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3" r:id="rId2"/>
    <p:sldId id="264" r:id="rId3"/>
    <p:sldId id="265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2D41-43D2-4FB4-8EEE-19EC2F30F7E0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18396-9E58-4855-A0D5-5985F7CD1A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85800"/>
            <a:ext cx="4597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87BE-28F0-4327-A805-6E807AF9267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F3852-B914-45BD-9E4E-83DCFACA7DC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F3852-B914-45BD-9E4E-83DCFACA7DC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F3852-B914-45BD-9E4E-83DCFACA7DC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F3852-B914-45BD-9E4E-83DCFACA7DC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9C546-F5A0-42C8-8D40-27FC3D3E061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4" y="4338640"/>
            <a:ext cx="5019675" cy="412273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9F413-3B1F-4EDA-9678-B877E1C4A86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wmf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7.emf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wmf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4.wmf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gif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TC BIS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7744" y="2611386"/>
            <a:ext cx="5588513" cy="18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16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381000"/>
            <a:ext cx="15734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LATEST WINS</a:t>
            </a:r>
            <a:endParaRPr lang="en-US" sz="2000" b="1" cap="all" spc="0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1600" y="838200"/>
            <a:ext cx="3657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MAGNACON INFINITY,  2300 TR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990600" cy="381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0" name="Picture 2" descr="http://www.lemongrassadvisors.in/images/projects/commercial/magnacon/elev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3962400" cy="244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 descr="http://www.leeandassociatesinc.com/uploads/image/galleries/3DC99031-E3E6-F20E-5EC3FF65F1F8FAE2_TCS-R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43000"/>
            <a:ext cx="3962400" cy="247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762000"/>
            <a:ext cx="3657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TCS IT PARK , RAJARHAT, 6000TR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4" name="Picture 4" descr="http://www.merlinprojects.com/images/project/logo/infin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45387"/>
            <a:ext cx="3962400" cy="271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http://c1038.r38.cf3.rackcdn.com/group5/building41597/media/vfrl_spencers_galleria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114800"/>
            <a:ext cx="3962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62000" y="3810000"/>
            <a:ext cx="3657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MERLIN INFINITE, 1300 TR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81600" y="3810000"/>
            <a:ext cx="3657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 MALL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 2720 TR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build="p"/>
      <p:bldP spid="11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8658" name="Picture 2" descr="Carri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97" y="1663865"/>
            <a:ext cx="7202488" cy="194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8659" name="Picture 3" descr="photo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3700"/>
            <a:ext cx="9204325" cy="265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87362" y="207699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smtClean="0"/>
              <a:t>Thank You</a:t>
            </a:r>
            <a:endParaRPr lang="en-US" b="0" dirty="0"/>
          </a:p>
        </p:txBody>
      </p:sp>
    </p:spTree>
    <p:extLst>
      <p:ext uri="{BB962C8B-B14F-4D97-AF65-F5344CB8AC3E}">
        <p14:creationId xmlns="" xmlns:p14="http://schemas.microsoft.com/office/powerpoint/2010/main" val="317864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00735" y="6239044"/>
            <a:ext cx="304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zh-CN" sz="1400" dirty="0" smtClean="0">
                <a:solidFill>
                  <a:schemeClr val="bg1"/>
                </a:solidFill>
              </a:rPr>
              <a:t>Carrier Comfidential and Proprietary</a:t>
            </a:r>
            <a:endParaRPr lang="en-US" altLang="zh-CN" sz="1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555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4953000"/>
            <a:ext cx="7924800" cy="1752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C000"/>
                </a:solidFill>
              </a:rPr>
              <a:t>Improving Plant Room Efficiency.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Case Analysis : </a:t>
            </a:r>
          </a:p>
          <a:p>
            <a:pPr algn="ctr"/>
            <a:r>
              <a:rPr lang="en-US" altLang="zh-CN" sz="2000" dirty="0" err="1" smtClean="0"/>
              <a:t>AquaForce</a:t>
            </a:r>
            <a:r>
              <a:rPr lang="en-US" altLang="zh-CN" sz="2000" dirty="0" smtClean="0"/>
              <a:t>® 30XW-V Variable Speed </a:t>
            </a:r>
          </a:p>
          <a:p>
            <a:pPr algn="ctr"/>
            <a:r>
              <a:rPr lang="en-US" altLang="zh-CN" sz="2000" dirty="0" smtClean="0"/>
              <a:t>Screw Chiller &amp; 30XW Fixed Speed Premium Efficiency Screw Chiller</a:t>
            </a:r>
            <a:endParaRPr lang="zh-CN" altLang="en-US" sz="3200" dirty="0"/>
          </a:p>
        </p:txBody>
      </p:sp>
      <p:pic>
        <p:nvPicPr>
          <p:cNvPr id="10" name="Picture 3" descr="C:\Documents and Settings\sunzhijie\Desktop\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2" y="304800"/>
            <a:ext cx="28082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ylc031451\Desktop\30XW-V picture(1).png"/>
          <p:cNvPicPr>
            <a:picLocks noChangeAspect="1" noChangeArrowheads="1"/>
          </p:cNvPicPr>
          <p:nvPr/>
        </p:nvPicPr>
        <p:blipFill>
          <a:blip r:embed="rId5" cstate="print"/>
          <a:srcRect l="2703" t="2428" r="2703" b="2892"/>
          <a:stretch>
            <a:fillRect/>
          </a:stretch>
        </p:blipFill>
        <p:spPr bwMode="auto">
          <a:xfrm>
            <a:off x="685800" y="2514600"/>
            <a:ext cx="3048000" cy="22642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4" descr="http://www.commercial.carrier.com/Images/Commercial_Systems/Local/US-en/ad_kit/img_30xw_chill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362200"/>
            <a:ext cx="3505200" cy="274175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Oval Callout 10"/>
          <p:cNvSpPr/>
          <p:nvPr/>
        </p:nvSpPr>
        <p:spPr>
          <a:xfrm>
            <a:off x="2209800" y="1663039"/>
            <a:ext cx="1721923" cy="8065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30% Energy Saving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4896" y="1663039"/>
            <a:ext cx="29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Now available from India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150 TR ~ 350 TR AHRI Certified</a:t>
            </a:r>
            <a:endParaRPr lang="en-US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505779" cy="699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1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2.imimg.com/data2/GS/XD/MY-/screw_compressor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2926081" cy="2291510"/>
          </a:xfrm>
          <a:prstGeom prst="rect">
            <a:avLst/>
          </a:prstGeom>
          <a:noFill/>
        </p:spPr>
      </p:pic>
      <p:pic>
        <p:nvPicPr>
          <p:cNvPr id="1034" name="Picture 10" descr="http://www.howden.com/NR/rdonlyres/6B074D9B-9916-498D-BBDA-28E40A8C1EF0/0/Screwcompressor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2379039" cy="1524000"/>
          </a:xfrm>
          <a:prstGeom prst="rect">
            <a:avLst/>
          </a:prstGeom>
          <a:noFill/>
        </p:spPr>
      </p:pic>
      <p:pic>
        <p:nvPicPr>
          <p:cNvPr id="1036" name="Picture 12" descr="http://blog.uash.com.ua/wp-content/uploads/2012/12/85_mcquay_screw_compress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38200"/>
            <a:ext cx="3200400" cy="3200400"/>
          </a:xfrm>
          <a:prstGeom prst="rect">
            <a:avLst/>
          </a:prstGeom>
          <a:noFill/>
        </p:spPr>
      </p:pic>
      <p:pic>
        <p:nvPicPr>
          <p:cNvPr id="1026" name="Picture 2" descr="http://ars.els-cdn.com/content/image/1-s2.0-S0301679X12002824-g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10000"/>
            <a:ext cx="2536466" cy="195262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4572000" y="1066800"/>
            <a:ext cx="76200" cy="5029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insid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5410200"/>
            <a:ext cx="1600200" cy="12954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2" name="Picture 8" descr="http://www.gtex.nl/_images/images_user/voorraad/Mono%20inse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810000"/>
            <a:ext cx="1752600" cy="1514475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400800" y="838201"/>
            <a:ext cx="2514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 -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Twin Screw Compressor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8100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Advantages of Carrier Chillers – </a:t>
            </a:r>
            <a:r>
              <a:rPr lang="en-US" sz="2800" dirty="0" smtClean="0">
                <a:solidFill>
                  <a:srgbClr val="FF0000"/>
                </a:solidFill>
              </a:rPr>
              <a:t>Twin Screw Technology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2209800" cy="334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Mono Screw Compressor</a:t>
            </a:r>
            <a:endParaRPr lang="en-US" dirty="0"/>
          </a:p>
        </p:txBody>
      </p:sp>
      <p:pic>
        <p:nvPicPr>
          <p:cNvPr id="3076" name="Picture 4" descr="http://www.staff.city.ac.uk/~sj376/solid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5410200"/>
            <a:ext cx="1362808" cy="1181101"/>
          </a:xfrm>
          <a:prstGeom prst="rect">
            <a:avLst/>
          </a:prstGeom>
          <a:noFill/>
        </p:spPr>
      </p:pic>
      <p:pic>
        <p:nvPicPr>
          <p:cNvPr id="17" name="Picture 2" descr="C:\Documents and Settings\shivashishg\Desktop\Rotary_Screw_Compressors_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5486400"/>
            <a:ext cx="1524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00735" y="6239044"/>
            <a:ext cx="304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zh-CN" sz="1400" dirty="0" smtClean="0">
                <a:solidFill>
                  <a:schemeClr val="bg1"/>
                </a:solidFill>
              </a:rPr>
              <a:t>Carrier Comfidential and Proprietary</a:t>
            </a:r>
            <a:endParaRPr lang="en-US" altLang="zh-CN" sz="1400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3" y="5083625"/>
            <a:ext cx="9115567" cy="1752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C000"/>
                </a:solidFill>
              </a:rPr>
              <a:t>Exceeding Performance 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Water Cooled </a:t>
            </a:r>
          </a:p>
          <a:p>
            <a:pPr algn="ctr"/>
            <a:r>
              <a:rPr lang="en-US" altLang="zh-CN" sz="3200" dirty="0" smtClean="0">
                <a:solidFill>
                  <a:srgbClr val="FFC000"/>
                </a:solidFill>
              </a:rPr>
              <a:t>23XRV- Tri-Rotor Screw Chiller</a:t>
            </a:r>
            <a:endParaRPr lang="zh-CN" altLang="en-US" sz="4400" dirty="0">
              <a:solidFill>
                <a:srgbClr val="FFC000"/>
              </a:solidFill>
            </a:endParaRPr>
          </a:p>
        </p:txBody>
      </p:sp>
      <p:pic>
        <p:nvPicPr>
          <p:cNvPr id="10" name="Picture 3" descr="C:\Documents and Settings\sunzhijie\Desktop\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304800"/>
            <a:ext cx="28082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My Documents\My Pictures\foxfi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710" l="1389" r="99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261262" cy="305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My Documents\Products\23XR\Graphics\tri-rotor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806" b="96250" l="4528" r="98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146" y="715030"/>
            <a:ext cx="2775822" cy="37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381000"/>
            <a:ext cx="3606898" cy="523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70919"/>
                </a:solidFill>
              </a:rPr>
              <a:t>IPLV – 0.32 KW/TR</a:t>
            </a:r>
            <a:endParaRPr lang="en-US" sz="2800" dirty="0">
              <a:solidFill>
                <a:srgbClr val="E70919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057" y="5054430"/>
            <a:ext cx="1505779" cy="699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603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00735" y="6239044"/>
            <a:ext cx="304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zh-CN" sz="1400" dirty="0" smtClean="0">
                <a:solidFill>
                  <a:schemeClr val="bg1"/>
                </a:solidFill>
              </a:rPr>
              <a:t>Carrier Comfidential and Proprietary</a:t>
            </a:r>
            <a:endParaRPr lang="en-US" altLang="zh-CN" sz="14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sunzhijie\Desktop\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304801"/>
            <a:ext cx="2179837" cy="89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73420" y="1556431"/>
            <a:ext cx="333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Now available from India </a:t>
            </a:r>
          </a:p>
          <a:p>
            <a:r>
              <a:rPr lang="en-US" sz="1800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Full range 80 TR – 400 TR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524" b="89796" l="9772" r="99349">
                        <a14:foregroundMark x1="12704" y1="51701" x2="12704" y2="51701"/>
                        <a14:foregroundMark x1="26384" y1="63946" x2="26384" y2="63946"/>
                        <a14:foregroundMark x1="57655" y1="27211" x2="60261" y2="27891"/>
                        <a14:foregroundMark x1="73290" y1="46939" x2="82085" y2="65306"/>
                        <a14:foregroundMark x1="65147" y1="82993" x2="81107" y2="72789"/>
                        <a14:foregroundMark x1="15961" y1="60544" x2="60586" y2="78912"/>
                        <a14:foregroundMark x1="60912" y1="80952" x2="11401" y2="58503"/>
                        <a14:foregroundMark x1="71661" y1="61905" x2="82085" y2="48299"/>
                        <a14:foregroundMark x1="72638" y1="53061" x2="82085" y2="64626"/>
                        <a14:foregroundMark x1="81433" y1="64626" x2="81433" y2="44898"/>
                        <a14:foregroundMark x1="70684" y1="56463" x2="81433" y2="64626"/>
                        <a14:foregroundMark x1="81433" y1="64626" x2="80456" y2="44218"/>
                        <a14:foregroundMark x1="99349" y1="74830" x2="99349" y2="74830"/>
                        <a14:foregroundMark x1="81107" y1="65306" x2="81433" y2="48299"/>
                        <a14:foregroundMark x1="83062" y1="64626" x2="80456" y2="57143"/>
                        <a14:foregroundMark x1="81433" y1="66667" x2="80782" y2="42177"/>
                        <a14:foregroundMark x1="70684" y1="49660" x2="83062" y2="66667"/>
                        <a14:foregroundMark x1="71987" y1="59184" x2="82736" y2="57823"/>
                        <a14:foregroundMark x1="80782" y1="66667" x2="80782" y2="41497"/>
                        <a14:backgroundMark x1="71987" y1="58503" x2="76547" y2="59184"/>
                        <a14:backgroundMark x1="81433" y1="64626" x2="80782" y2="44218"/>
                        <a14:backgroundMark x1="76547" y1="51701" x2="75244" y2="53061"/>
                        <a14:backgroundMark x1="77199" y1="51020" x2="77199" y2="54422"/>
                        <a14:backgroundMark x1="80782" y1="65306" x2="80130" y2="59184"/>
                        <a14:backgroundMark x1="67427" y1="82993" x2="79479" y2="74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8524"/>
            <a:ext cx="5140305" cy="24613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GS3M25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6389" r="94815">
                        <a14:foregroundMark x1="19259" y1="74444" x2="6574" y2="58611"/>
                        <a14:foregroundMark x1="87037" y1="77639" x2="86389" y2="48056"/>
                        <a14:foregroundMark x1="83519" y1="86111" x2="89167" y2="82917"/>
                        <a14:foregroundMark x1="93426" y1="78750" x2="90556" y2="11944"/>
                        <a14:foregroundMark x1="12222" y1="16250" x2="78611" y2="13056"/>
                        <a14:foregroundMark x1="8611" y1="58611" x2="8611" y2="14028"/>
                        <a14:foregroundMark x1="25556" y1="75556" x2="42593" y2="84028"/>
                        <a14:foregroundMark x1="83519" y1="71250" x2="83519" y2="71250"/>
                        <a14:foregroundMark x1="93426" y1="38472" x2="94815" y2="10972"/>
                        <a14:foregroundMark x1="85926" y1="19167" x2="92130" y2="18611"/>
                        <a14:backgroundMark x1="87685" y1="15556" x2="93426" y2="15556"/>
                        <a14:backgroundMark x1="90741" y1="19167" x2="93148" y2="19167"/>
                        <a14:backgroundMark x1="47593" y1="12500" x2="47593" y2="12500"/>
                        <a14:backgroundMark x1="82870" y1="57083" x2="82870" y2="57083"/>
                        <a14:backgroundMark x1="83241" y1="56667" x2="90093" y2="74583"/>
                        <a14:backgroundMark x1="88704" y1="54028" x2="87963" y2="77639"/>
                        <a14:backgroundMark x1="86667" y1="80278" x2="83241" y2="7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0305" y="2502419"/>
            <a:ext cx="3470295" cy="23135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505779" cy="699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10708" y="423554"/>
            <a:ext cx="5741406" cy="5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Arial"/>
              </a:rPr>
              <a:t>AIR Cooled SCREW Chillers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78721" y="4226591"/>
            <a:ext cx="4731879" cy="5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2254" y="4595163"/>
            <a:ext cx="4355795" cy="5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err="1"/>
              <a:t>AquaForce</a:t>
            </a:r>
            <a:r>
              <a:rPr lang="en-US" altLang="zh-CN" sz="1600" dirty="0"/>
              <a:t>® 30XA-V Variable Speed</a:t>
            </a:r>
            <a:endParaRPr lang="en-US" sz="16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3514" y="4763976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/>
              <a:t>30XA </a:t>
            </a:r>
            <a:r>
              <a:rPr lang="en-US" altLang="zh-CN" sz="1600" dirty="0"/>
              <a:t>Fixed Speed </a:t>
            </a:r>
            <a:r>
              <a:rPr lang="en-US" altLang="zh-CN" sz="1600" dirty="0" smtClean="0"/>
              <a:t>Screw </a:t>
            </a:r>
            <a:r>
              <a:rPr lang="en-US" altLang="zh-CN" sz="1600" dirty="0"/>
              <a:t>Chiller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3682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00735" y="6239044"/>
            <a:ext cx="304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zh-CN" sz="1400" dirty="0" smtClean="0">
                <a:solidFill>
                  <a:schemeClr val="bg1"/>
                </a:solidFill>
              </a:rPr>
              <a:t>Carrier Comfidential and Proprietary</a:t>
            </a:r>
            <a:endParaRPr lang="en-US" altLang="zh-CN" sz="1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6080" y="-20188"/>
            <a:ext cx="914555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913" y="5083625"/>
            <a:ext cx="9115567" cy="17526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0909FF"/>
                </a:solidFill>
              </a:rPr>
              <a:t>Centrifugal Chillers – 350 – 3000TR</a:t>
            </a:r>
          </a:p>
          <a:p>
            <a:pPr algn="ctr"/>
            <a:r>
              <a:rPr lang="en-US" altLang="zh-CN" sz="3200" dirty="0" smtClean="0">
                <a:solidFill>
                  <a:srgbClr val="E70919"/>
                </a:solidFill>
              </a:rPr>
              <a:t>19XR, 19XR-V, 19XRD</a:t>
            </a:r>
          </a:p>
          <a:p>
            <a:pPr algn="ctr"/>
            <a:r>
              <a:rPr lang="en-US" altLang="zh-CN" sz="3200" dirty="0" smtClean="0">
                <a:solidFill>
                  <a:srgbClr val="E70919"/>
                </a:solidFill>
              </a:rPr>
              <a:t>HT &amp; LT</a:t>
            </a:r>
            <a:endParaRPr lang="zh-CN" altLang="en-US" sz="4400" dirty="0">
              <a:solidFill>
                <a:srgbClr val="E70919"/>
              </a:solidFill>
            </a:endParaRPr>
          </a:p>
        </p:txBody>
      </p:sp>
      <p:pic>
        <p:nvPicPr>
          <p:cNvPr id="10" name="Picture 3" descr="C:\Documents and Settings\sunzhijie\Desktop\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246"/>
            <a:ext cx="28082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737" b="94737" l="2381" r="96296">
                        <a14:foregroundMark x1="37037" y1="12105" x2="7407" y2="15789"/>
                        <a14:foregroundMark x1="16402" y1="19474" x2="17460" y2="5789"/>
                        <a14:foregroundMark x1="2381" y1="47368" x2="10053" y2="51053"/>
                        <a14:foregroundMark x1="51058" y1="16316" x2="60053" y2="16316"/>
                        <a14:foregroundMark x1="93915" y1="71053" x2="92593" y2="44211"/>
                        <a14:foregroundMark x1="54497" y1="34211" x2="58730" y2="34737"/>
                        <a14:foregroundMark x1="68783" y1="50000" x2="78836" y2="47895"/>
                        <a14:foregroundMark x1="19312" y1="23684" x2="26984" y2="29474"/>
                        <a14:foregroundMark x1="19577" y1="85263" x2="19577" y2="94737"/>
                        <a14:foregroundMark x1="55820" y1="88947" x2="65344" y2="87895"/>
                        <a14:foregroundMark x1="96296" y1="84211" x2="92328" y2="84737"/>
                        <a14:foregroundMark x1="51852" y1="53158" x2="55820" y2="4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3190" y="2165586"/>
            <a:ext cx="5023795" cy="252523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1036" b="91892" l="6250" r="9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1" t="11940" r="4385" b="8556"/>
          <a:stretch>
            <a:fillRect/>
          </a:stretch>
        </p:blipFill>
        <p:spPr bwMode="auto">
          <a:xfrm>
            <a:off x="3276600" y="304800"/>
            <a:ext cx="2924534" cy="169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475" y="5083625"/>
            <a:ext cx="1505779" cy="699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://l.b2b168.com/2010/05/04/15/2010050415484762716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4253" b="94974" l="2879" r="98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501" y="1809858"/>
            <a:ext cx="4177180" cy="274605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7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 l="10625" t="17000" r="28751" b="23000"/>
          <a:stretch>
            <a:fillRect/>
          </a:stretch>
        </p:blipFill>
        <p:spPr bwMode="auto">
          <a:xfrm>
            <a:off x="5511844" y="5154029"/>
            <a:ext cx="21669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036806" y="5252454"/>
            <a:ext cx="4572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810" tIns="38405" rIns="76810" bIns="38405">
            <a:spAutoFit/>
          </a:bodyPr>
          <a:lstStyle/>
          <a:p>
            <a:pPr defTabSz="7683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7173F"/>
              </a:buClr>
              <a:buFont typeface="Monotype Sorts" pitchFamily="2" charset="2"/>
              <a:buNone/>
            </a:pPr>
            <a:r>
              <a:rPr kumimoji="1" lang="en-US" altLang="zh-CN" sz="1200" b="1">
                <a:solidFill>
                  <a:srgbClr val="000000"/>
                </a:solidFill>
                <a:latin typeface="Arial"/>
                <a:ea typeface="楷体_GB2312" pitchFamily="49" charset="-122"/>
                <a:cs typeface="Times New Roman" pitchFamily="18" charset="0"/>
              </a:rPr>
              <a:t>BFP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914444" y="5246104"/>
            <a:ext cx="566737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810" tIns="38405" rIns="76810" bIns="38405">
            <a:spAutoFit/>
          </a:bodyPr>
          <a:lstStyle/>
          <a:p>
            <a:pPr defTabSz="7683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7173F"/>
              </a:buClr>
              <a:buFont typeface="Monotype Sorts" pitchFamily="2" charset="2"/>
              <a:buNone/>
            </a:pPr>
            <a:r>
              <a:rPr kumimoji="1" lang="en-US" altLang="zh-CN" sz="1200" b="1">
                <a:solidFill>
                  <a:srgbClr val="000000"/>
                </a:solidFill>
                <a:latin typeface="Arial"/>
                <a:ea typeface="楷体_GB2312" pitchFamily="49" charset="-122"/>
                <a:cs typeface="Times New Roman" pitchFamily="18" charset="0"/>
              </a:rPr>
              <a:t>DBFP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955719" y="3974517"/>
            <a:ext cx="439737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810" tIns="38405" rIns="76810" bIns="38405">
            <a:spAutoFit/>
          </a:bodyPr>
          <a:lstStyle/>
          <a:p>
            <a:pPr defTabSz="7683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7173F"/>
              </a:buClr>
              <a:buFont typeface="Monotype Sorts" pitchFamily="2" charset="2"/>
              <a:buNone/>
            </a:pPr>
            <a:r>
              <a:rPr kumimoji="1" lang="en-US" altLang="zh-CN" sz="1200" b="1">
                <a:solidFill>
                  <a:srgbClr val="000000"/>
                </a:solidFill>
                <a:latin typeface="Arial"/>
                <a:ea typeface="楷体_GB2312" pitchFamily="49" charset="-122"/>
                <a:cs typeface="Times New Roman" pitchFamily="18" charset="0"/>
              </a:rPr>
              <a:t>39G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992095" y="1712329"/>
            <a:ext cx="515937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810" tIns="38405" rIns="76810" bIns="38405">
            <a:spAutoFit/>
          </a:bodyPr>
          <a:lstStyle/>
          <a:p>
            <a:pPr defTabSz="7683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7173F"/>
              </a:buClr>
              <a:buFont typeface="Monotype Sorts" pitchFamily="2" charset="2"/>
              <a:buNone/>
            </a:pPr>
            <a:r>
              <a:rPr kumimoji="1" lang="en-US" altLang="zh-CN" sz="1200" b="1" dirty="0">
                <a:solidFill>
                  <a:srgbClr val="000000"/>
                </a:solidFill>
                <a:latin typeface="Arial"/>
                <a:ea typeface="楷体_GB2312" pitchFamily="49" charset="-122"/>
                <a:cs typeface="Times New Roman" pitchFamily="18" charset="0"/>
              </a:rPr>
              <a:t>39XT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941431" y="2869617"/>
            <a:ext cx="63341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810" tIns="38405" rIns="76810" bIns="38405">
            <a:spAutoFit/>
          </a:bodyPr>
          <a:lstStyle/>
          <a:p>
            <a:pPr defTabSz="7683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7173F"/>
              </a:buClr>
              <a:buFont typeface="Monotype Sorts" pitchFamily="2" charset="2"/>
              <a:buNone/>
            </a:pPr>
            <a:r>
              <a:rPr kumimoji="1" lang="en-US" altLang="zh-CN" sz="1200" b="1">
                <a:solidFill>
                  <a:srgbClr val="000000"/>
                </a:solidFill>
                <a:latin typeface="Arial"/>
                <a:ea typeface="楷体_GB2312" pitchFamily="49" charset="-122"/>
                <a:cs typeface="Times New Roman" pitchFamily="18" charset="0"/>
              </a:rPr>
              <a:t>39CBF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2894056" y="1920292"/>
            <a:ext cx="166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Air volume: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2,000~200,000m</a:t>
            </a:r>
            <a:r>
              <a:rPr lang="en-US" altLang="zh-CN" sz="1200" baseline="300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3</a:t>
            </a: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/h</a:t>
            </a:r>
          </a:p>
        </p:txBody>
      </p:sp>
      <p:pic>
        <p:nvPicPr>
          <p:cNvPr id="2059" name="Picture 10" descr="39NT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831" y="1996492"/>
            <a:ext cx="17208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2895644" y="2955342"/>
            <a:ext cx="1582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Air volume: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2,000~200,000m</a:t>
            </a:r>
            <a:r>
              <a:rPr lang="en-US" altLang="zh-CN" sz="1200" baseline="300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3</a:t>
            </a: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/h</a:t>
            </a:r>
          </a:p>
        </p:txBody>
      </p:sp>
      <p:pic>
        <p:nvPicPr>
          <p:cNvPr id="2061" name="Picture 12" descr="39CB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44" y="3107742"/>
            <a:ext cx="16129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2895644" y="4203117"/>
            <a:ext cx="1582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Air volume: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2,000~200,000m</a:t>
            </a:r>
            <a:r>
              <a:rPr lang="en-US" altLang="zh-CN" sz="1200" baseline="300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3</a:t>
            </a: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/h</a:t>
            </a:r>
          </a:p>
        </p:txBody>
      </p:sp>
      <p:pic>
        <p:nvPicPr>
          <p:cNvPr id="2063" name="Picture 14" descr="39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531" y="4266617"/>
            <a:ext cx="172085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5" descr="40H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181" y="5600117"/>
            <a:ext cx="11795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6" descr="BF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6769" y="5566779"/>
            <a:ext cx="10906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2895644" y="5274679"/>
            <a:ext cx="1582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Air volume: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2,000 ~36,000m</a:t>
            </a:r>
            <a:r>
              <a:rPr lang="en-US" altLang="zh-CN" sz="1200" baseline="300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3</a:t>
            </a: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/h</a:t>
            </a:r>
          </a:p>
        </p:txBody>
      </p:sp>
      <p:sp>
        <p:nvSpPr>
          <p:cNvPr id="2067" name="Line 18"/>
          <p:cNvSpPr>
            <a:spLocks noChangeShapeType="1"/>
          </p:cNvSpPr>
          <p:nvPr/>
        </p:nvSpPr>
        <p:spPr bwMode="auto">
          <a:xfrm>
            <a:off x="4454433" y="1391654"/>
            <a:ext cx="0" cy="5075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802433" y="1894892"/>
            <a:ext cx="1765300" cy="1482725"/>
            <a:chOff x="1844" y="1309"/>
            <a:chExt cx="876" cy="1127"/>
          </a:xfrm>
        </p:grpSpPr>
        <p:sp>
          <p:nvSpPr>
            <p:cNvPr id="2085" name="Text Box 20"/>
            <p:cNvSpPr txBox="1">
              <a:spLocks noChangeArrowheads="1"/>
            </p:cNvSpPr>
            <p:nvPr/>
          </p:nvSpPr>
          <p:spPr bwMode="auto">
            <a:xfrm>
              <a:off x="1844" y="1950"/>
              <a:ext cx="65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42 CW/CH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High pressure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Large air volume</a:t>
              </a:r>
            </a:p>
          </p:txBody>
        </p:sp>
        <p:pic>
          <p:nvPicPr>
            <p:cNvPr id="2086" name="Picture 21" descr="40CW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72" y="1309"/>
              <a:ext cx="848" cy="5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069" name="Text Box 22"/>
          <p:cNvSpPr txBox="1">
            <a:spLocks noChangeArrowheads="1"/>
          </p:cNvSpPr>
          <p:nvPr/>
        </p:nvSpPr>
        <p:spPr bwMode="auto">
          <a:xfrm>
            <a:off x="4630781" y="4590467"/>
            <a:ext cx="942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42 CL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Cabinet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(horizontal)</a:t>
            </a:r>
          </a:p>
        </p:txBody>
      </p:sp>
      <p:pic>
        <p:nvPicPr>
          <p:cNvPr id="2070" name="Picture 23" descr="42C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70444" y="3644317"/>
            <a:ext cx="18415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572949" y="1946209"/>
            <a:ext cx="1400434" cy="1297371"/>
            <a:chOff x="-706" y="536"/>
            <a:chExt cx="791" cy="1289"/>
          </a:xfrm>
        </p:grpSpPr>
        <p:graphicFrame>
          <p:nvGraphicFramePr>
            <p:cNvPr id="2050" name="Object 25"/>
            <p:cNvGraphicFramePr>
              <a:graphicFrameLocks noChangeAspect="1"/>
            </p:cNvGraphicFramePr>
            <p:nvPr/>
          </p:nvGraphicFramePr>
          <p:xfrm>
            <a:off x="-706" y="536"/>
            <a:ext cx="791" cy="659"/>
          </p:xfrm>
          <a:graphic>
            <a:graphicData uri="http://schemas.openxmlformats.org/presentationml/2006/ole">
              <p:oleObj spid="_x0000_s1026" name="图片" r:id="rId12" imgW="2587283" imgH="2157225" progId="StaticMetafile">
                <p:embed/>
              </p:oleObj>
            </a:graphicData>
          </a:graphic>
        </p:graphicFrame>
        <p:sp>
          <p:nvSpPr>
            <p:cNvPr id="2084" name="Text Box 26"/>
            <p:cNvSpPr txBox="1">
              <a:spLocks noChangeArrowheads="1"/>
            </p:cNvSpPr>
            <p:nvPr/>
          </p:nvSpPr>
          <p:spPr bwMode="auto">
            <a:xfrm>
              <a:off x="-605" y="1371"/>
              <a:ext cx="443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42 GWC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Cassette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524496" y="1910767"/>
            <a:ext cx="1362075" cy="1468437"/>
            <a:chOff x="1008" y="1872"/>
            <a:chExt cx="769" cy="1458"/>
          </a:xfrm>
        </p:grpSpPr>
        <p:pic>
          <p:nvPicPr>
            <p:cNvPr id="2082" name="Picture 28" descr="42CMA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28" y="1872"/>
              <a:ext cx="749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Text Box 29"/>
            <p:cNvSpPr txBox="1">
              <a:spLocks noChangeArrowheads="1"/>
            </p:cNvSpPr>
            <p:nvPr/>
          </p:nvSpPr>
          <p:spPr bwMode="auto">
            <a:xfrm>
              <a:off x="1008" y="2695"/>
              <a:ext cx="532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42 CE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Conceal 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(horizontal)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275431" y="3831642"/>
            <a:ext cx="1276350" cy="1398587"/>
            <a:chOff x="1367" y="2583"/>
            <a:chExt cx="856" cy="1284"/>
          </a:xfrm>
        </p:grpSpPr>
        <p:pic>
          <p:nvPicPr>
            <p:cNvPr id="2080" name="Picture 31" descr="42V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82" y="2583"/>
              <a:ext cx="841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1" name="Text Box 32"/>
            <p:cNvSpPr txBox="1">
              <a:spLocks noChangeArrowheads="1"/>
            </p:cNvSpPr>
            <p:nvPr/>
          </p:nvSpPr>
          <p:spPr bwMode="auto">
            <a:xfrm>
              <a:off x="1367" y="3279"/>
              <a:ext cx="514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42 VL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Cabinet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(vertical)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435894" y="3730042"/>
            <a:ext cx="1382712" cy="1476375"/>
            <a:chOff x="4704" y="1872"/>
            <a:chExt cx="672" cy="1452"/>
          </a:xfrm>
        </p:grpSpPr>
        <p:pic>
          <p:nvPicPr>
            <p:cNvPr id="2078" name="Picture 34" descr="42VM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04" y="1872"/>
              <a:ext cx="672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9" name="Text Box 35"/>
            <p:cNvSpPr txBox="1">
              <a:spLocks noChangeArrowheads="1"/>
            </p:cNvSpPr>
            <p:nvPr/>
          </p:nvSpPr>
          <p:spPr bwMode="auto">
            <a:xfrm>
              <a:off x="4704" y="2695"/>
              <a:ext cx="423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42 VM/VP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Conceal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>
                  <a:solidFill>
                    <a:srgbClr val="000000"/>
                  </a:solidFill>
                  <a:latin typeface="Arial"/>
                  <a:ea typeface="华文细黑" pitchFamily="2" charset="-122"/>
                  <a:cs typeface="Times New Roman" pitchFamily="18" charset="0"/>
                </a:rPr>
                <a:t>(vertical)</a:t>
              </a:r>
            </a:p>
          </p:txBody>
        </p:sp>
      </p:grpSp>
      <p:sp>
        <p:nvSpPr>
          <p:cNvPr id="2075" name="Text Box 36"/>
          <p:cNvSpPr txBox="1">
            <a:spLocks noChangeArrowheads="1"/>
          </p:cNvSpPr>
          <p:nvPr/>
        </p:nvSpPr>
        <p:spPr bwMode="auto">
          <a:xfrm>
            <a:off x="5773781" y="1348564"/>
            <a:ext cx="18094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 smtClean="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FAN COIL UNITS</a:t>
            </a:r>
            <a:endParaRPr lang="en-US" altLang="zh-CN" sz="1600" b="1" dirty="0">
              <a:solidFill>
                <a:srgbClr val="000000"/>
              </a:solidFill>
              <a:latin typeface="Arial"/>
              <a:ea typeface="华文细黑" pitchFamily="2" charset="-122"/>
              <a:cs typeface="Times New Roman" pitchFamily="18" charset="0"/>
            </a:endParaRPr>
          </a:p>
        </p:txBody>
      </p:sp>
      <p:sp>
        <p:nvSpPr>
          <p:cNvPr id="2076" name="Text Box 37"/>
          <p:cNvSpPr txBox="1">
            <a:spLocks noChangeArrowheads="1"/>
          </p:cNvSpPr>
          <p:nvPr/>
        </p:nvSpPr>
        <p:spPr bwMode="auto">
          <a:xfrm>
            <a:off x="1219398" y="1349653"/>
            <a:ext cx="2289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rgbClr val="000000"/>
                </a:solidFill>
                <a:latin typeface="Arial"/>
                <a:ea typeface="华文细黑" pitchFamily="2" charset="-122"/>
                <a:cs typeface="Times New Roman" pitchFamily="18" charset="0"/>
              </a:rPr>
              <a:t>AIRHANDLING UNITS</a:t>
            </a:r>
          </a:p>
        </p:txBody>
      </p:sp>
      <p:sp>
        <p:nvSpPr>
          <p:cNvPr id="2077" name="Line 38"/>
          <p:cNvSpPr>
            <a:spLocks noChangeShapeType="1"/>
          </p:cNvSpPr>
          <p:nvPr/>
        </p:nvSpPr>
        <p:spPr bwMode="auto">
          <a:xfrm>
            <a:off x="134981" y="1733465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81461" y="507921"/>
            <a:ext cx="8514162" cy="5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000000"/>
                </a:solidFill>
                <a:latin typeface="Arial"/>
              </a:rPr>
              <a:t>Airside products</a:t>
            </a:r>
          </a:p>
        </p:txBody>
      </p:sp>
    </p:spTree>
    <p:extLst>
      <p:ext uri="{BB962C8B-B14F-4D97-AF65-F5344CB8AC3E}">
        <p14:creationId xmlns:p14="http://schemas.microsoft.com/office/powerpoint/2010/main" xmlns="" val="22374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4419" y="0"/>
            <a:ext cx="30851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Prestige Installations of East</a:t>
            </a:r>
            <a:endParaRPr lang="en-US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 descr="http://www.track2realty.com/wp-content/uploads/2011/10/Ambuja-Eco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2667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3657600" cy="4678363"/>
          </a:xfrm>
        </p:spPr>
        <p:txBody>
          <a:bodyPr>
            <a:normAutofit lnSpcReduction="10000"/>
          </a:bodyPr>
          <a:lstStyle/>
          <a:p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Ecospace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Rajarhat</a:t>
            </a: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DLF Kolkata</a:t>
            </a:r>
          </a:p>
          <a:p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TAJ Gateway, Kolkata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00400" y="457200"/>
            <a:ext cx="28956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Ranchi Stadium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Godrej Genesis, Kolkata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 Rourkela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48400" y="457200"/>
            <a:ext cx="289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Kolkata Airport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 Center - Raipur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 Center-II &amp;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Swissotel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http://t1.gstatic.com/images?q=tbn:ANd9GcSj9RnMhxFmMjOl_oTZAXTuBks1GrofsvbRQoeHr-dFoUjTrI5RSkoRFYf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838200"/>
            <a:ext cx="2667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://www.indiantravelguide.com/images/City-Center-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95600"/>
            <a:ext cx="26670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http://t3.gstatic.com/images?q=tbn:ANd9GcSyfvrmIqfcqD_ySv8W9ANtd7v_2VgkSpPWJ4W7ibHGwQl1UIgeJt5V6CH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953000"/>
            <a:ext cx="2584064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://t0.gstatic.com/images?q=tbn:ANd9GcQMqf-OiSR2rLYYXFsSrLQr7Oj5ZlOJX2l7j5A2AWMd5t-KCpuV0sh7I03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808850"/>
            <a:ext cx="2590800" cy="162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://www.abodesindia.com/Property_In_India_Data/CS67907/Ext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819400"/>
            <a:ext cx="2590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http://www.mukeshassociates.com/images/nit-rourke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4953001"/>
            <a:ext cx="26670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228600"/>
            <a:ext cx="990600" cy="381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010" name="Picture 2" descr="http://www.yatracapital.com/SiteImages/hos_taj_kolkata_Newb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4953000"/>
            <a:ext cx="2590800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t0.gstatic.com/images?q=tbn:ANd9GcTxIm_ZZihrsIvGPh3xBmz-QCNwDCHCjsyg7Nh40UZSc8sv_h3UK6LZ5Jd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266700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0"/>
            <a:ext cx="565917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Prestige Installations of East with Centrifugal Chillers</a:t>
            </a:r>
            <a:endParaRPr lang="en-US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3657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Kothari Hospitals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RMZ TCS Office</a:t>
            </a:r>
          </a:p>
          <a:p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Apollo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Gleagles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Kolkata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00400" y="457200"/>
            <a:ext cx="28956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Dhunseri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Park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Mani Square, Kolkata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Infinity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Kolkata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48400" y="457200"/>
            <a:ext cx="289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Oberoi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Grand, Kolkata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Birla Building, Kolkata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Wipro IT Park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990600" cy="381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http://www.indiafolder.com/indian-hospitals/img/Kothari%20Med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1999"/>
            <a:ext cx="2438399" cy="17395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8" name="Picture 4" descr="http://t3.gstatic.com/images?q=tbn:ANd9GcQc9tmRL9EFMS6W-e8UKoz-Yti1q0RTrzPTvB7f8Di7p28vSL3rw6khzhS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43200"/>
            <a:ext cx="2362200" cy="166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t0.gstatic.com/images?q=tbn:ANd9GcRgXjmc764m8-Aw6g4GoMzxSWRDRXjIEBR6L-G27E5ynx0EDIGPTX14D58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953000"/>
            <a:ext cx="229764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838200"/>
            <a:ext cx="2443163" cy="162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://kolkata.mallsmarket.com/sites/default/files/photos/malls/ManiSquare_EMBypass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934136"/>
            <a:ext cx="2590800" cy="155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http://t1.gstatic.com/images?q=tbn:ANd9GcQFq1X2N_7vkLiBWYHuJfJb7Tw0fpuVR9kEtWzDMUmOw_5z_hldjd6e9Btku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953000"/>
            <a:ext cx="2667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http://www.hindmotor.com/images/birlabuild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2895600"/>
            <a:ext cx="2286000" cy="160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http://economy-hotels-kolkata.com/img/OBEROI%20GRAN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832153"/>
            <a:ext cx="2514600" cy="153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http://www.calcuttaweb.com/picture/it/wipr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4953000"/>
            <a:ext cx="255398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285</Words>
  <Application>Microsoft Office PowerPoint</Application>
  <PresentationFormat>On-screen Show (4:3)</PresentationFormat>
  <Paragraphs>180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图片</vt:lpstr>
      <vt:lpstr>Slide 1</vt:lpstr>
      <vt:lpstr>Slide 2</vt:lpstr>
      <vt:lpstr>Advantages of Carrier Chillers – Twin Screw Technology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United Technologies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UTC SOE User</dc:creator>
  <cp:lastModifiedBy>UTC SOE User</cp:lastModifiedBy>
  <cp:revision>1</cp:revision>
  <dcterms:created xsi:type="dcterms:W3CDTF">2016-04-16T06:49:06Z</dcterms:created>
  <dcterms:modified xsi:type="dcterms:W3CDTF">2016-04-16T06:59:43Z</dcterms:modified>
</cp:coreProperties>
</file>