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handoutMasterIdLst>
    <p:handoutMasterId r:id="rId27"/>
  </p:handoutMasterIdLst>
  <p:sldIdLst>
    <p:sldId id="16592" r:id="rId5"/>
    <p:sldId id="16593" r:id="rId6"/>
    <p:sldId id="674" r:id="rId7"/>
    <p:sldId id="438" r:id="rId8"/>
    <p:sldId id="357" r:id="rId9"/>
    <p:sldId id="445" r:id="rId10"/>
    <p:sldId id="420" r:id="rId11"/>
    <p:sldId id="444" r:id="rId12"/>
    <p:sldId id="677" r:id="rId13"/>
    <p:sldId id="662" r:id="rId14"/>
    <p:sldId id="676" r:id="rId15"/>
    <p:sldId id="656" r:id="rId16"/>
    <p:sldId id="679" r:id="rId17"/>
    <p:sldId id="665" r:id="rId18"/>
    <p:sldId id="663" r:id="rId19"/>
    <p:sldId id="670" r:id="rId20"/>
    <p:sldId id="655" r:id="rId21"/>
    <p:sldId id="381" r:id="rId22"/>
    <p:sldId id="678" r:id="rId23"/>
    <p:sldId id="675" r:id="rId24"/>
    <p:sldId id="367" r:id="rId25"/>
  </p:sldIdLst>
  <p:sldSz cx="12192000" cy="6858000"/>
  <p:notesSz cx="6858000"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09DBFE9-CE17-4AA9-BAA8-DC7C3BD91FBA}">
          <p14:sldIdLst>
            <p14:sldId id="16592"/>
            <p14:sldId id="16593"/>
            <p14:sldId id="674"/>
            <p14:sldId id="438"/>
            <p14:sldId id="357"/>
            <p14:sldId id="445"/>
            <p14:sldId id="420"/>
            <p14:sldId id="444"/>
            <p14:sldId id="677"/>
            <p14:sldId id="662"/>
            <p14:sldId id="676"/>
            <p14:sldId id="656"/>
            <p14:sldId id="679"/>
            <p14:sldId id="665"/>
            <p14:sldId id="663"/>
            <p14:sldId id="670"/>
            <p14:sldId id="655"/>
            <p14:sldId id="381"/>
            <p14:sldId id="678"/>
            <p14:sldId id="675"/>
            <p14:sldId id="3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zda, Carrie" initials="PC" lastIdx="5" clrIdx="0">
    <p:extLst>
      <p:ext uri="{19B8F6BF-5375-455C-9EA6-DF929625EA0E}">
        <p15:presenceInfo xmlns:p15="http://schemas.microsoft.com/office/powerpoint/2012/main" userId="S::Carrie.Pazda@Carrier.com::50c8722c-b09d-4ed2-9ada-c3354d550a7a" providerId="AD"/>
      </p:ext>
    </p:extLst>
  </p:cmAuthor>
  <p:cmAuthor id="2" name="Kernan, Colleen (Contractor)" initials="KC(" lastIdx="72" clrIdx="1">
    <p:extLst>
      <p:ext uri="{19B8F6BF-5375-455C-9EA6-DF929625EA0E}">
        <p15:presenceInfo xmlns:p15="http://schemas.microsoft.com/office/powerpoint/2012/main" userId="S::colleen.kernan@carrier.com::65d89e00-2659-40a3-8a24-86a766b7529c" providerId="AD"/>
      </p:ext>
    </p:extLst>
  </p:cmAuthor>
  <p:cmAuthor id="3" name="Troise, Alex" initials="TA" lastIdx="1" clrIdx="2">
    <p:extLst>
      <p:ext uri="{19B8F6BF-5375-455C-9EA6-DF929625EA0E}">
        <p15:presenceInfo xmlns:p15="http://schemas.microsoft.com/office/powerpoint/2012/main" userId="S::alex.troise@carrier.com::1f6b955d-2e41-468d-83b6-ef6fc94665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152C74"/>
    <a:srgbClr val="152C73"/>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806535E-1FA7-4BFB-B545-6DBF71D5855E}">
  <a:tblStyle styleId="{5806535E-1FA7-4BFB-B545-6DBF71D5855E}" styleName="Carrier Table 01">
    <a:wholeTbl>
      <a:tcTxStyle>
        <a:fontRef idx="minor"/>
        <a:schemeClr val="dk1"/>
      </a:tcTxStyle>
      <a:tcStyle>
        <a:tcBdr>
          <a:left>
            <a:ln>
              <a:noFill/>
            </a:ln>
          </a:left>
          <a:right>
            <a:ln>
              <a:noFill/>
            </a:ln>
          </a:right>
          <a:top>
            <a:ln w="6350">
              <a:solidFill>
                <a:schemeClr val="dk1"/>
              </a:solidFill>
            </a:ln>
          </a:top>
          <a:bottom>
            <a:ln w="6350">
              <a:solidFill>
                <a:schemeClr val="dk1"/>
              </a:solidFill>
            </a:ln>
          </a:bottom>
          <a:insideH>
            <a:ln w="6350">
              <a:solidFill>
                <a:schemeClr val="dk1"/>
              </a:solidFill>
            </a:ln>
          </a:insideH>
          <a:insideV>
            <a:ln>
              <a:noFill/>
            </a:ln>
          </a:insideV>
        </a:tcBdr>
        <a:fill>
          <a:noFill/>
        </a:fill>
      </a:tcStyle>
    </a:wholeTbl>
    <a:band1H>
      <a:tcStyle>
        <a:tcBdr>
          <a:top>
            <a:ln>
              <a:noFill/>
            </a:ln>
          </a:top>
          <a:bottom>
            <a:ln>
              <a:noFill/>
            </a:ln>
          </a:bottom>
        </a:tcBdr>
        <a:fill>
          <a:noFill/>
        </a:fill>
      </a:tcStyle>
    </a:band1H>
    <a:band2H>
      <a:tcStyle>
        <a:tcBdr>
          <a:top>
            <a:ln>
              <a:noFill/>
            </a:ln>
          </a:top>
          <a:bottom>
            <a:ln>
              <a:noFill/>
            </a:ln>
          </a:bottom>
        </a:tcBdr>
        <a:fill>
          <a:solidFill>
            <a:srgbClr val="BAC0D0"/>
          </a:solidFill>
        </a:fill>
      </a:tcStyle>
    </a:band2H>
    <a:band1V>
      <a:tcStyle>
        <a:tcBdr/>
        <a:fill>
          <a:solidFill>
            <a:srgbClr val="BAC0D0"/>
          </a:solidFill>
        </a:fill>
      </a:tcStyle>
    </a:band1V>
    <a:band2V>
      <a:tcStyle>
        <a:tcBdr/>
        <a:fill>
          <a:noFill/>
        </a:fill>
      </a:tcStyle>
    </a:band2V>
    <a:lastCol>
      <a:tcTxStyle b="on"/>
      <a:tcStyle>
        <a:tcBdr/>
      </a:tcStyle>
    </a:lastCol>
    <a:firstCol>
      <a:tcTxStyle b="on"/>
      <a:tcStyle>
        <a:tcBdr/>
      </a:tcStyle>
    </a:firstCol>
    <a:lastRow>
      <a:tcTxStyle b="on"/>
      <a:tcStyle>
        <a:tcBdr>
          <a:top>
            <a:ln w="19050">
              <a:solidFill>
                <a:schemeClr val="dk1"/>
              </a:solidFill>
            </a:ln>
          </a:top>
          <a:bottom>
            <a:ln>
              <a:noFill/>
            </a:ln>
          </a:bottom>
        </a:tcBdr>
        <a:fill>
          <a:noFill/>
        </a:fill>
      </a:tcStyle>
    </a:lastRow>
    <a:firstRow>
      <a:tcTxStyle b="on">
        <a:schemeClr val="lt1"/>
      </a:tcTxStyle>
      <a:tcStyle>
        <a:tcBdr>
          <a:top>
            <a:ln>
              <a:noFill/>
            </a:ln>
          </a:top>
          <a:bottom>
            <a:ln>
              <a:noFill/>
            </a:ln>
          </a:bottom>
          <a:insideV>
            <a:ln w="6350">
              <a:solidFill>
                <a:srgbClr val="FFFFFF"/>
              </a:solidFill>
            </a:ln>
          </a:insideV>
        </a:tcBdr>
        <a:fill>
          <a:solidFill>
            <a:srgbClr val="152C7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92109" autoAdjust="0"/>
  </p:normalViewPr>
  <p:slideViewPr>
    <p:cSldViewPr snapToGrid="0" showGuides="1">
      <p:cViewPr varScale="1">
        <p:scale>
          <a:sx n="66" d="100"/>
          <a:sy n="66" d="100"/>
        </p:scale>
        <p:origin x="930" y="72"/>
      </p:cViewPr>
      <p:guideLst/>
    </p:cSldViewPr>
  </p:slideViewPr>
  <p:notesTextViewPr>
    <p:cViewPr>
      <p:scale>
        <a:sx n="66" d="100"/>
        <a:sy n="66" d="100"/>
      </p:scale>
      <p:origin x="0" y="0"/>
    </p:cViewPr>
  </p:notesTextViewPr>
  <p:sorterViewPr>
    <p:cViewPr>
      <p:scale>
        <a:sx n="66" d="100"/>
        <a:sy n="66" d="100"/>
      </p:scale>
      <p:origin x="0" y="-1196"/>
    </p:cViewPr>
  </p:sorterViewPr>
  <p:notesViewPr>
    <p:cSldViewPr snapToGrid="0" showGuides="1">
      <p:cViewPr varScale="1">
        <p:scale>
          <a:sx n="166" d="100"/>
          <a:sy n="166" d="100"/>
        </p:scale>
        <p:origin x="667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429501084598594E-2"/>
          <c:y val="0.19477434679335001"/>
          <c:w val="0.83947939262476501"/>
          <c:h val="0.61282660332545402"/>
        </c:manualLayout>
      </c:layout>
      <c:doughnutChart>
        <c:varyColors val="1"/>
        <c:ser>
          <c:idx val="0"/>
          <c:order val="0"/>
          <c:tx>
            <c:strRef>
              <c:f>Sheet1!$A$2</c:f>
              <c:strCache>
                <c:ptCount val="1"/>
                <c:pt idx="0">
                  <c:v>Sales</c:v>
                </c:pt>
              </c:strCache>
            </c:strRef>
          </c:tx>
          <c:spPr>
            <a:solidFill>
              <a:schemeClr val="tx2"/>
            </a:solidFill>
            <a:ln>
              <a:noFill/>
            </a:ln>
          </c:spPr>
          <c:dPt>
            <c:idx val="0"/>
            <c:bubble3D val="0"/>
            <c:spPr>
              <a:solidFill>
                <a:schemeClr val="accent4"/>
              </a:solidFill>
              <a:ln w="19050">
                <a:noFill/>
              </a:ln>
              <a:effectLst/>
            </c:spPr>
            <c:extLst>
              <c:ext xmlns:c16="http://schemas.microsoft.com/office/drawing/2014/chart" uri="{C3380CC4-5D6E-409C-BE32-E72D297353CC}">
                <c16:uniqueId val="{00000001-D059-6C42-B73F-BDAE75A4B22C}"/>
              </c:ext>
            </c:extLst>
          </c:dPt>
          <c:dPt>
            <c:idx val="1"/>
            <c:bubble3D val="0"/>
            <c:spPr>
              <a:solidFill>
                <a:schemeClr val="tx2"/>
              </a:solidFill>
              <a:ln w="19050">
                <a:noFill/>
              </a:ln>
              <a:effectLst/>
            </c:spPr>
            <c:extLst>
              <c:ext xmlns:c16="http://schemas.microsoft.com/office/drawing/2014/chart" uri="{C3380CC4-5D6E-409C-BE32-E72D297353CC}">
                <c16:uniqueId val="{00000003-D059-6C42-B73F-BDAE75A4B22C}"/>
              </c:ext>
            </c:extLst>
          </c:dPt>
          <c:dPt>
            <c:idx val="2"/>
            <c:bubble3D val="0"/>
            <c:spPr>
              <a:solidFill>
                <a:schemeClr val="tx2"/>
              </a:solidFill>
              <a:ln w="19050">
                <a:noFill/>
              </a:ln>
              <a:effectLst/>
            </c:spPr>
            <c:extLst>
              <c:ext xmlns:c16="http://schemas.microsoft.com/office/drawing/2014/chart" uri="{C3380CC4-5D6E-409C-BE32-E72D297353CC}">
                <c16:uniqueId val="{00000005-D059-6C42-B73F-BDAE75A4B22C}"/>
              </c:ext>
            </c:extLst>
          </c:dPt>
          <c:dPt>
            <c:idx val="3"/>
            <c:bubble3D val="0"/>
            <c:spPr>
              <a:solidFill>
                <a:schemeClr val="tx2"/>
              </a:solidFill>
              <a:ln w="19050">
                <a:noFill/>
              </a:ln>
              <a:effectLst/>
            </c:spPr>
            <c:extLst>
              <c:ext xmlns:c16="http://schemas.microsoft.com/office/drawing/2014/chart" uri="{C3380CC4-5D6E-409C-BE32-E72D297353CC}">
                <c16:uniqueId val="{00000007-D059-6C42-B73F-BDAE75A4B22C}"/>
              </c:ext>
            </c:extLst>
          </c:dPt>
          <c:dPt>
            <c:idx val="4"/>
            <c:bubble3D val="0"/>
            <c:spPr>
              <a:solidFill>
                <a:schemeClr val="tx2"/>
              </a:solidFill>
              <a:ln w="19050">
                <a:noFill/>
              </a:ln>
              <a:effectLst/>
            </c:spPr>
            <c:extLst>
              <c:ext xmlns:c16="http://schemas.microsoft.com/office/drawing/2014/chart" uri="{C3380CC4-5D6E-409C-BE32-E72D297353CC}">
                <c16:uniqueId val="{00000009-D059-6C42-B73F-BDAE75A4B22C}"/>
              </c:ext>
            </c:extLst>
          </c:dPt>
          <c:dPt>
            <c:idx val="5"/>
            <c:bubble3D val="0"/>
            <c:spPr>
              <a:solidFill>
                <a:schemeClr val="tx2"/>
              </a:solidFill>
              <a:ln w="19050">
                <a:noFill/>
              </a:ln>
              <a:effectLst/>
            </c:spPr>
            <c:extLst>
              <c:ext xmlns:c16="http://schemas.microsoft.com/office/drawing/2014/chart" uri="{C3380CC4-5D6E-409C-BE32-E72D297353CC}">
                <c16:uniqueId val="{0000000B-D059-6C42-B73F-BDAE75A4B22C}"/>
              </c:ext>
            </c:extLst>
          </c:dPt>
          <c:dPt>
            <c:idx val="6"/>
            <c:bubble3D val="0"/>
            <c:spPr>
              <a:solidFill>
                <a:schemeClr val="tx2"/>
              </a:solidFill>
              <a:ln w="19050">
                <a:noFill/>
              </a:ln>
              <a:effectLst/>
            </c:spPr>
            <c:extLst>
              <c:ext xmlns:c16="http://schemas.microsoft.com/office/drawing/2014/chart" uri="{C3380CC4-5D6E-409C-BE32-E72D297353CC}">
                <c16:uniqueId val="{0000000D-D059-6C42-B73F-BDAE75A4B22C}"/>
              </c:ext>
            </c:extLst>
          </c:dPt>
          <c:dPt>
            <c:idx val="7"/>
            <c:bubble3D val="0"/>
            <c:spPr>
              <a:solidFill>
                <a:schemeClr val="tx2"/>
              </a:solidFill>
              <a:ln w="19050">
                <a:noFill/>
              </a:ln>
              <a:effectLst/>
            </c:spPr>
            <c:extLst>
              <c:ext xmlns:c16="http://schemas.microsoft.com/office/drawing/2014/chart" uri="{C3380CC4-5D6E-409C-BE32-E72D297353CC}">
                <c16:uniqueId val="{0000000F-D059-6C42-B73F-BDAE75A4B22C}"/>
              </c:ext>
            </c:extLst>
          </c:dPt>
          <c:dLbls>
            <c:delete val="1"/>
          </c:dLbls>
          <c:cat>
            <c:numRef>
              <c:f>Sheet1!$B$1:$D$1</c:f>
              <c:numCache>
                <c:formatCode>General</c:formatCode>
                <c:ptCount val="3"/>
              </c:numCache>
            </c:numRef>
          </c:cat>
          <c:val>
            <c:numRef>
              <c:f>Sheet1!$B$2:$D$2</c:f>
              <c:numCache>
                <c:formatCode>General</c:formatCode>
                <c:ptCount val="3"/>
                <c:pt idx="0">
                  <c:v>47</c:v>
                </c:pt>
                <c:pt idx="1">
                  <c:v>51</c:v>
                </c:pt>
              </c:numCache>
            </c:numRef>
          </c:val>
          <c:extLst>
            <c:ext xmlns:c16="http://schemas.microsoft.com/office/drawing/2014/chart" uri="{C3380CC4-5D6E-409C-BE32-E72D297353CC}">
              <c16:uniqueId val="{00000010-D059-6C42-B73F-BDAE75A4B22C}"/>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429501084598594E-2"/>
          <c:y val="0.19477434679335001"/>
          <c:w val="0.83947939262476501"/>
          <c:h val="0.61282660332545402"/>
        </c:manualLayout>
      </c:layout>
      <c:doughnutChart>
        <c:varyColors val="1"/>
        <c:ser>
          <c:idx val="0"/>
          <c:order val="0"/>
          <c:tx>
            <c:strRef>
              <c:f>Sheet1!$A$2</c:f>
              <c:strCache>
                <c:ptCount val="1"/>
                <c:pt idx="0">
                  <c:v>Sales</c:v>
                </c:pt>
              </c:strCache>
            </c:strRef>
          </c:tx>
          <c:spPr>
            <a:solidFill>
              <a:schemeClr val="tx2"/>
            </a:solidFill>
            <a:ln>
              <a:noFill/>
            </a:ln>
          </c:spPr>
          <c:dPt>
            <c:idx val="0"/>
            <c:bubble3D val="0"/>
            <c:spPr>
              <a:solidFill>
                <a:schemeClr val="accent4"/>
              </a:solidFill>
              <a:ln w="19050">
                <a:noFill/>
              </a:ln>
              <a:effectLst/>
            </c:spPr>
            <c:extLst>
              <c:ext xmlns:c16="http://schemas.microsoft.com/office/drawing/2014/chart" uri="{C3380CC4-5D6E-409C-BE32-E72D297353CC}">
                <c16:uniqueId val="{00000001-3A6A-EF4F-B8C8-A6F352D57CA2}"/>
              </c:ext>
            </c:extLst>
          </c:dPt>
          <c:dPt>
            <c:idx val="1"/>
            <c:bubble3D val="0"/>
            <c:spPr>
              <a:solidFill>
                <a:schemeClr val="tx2"/>
              </a:solidFill>
              <a:ln w="19050">
                <a:noFill/>
              </a:ln>
              <a:effectLst/>
            </c:spPr>
            <c:extLst>
              <c:ext xmlns:c16="http://schemas.microsoft.com/office/drawing/2014/chart" uri="{C3380CC4-5D6E-409C-BE32-E72D297353CC}">
                <c16:uniqueId val="{00000003-3A6A-EF4F-B8C8-A6F352D57CA2}"/>
              </c:ext>
            </c:extLst>
          </c:dPt>
          <c:dPt>
            <c:idx val="2"/>
            <c:bubble3D val="0"/>
            <c:spPr>
              <a:solidFill>
                <a:schemeClr val="tx2"/>
              </a:solidFill>
              <a:ln w="19050">
                <a:noFill/>
              </a:ln>
              <a:effectLst/>
            </c:spPr>
            <c:extLst>
              <c:ext xmlns:c16="http://schemas.microsoft.com/office/drawing/2014/chart" uri="{C3380CC4-5D6E-409C-BE32-E72D297353CC}">
                <c16:uniqueId val="{00000005-3A6A-EF4F-B8C8-A6F352D57CA2}"/>
              </c:ext>
            </c:extLst>
          </c:dPt>
          <c:dPt>
            <c:idx val="3"/>
            <c:bubble3D val="0"/>
            <c:spPr>
              <a:solidFill>
                <a:schemeClr val="tx2"/>
              </a:solidFill>
              <a:ln w="19050">
                <a:noFill/>
              </a:ln>
              <a:effectLst/>
            </c:spPr>
            <c:extLst>
              <c:ext xmlns:c16="http://schemas.microsoft.com/office/drawing/2014/chart" uri="{C3380CC4-5D6E-409C-BE32-E72D297353CC}">
                <c16:uniqueId val="{00000007-3A6A-EF4F-B8C8-A6F352D57CA2}"/>
              </c:ext>
            </c:extLst>
          </c:dPt>
          <c:dPt>
            <c:idx val="4"/>
            <c:bubble3D val="0"/>
            <c:spPr>
              <a:solidFill>
                <a:schemeClr val="tx2"/>
              </a:solidFill>
              <a:ln w="19050">
                <a:noFill/>
              </a:ln>
              <a:effectLst/>
            </c:spPr>
            <c:extLst>
              <c:ext xmlns:c16="http://schemas.microsoft.com/office/drawing/2014/chart" uri="{C3380CC4-5D6E-409C-BE32-E72D297353CC}">
                <c16:uniqueId val="{00000009-3A6A-EF4F-B8C8-A6F352D57CA2}"/>
              </c:ext>
            </c:extLst>
          </c:dPt>
          <c:dPt>
            <c:idx val="5"/>
            <c:bubble3D val="0"/>
            <c:spPr>
              <a:solidFill>
                <a:schemeClr val="tx2"/>
              </a:solidFill>
              <a:ln w="19050">
                <a:noFill/>
              </a:ln>
              <a:effectLst/>
            </c:spPr>
            <c:extLst>
              <c:ext xmlns:c16="http://schemas.microsoft.com/office/drawing/2014/chart" uri="{C3380CC4-5D6E-409C-BE32-E72D297353CC}">
                <c16:uniqueId val="{0000000B-3A6A-EF4F-B8C8-A6F352D57CA2}"/>
              </c:ext>
            </c:extLst>
          </c:dPt>
          <c:dPt>
            <c:idx val="6"/>
            <c:bubble3D val="0"/>
            <c:spPr>
              <a:solidFill>
                <a:schemeClr val="tx2"/>
              </a:solidFill>
              <a:ln w="19050">
                <a:noFill/>
              </a:ln>
              <a:effectLst/>
            </c:spPr>
            <c:extLst>
              <c:ext xmlns:c16="http://schemas.microsoft.com/office/drawing/2014/chart" uri="{C3380CC4-5D6E-409C-BE32-E72D297353CC}">
                <c16:uniqueId val="{0000000D-3A6A-EF4F-B8C8-A6F352D57CA2}"/>
              </c:ext>
            </c:extLst>
          </c:dPt>
          <c:dPt>
            <c:idx val="7"/>
            <c:bubble3D val="0"/>
            <c:spPr>
              <a:solidFill>
                <a:schemeClr val="tx2"/>
              </a:solidFill>
              <a:ln w="19050">
                <a:noFill/>
              </a:ln>
              <a:effectLst/>
            </c:spPr>
            <c:extLst>
              <c:ext xmlns:c16="http://schemas.microsoft.com/office/drawing/2014/chart" uri="{C3380CC4-5D6E-409C-BE32-E72D297353CC}">
                <c16:uniqueId val="{0000000F-3A6A-EF4F-B8C8-A6F352D57CA2}"/>
              </c:ext>
            </c:extLst>
          </c:dPt>
          <c:dLbls>
            <c:delete val="1"/>
          </c:dLbls>
          <c:cat>
            <c:numRef>
              <c:f>Sheet1!$B$1:$D$1</c:f>
              <c:numCache>
                <c:formatCode>General</c:formatCode>
                <c:ptCount val="3"/>
              </c:numCache>
            </c:numRef>
          </c:cat>
          <c:val>
            <c:numRef>
              <c:f>Sheet1!$B$2:$D$2</c:f>
              <c:numCache>
                <c:formatCode>General</c:formatCode>
                <c:ptCount val="3"/>
                <c:pt idx="0">
                  <c:v>81</c:v>
                </c:pt>
                <c:pt idx="1">
                  <c:v>19</c:v>
                </c:pt>
              </c:numCache>
            </c:numRef>
          </c:val>
          <c:extLst>
            <c:ext xmlns:c16="http://schemas.microsoft.com/office/drawing/2014/chart" uri="{C3380CC4-5D6E-409C-BE32-E72D297353CC}">
              <c16:uniqueId val="{00000010-3A6A-EF4F-B8C8-A6F352D57CA2}"/>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429501084598594E-2"/>
          <c:y val="0.19477434679335001"/>
          <c:w val="0.83947939262476501"/>
          <c:h val="0.61282660332545402"/>
        </c:manualLayout>
      </c:layout>
      <c:doughnutChart>
        <c:varyColors val="1"/>
        <c:ser>
          <c:idx val="0"/>
          <c:order val="0"/>
          <c:tx>
            <c:strRef>
              <c:f>Sheet1!$A$2</c:f>
              <c:strCache>
                <c:ptCount val="1"/>
                <c:pt idx="0">
                  <c:v>Sales</c:v>
                </c:pt>
              </c:strCache>
            </c:strRef>
          </c:tx>
          <c:spPr>
            <a:solidFill>
              <a:schemeClr val="tx2"/>
            </a:solidFill>
            <a:ln>
              <a:noFill/>
            </a:ln>
          </c:spPr>
          <c:dPt>
            <c:idx val="0"/>
            <c:bubble3D val="0"/>
            <c:spPr>
              <a:solidFill>
                <a:schemeClr val="accent4"/>
              </a:solidFill>
              <a:ln w="19050">
                <a:noFill/>
              </a:ln>
              <a:effectLst/>
            </c:spPr>
            <c:extLst>
              <c:ext xmlns:c16="http://schemas.microsoft.com/office/drawing/2014/chart" uri="{C3380CC4-5D6E-409C-BE32-E72D297353CC}">
                <c16:uniqueId val="{00000001-A813-4445-BB70-85BCF297798D}"/>
              </c:ext>
            </c:extLst>
          </c:dPt>
          <c:dPt>
            <c:idx val="1"/>
            <c:bubble3D val="0"/>
            <c:spPr>
              <a:solidFill>
                <a:schemeClr val="tx2"/>
              </a:solidFill>
              <a:ln w="19050">
                <a:noFill/>
              </a:ln>
              <a:effectLst/>
            </c:spPr>
            <c:extLst>
              <c:ext xmlns:c16="http://schemas.microsoft.com/office/drawing/2014/chart" uri="{C3380CC4-5D6E-409C-BE32-E72D297353CC}">
                <c16:uniqueId val="{00000003-A813-4445-BB70-85BCF297798D}"/>
              </c:ext>
            </c:extLst>
          </c:dPt>
          <c:dPt>
            <c:idx val="2"/>
            <c:bubble3D val="0"/>
            <c:spPr>
              <a:solidFill>
                <a:schemeClr val="tx2"/>
              </a:solidFill>
              <a:ln w="19050">
                <a:noFill/>
              </a:ln>
              <a:effectLst/>
            </c:spPr>
            <c:extLst>
              <c:ext xmlns:c16="http://schemas.microsoft.com/office/drawing/2014/chart" uri="{C3380CC4-5D6E-409C-BE32-E72D297353CC}">
                <c16:uniqueId val="{00000005-A813-4445-BB70-85BCF297798D}"/>
              </c:ext>
            </c:extLst>
          </c:dPt>
          <c:dPt>
            <c:idx val="3"/>
            <c:bubble3D val="0"/>
            <c:spPr>
              <a:solidFill>
                <a:schemeClr val="tx2"/>
              </a:solidFill>
              <a:ln w="19050">
                <a:noFill/>
              </a:ln>
              <a:effectLst/>
            </c:spPr>
            <c:extLst>
              <c:ext xmlns:c16="http://schemas.microsoft.com/office/drawing/2014/chart" uri="{C3380CC4-5D6E-409C-BE32-E72D297353CC}">
                <c16:uniqueId val="{00000007-A813-4445-BB70-85BCF297798D}"/>
              </c:ext>
            </c:extLst>
          </c:dPt>
          <c:dPt>
            <c:idx val="4"/>
            <c:bubble3D val="0"/>
            <c:spPr>
              <a:solidFill>
                <a:schemeClr val="tx2"/>
              </a:solidFill>
              <a:ln w="19050">
                <a:noFill/>
              </a:ln>
              <a:effectLst/>
            </c:spPr>
            <c:extLst>
              <c:ext xmlns:c16="http://schemas.microsoft.com/office/drawing/2014/chart" uri="{C3380CC4-5D6E-409C-BE32-E72D297353CC}">
                <c16:uniqueId val="{00000009-A813-4445-BB70-85BCF297798D}"/>
              </c:ext>
            </c:extLst>
          </c:dPt>
          <c:dPt>
            <c:idx val="5"/>
            <c:bubble3D val="0"/>
            <c:spPr>
              <a:solidFill>
                <a:schemeClr val="tx2"/>
              </a:solidFill>
              <a:ln w="19050">
                <a:noFill/>
              </a:ln>
              <a:effectLst/>
            </c:spPr>
            <c:extLst>
              <c:ext xmlns:c16="http://schemas.microsoft.com/office/drawing/2014/chart" uri="{C3380CC4-5D6E-409C-BE32-E72D297353CC}">
                <c16:uniqueId val="{0000000B-A813-4445-BB70-85BCF297798D}"/>
              </c:ext>
            </c:extLst>
          </c:dPt>
          <c:dPt>
            <c:idx val="6"/>
            <c:bubble3D val="0"/>
            <c:spPr>
              <a:solidFill>
                <a:schemeClr val="tx2"/>
              </a:solidFill>
              <a:ln w="19050">
                <a:noFill/>
              </a:ln>
              <a:effectLst/>
            </c:spPr>
            <c:extLst>
              <c:ext xmlns:c16="http://schemas.microsoft.com/office/drawing/2014/chart" uri="{C3380CC4-5D6E-409C-BE32-E72D297353CC}">
                <c16:uniqueId val="{0000000D-A813-4445-BB70-85BCF297798D}"/>
              </c:ext>
            </c:extLst>
          </c:dPt>
          <c:dPt>
            <c:idx val="7"/>
            <c:bubble3D val="0"/>
            <c:spPr>
              <a:solidFill>
                <a:schemeClr val="tx2"/>
              </a:solidFill>
              <a:ln w="19050">
                <a:noFill/>
              </a:ln>
              <a:effectLst/>
            </c:spPr>
            <c:extLst>
              <c:ext xmlns:c16="http://schemas.microsoft.com/office/drawing/2014/chart" uri="{C3380CC4-5D6E-409C-BE32-E72D297353CC}">
                <c16:uniqueId val="{0000000F-A813-4445-BB70-85BCF297798D}"/>
              </c:ext>
            </c:extLst>
          </c:dPt>
          <c:dLbls>
            <c:delete val="1"/>
          </c:dLbls>
          <c:cat>
            <c:numRef>
              <c:f>Sheet1!$B$1:$D$1</c:f>
              <c:numCache>
                <c:formatCode>General</c:formatCode>
                <c:ptCount val="3"/>
              </c:numCache>
            </c:numRef>
          </c:cat>
          <c:val>
            <c:numRef>
              <c:f>Sheet1!$B$2:$D$2</c:f>
              <c:numCache>
                <c:formatCode>General</c:formatCode>
                <c:ptCount val="3"/>
                <c:pt idx="0">
                  <c:v>72</c:v>
                </c:pt>
                <c:pt idx="1">
                  <c:v>28</c:v>
                </c:pt>
              </c:numCache>
            </c:numRef>
          </c:val>
          <c:extLst>
            <c:ext xmlns:c16="http://schemas.microsoft.com/office/drawing/2014/chart" uri="{C3380CC4-5D6E-409C-BE32-E72D297353CC}">
              <c16:uniqueId val="{00000010-A813-4445-BB70-85BCF297798D}"/>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429501084598594E-2"/>
          <c:y val="0.19477434679335001"/>
          <c:w val="0.83947939262476501"/>
          <c:h val="0.61282660332545402"/>
        </c:manualLayout>
      </c:layout>
      <c:doughnutChart>
        <c:varyColors val="1"/>
        <c:ser>
          <c:idx val="0"/>
          <c:order val="0"/>
          <c:tx>
            <c:strRef>
              <c:f>Sheet1!$A$2</c:f>
              <c:strCache>
                <c:ptCount val="1"/>
                <c:pt idx="0">
                  <c:v>Sales</c:v>
                </c:pt>
              </c:strCache>
            </c:strRef>
          </c:tx>
          <c:spPr>
            <a:solidFill>
              <a:schemeClr val="tx2"/>
            </a:solidFill>
            <a:ln>
              <a:noFill/>
            </a:ln>
          </c:spPr>
          <c:dPt>
            <c:idx val="0"/>
            <c:bubble3D val="0"/>
            <c:spPr>
              <a:solidFill>
                <a:schemeClr val="accent1"/>
              </a:solidFill>
              <a:ln w="19050">
                <a:noFill/>
              </a:ln>
              <a:effectLst/>
            </c:spPr>
            <c:extLst>
              <c:ext xmlns:c16="http://schemas.microsoft.com/office/drawing/2014/chart" uri="{C3380CC4-5D6E-409C-BE32-E72D297353CC}">
                <c16:uniqueId val="{00000001-93D7-5945-A5AF-3EB45F974118}"/>
              </c:ext>
            </c:extLst>
          </c:dPt>
          <c:dPt>
            <c:idx val="1"/>
            <c:bubble3D val="0"/>
            <c:spPr>
              <a:solidFill>
                <a:schemeClr val="tx2"/>
              </a:solidFill>
              <a:ln w="19050">
                <a:noFill/>
              </a:ln>
              <a:effectLst/>
            </c:spPr>
            <c:extLst>
              <c:ext xmlns:c16="http://schemas.microsoft.com/office/drawing/2014/chart" uri="{C3380CC4-5D6E-409C-BE32-E72D297353CC}">
                <c16:uniqueId val="{00000003-93D7-5945-A5AF-3EB45F974118}"/>
              </c:ext>
            </c:extLst>
          </c:dPt>
          <c:dPt>
            <c:idx val="2"/>
            <c:bubble3D val="0"/>
            <c:spPr>
              <a:solidFill>
                <a:schemeClr val="accent4"/>
              </a:solidFill>
              <a:ln w="19050">
                <a:noFill/>
              </a:ln>
              <a:effectLst/>
            </c:spPr>
            <c:extLst>
              <c:ext xmlns:c16="http://schemas.microsoft.com/office/drawing/2014/chart" uri="{C3380CC4-5D6E-409C-BE32-E72D297353CC}">
                <c16:uniqueId val="{00000005-93D7-5945-A5AF-3EB45F974118}"/>
              </c:ext>
            </c:extLst>
          </c:dPt>
          <c:dPt>
            <c:idx val="3"/>
            <c:bubble3D val="0"/>
            <c:spPr>
              <a:solidFill>
                <a:schemeClr val="tx2"/>
              </a:solidFill>
              <a:ln w="19050">
                <a:noFill/>
              </a:ln>
              <a:effectLst/>
            </c:spPr>
            <c:extLst>
              <c:ext xmlns:c16="http://schemas.microsoft.com/office/drawing/2014/chart" uri="{C3380CC4-5D6E-409C-BE32-E72D297353CC}">
                <c16:uniqueId val="{00000007-93D7-5945-A5AF-3EB45F974118}"/>
              </c:ext>
            </c:extLst>
          </c:dPt>
          <c:dPt>
            <c:idx val="4"/>
            <c:bubble3D val="0"/>
            <c:spPr>
              <a:solidFill>
                <a:schemeClr val="tx2"/>
              </a:solidFill>
              <a:ln w="19050">
                <a:noFill/>
              </a:ln>
              <a:effectLst/>
            </c:spPr>
            <c:extLst>
              <c:ext xmlns:c16="http://schemas.microsoft.com/office/drawing/2014/chart" uri="{C3380CC4-5D6E-409C-BE32-E72D297353CC}">
                <c16:uniqueId val="{00000009-93D7-5945-A5AF-3EB45F974118}"/>
              </c:ext>
            </c:extLst>
          </c:dPt>
          <c:dPt>
            <c:idx val="5"/>
            <c:bubble3D val="0"/>
            <c:spPr>
              <a:solidFill>
                <a:schemeClr val="tx2"/>
              </a:solidFill>
              <a:ln w="19050">
                <a:noFill/>
              </a:ln>
              <a:effectLst/>
            </c:spPr>
            <c:extLst>
              <c:ext xmlns:c16="http://schemas.microsoft.com/office/drawing/2014/chart" uri="{C3380CC4-5D6E-409C-BE32-E72D297353CC}">
                <c16:uniqueId val="{0000000B-93D7-5945-A5AF-3EB45F974118}"/>
              </c:ext>
            </c:extLst>
          </c:dPt>
          <c:dPt>
            <c:idx val="6"/>
            <c:bubble3D val="0"/>
            <c:spPr>
              <a:solidFill>
                <a:schemeClr val="tx2"/>
              </a:solidFill>
              <a:ln w="19050">
                <a:noFill/>
              </a:ln>
              <a:effectLst/>
            </c:spPr>
            <c:extLst>
              <c:ext xmlns:c16="http://schemas.microsoft.com/office/drawing/2014/chart" uri="{C3380CC4-5D6E-409C-BE32-E72D297353CC}">
                <c16:uniqueId val="{0000000D-93D7-5945-A5AF-3EB45F974118}"/>
              </c:ext>
            </c:extLst>
          </c:dPt>
          <c:dPt>
            <c:idx val="7"/>
            <c:bubble3D val="0"/>
            <c:spPr>
              <a:solidFill>
                <a:schemeClr val="tx2"/>
              </a:solidFill>
              <a:ln w="19050">
                <a:noFill/>
              </a:ln>
              <a:effectLst/>
            </c:spPr>
            <c:extLst>
              <c:ext xmlns:c16="http://schemas.microsoft.com/office/drawing/2014/chart" uri="{C3380CC4-5D6E-409C-BE32-E72D297353CC}">
                <c16:uniqueId val="{0000000F-93D7-5945-A5AF-3EB45F974118}"/>
              </c:ext>
            </c:extLst>
          </c:dPt>
          <c:dLbls>
            <c:delete val="1"/>
          </c:dLbls>
          <c:cat>
            <c:numRef>
              <c:f>Sheet1!$B$1:$D$1</c:f>
              <c:numCache>
                <c:formatCode>General</c:formatCode>
                <c:ptCount val="3"/>
              </c:numCache>
            </c:numRef>
          </c:cat>
          <c:val>
            <c:numRef>
              <c:f>Sheet1!$B$2:$D$2</c:f>
              <c:numCache>
                <c:formatCode>General</c:formatCode>
                <c:ptCount val="3"/>
                <c:pt idx="0">
                  <c:v>55</c:v>
                </c:pt>
                <c:pt idx="1">
                  <c:v>30</c:v>
                </c:pt>
                <c:pt idx="2">
                  <c:v>15</c:v>
                </c:pt>
              </c:numCache>
            </c:numRef>
          </c:val>
          <c:extLst>
            <c:ext xmlns:c16="http://schemas.microsoft.com/office/drawing/2014/chart" uri="{C3380CC4-5D6E-409C-BE32-E72D297353CC}">
              <c16:uniqueId val="{00000010-93D7-5945-A5AF-3EB45F974118}"/>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429501084598594E-2"/>
          <c:y val="0.19477434679335001"/>
          <c:w val="0.83947939262476501"/>
          <c:h val="0.61282660332545402"/>
        </c:manualLayout>
      </c:layout>
      <c:doughnutChart>
        <c:varyColors val="1"/>
        <c:ser>
          <c:idx val="0"/>
          <c:order val="0"/>
          <c:tx>
            <c:strRef>
              <c:f>Sheet1!$A$2</c:f>
              <c:strCache>
                <c:ptCount val="1"/>
                <c:pt idx="0">
                  <c:v>Sales</c:v>
                </c:pt>
              </c:strCache>
            </c:strRef>
          </c:tx>
          <c:spPr>
            <a:solidFill>
              <a:schemeClr val="tx2"/>
            </a:solidFill>
            <a:ln>
              <a:noFill/>
            </a:ln>
          </c:spPr>
          <c:dPt>
            <c:idx val="0"/>
            <c:bubble3D val="0"/>
            <c:spPr>
              <a:solidFill>
                <a:srgbClr val="1891F6"/>
              </a:solidFill>
              <a:ln w="19050">
                <a:noFill/>
              </a:ln>
              <a:effectLst/>
            </c:spPr>
            <c:extLst>
              <c:ext xmlns:c16="http://schemas.microsoft.com/office/drawing/2014/chart" uri="{C3380CC4-5D6E-409C-BE32-E72D297353CC}">
                <c16:uniqueId val="{00000001-B944-274F-9839-56D0DFDC8FA9}"/>
              </c:ext>
            </c:extLst>
          </c:dPt>
          <c:dPt>
            <c:idx val="1"/>
            <c:bubble3D val="0"/>
            <c:spPr>
              <a:solidFill>
                <a:schemeClr val="accent4"/>
              </a:solidFill>
              <a:ln w="19050">
                <a:noFill/>
              </a:ln>
              <a:effectLst/>
            </c:spPr>
            <c:extLst>
              <c:ext xmlns:c16="http://schemas.microsoft.com/office/drawing/2014/chart" uri="{C3380CC4-5D6E-409C-BE32-E72D297353CC}">
                <c16:uniqueId val="{00000003-B944-274F-9839-56D0DFDC8FA9}"/>
              </c:ext>
            </c:extLst>
          </c:dPt>
          <c:dPt>
            <c:idx val="2"/>
            <c:bubble3D val="0"/>
            <c:spPr>
              <a:solidFill>
                <a:schemeClr val="tx2"/>
              </a:solidFill>
              <a:ln w="19050">
                <a:noFill/>
              </a:ln>
              <a:effectLst/>
            </c:spPr>
            <c:extLst>
              <c:ext xmlns:c16="http://schemas.microsoft.com/office/drawing/2014/chart" uri="{C3380CC4-5D6E-409C-BE32-E72D297353CC}">
                <c16:uniqueId val="{00000005-B944-274F-9839-56D0DFDC8FA9}"/>
              </c:ext>
            </c:extLst>
          </c:dPt>
          <c:dPt>
            <c:idx val="3"/>
            <c:bubble3D val="0"/>
            <c:spPr>
              <a:solidFill>
                <a:schemeClr val="tx2"/>
              </a:solidFill>
              <a:ln w="19050">
                <a:noFill/>
              </a:ln>
              <a:effectLst/>
            </c:spPr>
            <c:extLst>
              <c:ext xmlns:c16="http://schemas.microsoft.com/office/drawing/2014/chart" uri="{C3380CC4-5D6E-409C-BE32-E72D297353CC}">
                <c16:uniqueId val="{00000007-B944-274F-9839-56D0DFDC8FA9}"/>
              </c:ext>
            </c:extLst>
          </c:dPt>
          <c:dPt>
            <c:idx val="4"/>
            <c:bubble3D val="0"/>
            <c:spPr>
              <a:solidFill>
                <a:schemeClr val="tx2"/>
              </a:solidFill>
              <a:ln w="19050">
                <a:noFill/>
              </a:ln>
              <a:effectLst/>
            </c:spPr>
            <c:extLst>
              <c:ext xmlns:c16="http://schemas.microsoft.com/office/drawing/2014/chart" uri="{C3380CC4-5D6E-409C-BE32-E72D297353CC}">
                <c16:uniqueId val="{00000009-B944-274F-9839-56D0DFDC8FA9}"/>
              </c:ext>
            </c:extLst>
          </c:dPt>
          <c:dPt>
            <c:idx val="5"/>
            <c:bubble3D val="0"/>
            <c:spPr>
              <a:solidFill>
                <a:schemeClr val="tx2"/>
              </a:solidFill>
              <a:ln w="19050">
                <a:noFill/>
              </a:ln>
              <a:effectLst/>
            </c:spPr>
            <c:extLst>
              <c:ext xmlns:c16="http://schemas.microsoft.com/office/drawing/2014/chart" uri="{C3380CC4-5D6E-409C-BE32-E72D297353CC}">
                <c16:uniqueId val="{0000000B-B944-274F-9839-56D0DFDC8FA9}"/>
              </c:ext>
            </c:extLst>
          </c:dPt>
          <c:dPt>
            <c:idx val="6"/>
            <c:bubble3D val="0"/>
            <c:spPr>
              <a:solidFill>
                <a:schemeClr val="tx2"/>
              </a:solidFill>
              <a:ln w="19050">
                <a:noFill/>
              </a:ln>
              <a:effectLst/>
            </c:spPr>
            <c:extLst>
              <c:ext xmlns:c16="http://schemas.microsoft.com/office/drawing/2014/chart" uri="{C3380CC4-5D6E-409C-BE32-E72D297353CC}">
                <c16:uniqueId val="{0000000D-B944-274F-9839-56D0DFDC8FA9}"/>
              </c:ext>
            </c:extLst>
          </c:dPt>
          <c:dPt>
            <c:idx val="7"/>
            <c:bubble3D val="0"/>
            <c:spPr>
              <a:solidFill>
                <a:schemeClr val="tx2"/>
              </a:solidFill>
              <a:ln w="19050">
                <a:noFill/>
              </a:ln>
              <a:effectLst/>
            </c:spPr>
            <c:extLst>
              <c:ext xmlns:c16="http://schemas.microsoft.com/office/drawing/2014/chart" uri="{C3380CC4-5D6E-409C-BE32-E72D297353CC}">
                <c16:uniqueId val="{0000000F-B944-274F-9839-56D0DFDC8FA9}"/>
              </c:ext>
            </c:extLst>
          </c:dPt>
          <c:dLbls>
            <c:delete val="1"/>
          </c:dLbls>
          <c:cat>
            <c:numRef>
              <c:f>Sheet1!$B$1:$D$1</c:f>
              <c:numCache>
                <c:formatCode>General</c:formatCode>
                <c:ptCount val="3"/>
              </c:numCache>
            </c:numRef>
          </c:cat>
          <c:val>
            <c:numRef>
              <c:f>Sheet1!$B$2:$D$2</c:f>
              <c:numCache>
                <c:formatCode>General</c:formatCode>
                <c:ptCount val="3"/>
                <c:pt idx="0">
                  <c:v>72</c:v>
                </c:pt>
                <c:pt idx="1">
                  <c:v>28</c:v>
                </c:pt>
              </c:numCache>
            </c:numRef>
          </c:val>
          <c:extLst>
            <c:ext xmlns:c16="http://schemas.microsoft.com/office/drawing/2014/chart" uri="{C3380CC4-5D6E-409C-BE32-E72D297353CC}">
              <c16:uniqueId val="{00000010-B944-274F-9839-56D0DFDC8FA9}"/>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E4A3BB-86C8-E243-8F27-5FAB19594F73}"/>
              </a:ext>
            </a:extLst>
          </p:cNvPr>
          <p:cNvSpPr>
            <a:spLocks noGrp="1"/>
          </p:cNvSpPr>
          <p:nvPr>
            <p:ph type="hdr" sz="quarter"/>
          </p:nvPr>
        </p:nvSpPr>
        <p:spPr>
          <a:xfrm>
            <a:off x="0" y="0"/>
            <a:ext cx="2971800" cy="463647"/>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9E77E0-5218-B24E-8A71-6A808A97448C}"/>
              </a:ext>
            </a:extLst>
          </p:cNvPr>
          <p:cNvSpPr>
            <a:spLocks noGrp="1"/>
          </p:cNvSpPr>
          <p:nvPr>
            <p:ph type="dt" sz="quarter" idx="1"/>
          </p:nvPr>
        </p:nvSpPr>
        <p:spPr>
          <a:xfrm>
            <a:off x="3884613" y="0"/>
            <a:ext cx="2971800" cy="463647"/>
          </a:xfrm>
          <a:prstGeom prst="rect">
            <a:avLst/>
          </a:prstGeom>
        </p:spPr>
        <p:txBody>
          <a:bodyPr vert="horz" lIns="91440" tIns="45720" rIns="91440" bIns="45720" rtlCol="0"/>
          <a:lstStyle>
            <a:lvl1pPr algn="r">
              <a:defRPr sz="1200"/>
            </a:lvl1pPr>
          </a:lstStyle>
          <a:p>
            <a:fld id="{B8233D23-7F87-4248-8883-3F2CFF311667}" type="datetimeFigureOut">
              <a:rPr lang="en-US" smtClean="0"/>
              <a:t>2/26/2022</a:t>
            </a:fld>
            <a:endParaRPr lang="en-US"/>
          </a:p>
        </p:txBody>
      </p:sp>
      <p:sp>
        <p:nvSpPr>
          <p:cNvPr id="4" name="Footer Placeholder 3">
            <a:extLst>
              <a:ext uri="{FF2B5EF4-FFF2-40B4-BE49-F238E27FC236}">
                <a16:creationId xmlns:a16="http://schemas.microsoft.com/office/drawing/2014/main" id="{591EC585-66B0-F74E-9E4E-F5C9ACB196B9}"/>
              </a:ext>
            </a:extLst>
          </p:cNvPr>
          <p:cNvSpPr>
            <a:spLocks noGrp="1"/>
          </p:cNvSpPr>
          <p:nvPr>
            <p:ph type="ftr" sz="quarter" idx="2"/>
          </p:nvPr>
        </p:nvSpPr>
        <p:spPr>
          <a:xfrm>
            <a:off x="0" y="8777193"/>
            <a:ext cx="2971800" cy="46364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DBBB9F3-FC6F-DC4A-9EBA-DC6E8B1E8058}"/>
              </a:ext>
            </a:extLst>
          </p:cNvPr>
          <p:cNvSpPr>
            <a:spLocks noGrp="1"/>
          </p:cNvSpPr>
          <p:nvPr>
            <p:ph type="sldNum" sz="quarter" idx="3"/>
          </p:nvPr>
        </p:nvSpPr>
        <p:spPr>
          <a:xfrm>
            <a:off x="3884613" y="8777193"/>
            <a:ext cx="2971800" cy="463646"/>
          </a:xfrm>
          <a:prstGeom prst="rect">
            <a:avLst/>
          </a:prstGeom>
        </p:spPr>
        <p:txBody>
          <a:bodyPr vert="horz" lIns="91440" tIns="45720" rIns="91440" bIns="45720" rtlCol="0" anchor="b"/>
          <a:lstStyle>
            <a:lvl1pPr algn="r">
              <a:defRPr sz="1200"/>
            </a:lvl1pPr>
          </a:lstStyle>
          <a:p>
            <a:fld id="{8643FCEA-112F-064A-9BC3-B536382FF61B}" type="slidenum">
              <a:rPr lang="en-US" smtClean="0"/>
              <a:t>‹#›</a:t>
            </a:fld>
            <a:endParaRPr lang="en-US"/>
          </a:p>
        </p:txBody>
      </p:sp>
    </p:spTree>
    <p:extLst>
      <p:ext uri="{BB962C8B-B14F-4D97-AF65-F5344CB8AC3E}">
        <p14:creationId xmlns:p14="http://schemas.microsoft.com/office/powerpoint/2010/main" val="3254714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64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3647"/>
          </a:xfrm>
          <a:prstGeom prst="rect">
            <a:avLst/>
          </a:prstGeom>
        </p:spPr>
        <p:txBody>
          <a:bodyPr vert="horz" lIns="91440" tIns="45720" rIns="91440" bIns="45720" rtlCol="0"/>
          <a:lstStyle>
            <a:lvl1pPr algn="r">
              <a:defRPr sz="1200"/>
            </a:lvl1pPr>
          </a:lstStyle>
          <a:p>
            <a:fld id="{B06B6C34-462C-5A44-85C6-A401B2EECF7C}" type="datetimeFigureOut">
              <a:rPr lang="en-US" smtClean="0"/>
              <a:t>2/26/2022</a:t>
            </a:fld>
            <a:endParaRPr lang="en-US"/>
          </a:p>
        </p:txBody>
      </p:sp>
      <p:sp>
        <p:nvSpPr>
          <p:cNvPr id="4" name="Slide Image Placeholder 3"/>
          <p:cNvSpPr>
            <a:spLocks noGrp="1" noRot="1" noChangeAspect="1"/>
          </p:cNvSpPr>
          <p:nvPr>
            <p:ph type="sldImg" idx="2"/>
          </p:nvPr>
        </p:nvSpPr>
        <p:spPr>
          <a:xfrm>
            <a:off x="658813" y="1155700"/>
            <a:ext cx="55403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47153"/>
            <a:ext cx="5486400" cy="363858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Footer Placeholder 5"/>
          <p:cNvSpPr>
            <a:spLocks noGrp="1"/>
          </p:cNvSpPr>
          <p:nvPr>
            <p:ph type="ftr" sz="quarter" idx="4"/>
          </p:nvPr>
        </p:nvSpPr>
        <p:spPr>
          <a:xfrm>
            <a:off x="0" y="8777193"/>
            <a:ext cx="2971800" cy="46364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7193"/>
            <a:ext cx="2971800" cy="463646"/>
          </a:xfrm>
          <a:prstGeom prst="rect">
            <a:avLst/>
          </a:prstGeom>
        </p:spPr>
        <p:txBody>
          <a:bodyPr vert="horz" lIns="91440" tIns="45720" rIns="91440" bIns="45720" rtlCol="0" anchor="b"/>
          <a:lstStyle>
            <a:lvl1pPr algn="r">
              <a:defRPr sz="1200"/>
            </a:lvl1pPr>
          </a:lstStyle>
          <a:p>
            <a:fld id="{5FCA4050-6412-C74D-BA22-754CBEAE68B7}" type="slidenum">
              <a:rPr lang="en-US" smtClean="0"/>
              <a:t>‹#›</a:t>
            </a:fld>
            <a:endParaRPr lang="en-US"/>
          </a:p>
        </p:txBody>
      </p:sp>
    </p:spTree>
    <p:extLst>
      <p:ext uri="{BB962C8B-B14F-4D97-AF65-F5344CB8AC3E}">
        <p14:creationId xmlns:p14="http://schemas.microsoft.com/office/powerpoint/2010/main" val="987899495"/>
      </p:ext>
    </p:extLst>
  </p:cSld>
  <p:clrMap bg1="lt1" tx1="dk1" bg2="lt2" tx2="dk2" accent1="accent1" accent2="accent2" accent3="accent3" accent4="accent4" accent5="accent5" accent6="accent6" hlink="hlink" folHlink="folHlink"/>
  <p:notesStyle>
    <a:lvl1pPr marL="137160" indent="-13716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274320" indent="-13716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411480" indent="-13716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548640" indent="-13716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685800" indent="-13716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822960" indent="-137160" algn="l" defTabSz="914400" rtl="0" eaLnBrk="1" latinLnBrk="0" hangingPunct="1">
      <a:buFont typeface="Arial" panose="020B0604020202020204" pitchFamily="34" charset="0"/>
      <a:buChar char="–"/>
      <a:defRPr sz="1200" kern="1200">
        <a:solidFill>
          <a:schemeClr val="tx1"/>
        </a:solidFill>
        <a:latin typeface="+mn-lt"/>
        <a:ea typeface="+mn-ea"/>
        <a:cs typeface="+mn-cs"/>
      </a:defRPr>
    </a:lvl6pPr>
    <a:lvl7pPr marL="960120" indent="-137160" algn="l" defTabSz="914400" rtl="0" eaLnBrk="1" latinLnBrk="0" hangingPunct="1">
      <a:buFont typeface="Arial" panose="020B0604020202020204" pitchFamily="34" charset="0"/>
      <a:buChar char="–"/>
      <a:defRPr sz="1200" kern="1200">
        <a:solidFill>
          <a:schemeClr val="tx1"/>
        </a:solidFill>
        <a:latin typeface="+mn-lt"/>
        <a:ea typeface="+mn-ea"/>
        <a:cs typeface="+mn-cs"/>
      </a:defRPr>
    </a:lvl7pPr>
    <a:lvl8pPr marL="1097280" indent="-137160" algn="l" defTabSz="914400" rtl="0" eaLnBrk="1" latinLnBrk="0" hangingPunct="1">
      <a:buFont typeface="Arial" panose="020B0604020202020204" pitchFamily="34" charset="0"/>
      <a:buChar char="–"/>
      <a:defRPr sz="1200" kern="1200">
        <a:solidFill>
          <a:schemeClr val="tx1"/>
        </a:solidFill>
        <a:latin typeface="+mn-lt"/>
        <a:ea typeface="+mn-ea"/>
        <a:cs typeface="+mn-cs"/>
      </a:defRPr>
    </a:lvl8pPr>
    <a:lvl9pPr marL="1234440" indent="-137160" algn="l" defTabSz="914400" rtl="0" eaLnBrk="1" latinLnBrk="0" hangingPunct="1">
      <a:buFont typeface="Arial" panose="020B0604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hrc.org/resources/corporate-equality-index"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Rot="1" noChangeAspect="1" noChangeArrowheads="1" noTextEdit="1"/>
          </p:cNvSpPr>
          <p:nvPr>
            <p:ph type="sldImg"/>
          </p:nvPr>
        </p:nvSpPr>
        <p:spPr>
          <a:ln/>
        </p:spPr>
      </p:sp>
      <p:sp>
        <p:nvSpPr>
          <p:cNvPr id="34819" name="Rectangle 5"/>
          <p:cNvSpPr>
            <a:spLocks noGrp="1" noChangeArrowheads="1"/>
          </p:cNvSpPr>
          <p:nvPr>
            <p:ph type="body" idx="1"/>
          </p:nvPr>
        </p:nvSpPr>
        <p:spPr>
          <a:noFill/>
          <a:ln/>
        </p:spPr>
        <p:txBody>
          <a:bodyPr/>
          <a:lstStyle/>
          <a:p>
            <a:pPr marL="0" indent="0">
              <a:buNone/>
            </a:pPr>
            <a:endParaRPr lang="en-US" dirty="0"/>
          </a:p>
        </p:txBody>
      </p:sp>
    </p:spTree>
    <p:extLst>
      <p:ext uri="{BB962C8B-B14F-4D97-AF65-F5344CB8AC3E}">
        <p14:creationId xmlns:p14="http://schemas.microsoft.com/office/powerpoint/2010/main" val="3598609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Rot="1" noChangeAspect="1" noChangeArrowheads="1" noTextEdit="1"/>
          </p:cNvSpPr>
          <p:nvPr>
            <p:ph type="sldImg"/>
          </p:nvPr>
        </p:nvSpPr>
        <p:spPr>
          <a:ln/>
        </p:spPr>
      </p:sp>
      <p:sp>
        <p:nvSpPr>
          <p:cNvPr id="34819" name="Rectangle 5"/>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Building on our vision to create solutions that matter for people and our planet, Carrier announced our 2030 environmental, social and governance (ESG) goals.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We are targeting carbon neutrality across our operations by 2030 and aiming to reduce our customers’ carbon footprint by more than 1 gigaton over the same period. This will be supported by planned investments of more than $2 billion over the next 10 years toward the development of healthier, safer and more sustainable solutions.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(Source: Carrier Annual Report 2020)</a:t>
            </a:r>
            <a:endParaRPr lang="en-US" sz="1200" b="0" dirty="0">
              <a:latin typeface="+mn-lt"/>
            </a:endParaRPr>
          </a:p>
        </p:txBody>
      </p:sp>
    </p:spTree>
    <p:extLst>
      <p:ext uri="{BB962C8B-B14F-4D97-AF65-F5344CB8AC3E}">
        <p14:creationId xmlns:p14="http://schemas.microsoft.com/office/powerpoint/2010/main" val="618780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Rot="1" noChangeAspect="1" noChangeArrowheads="1" noTextEdit="1"/>
          </p:cNvSpPr>
          <p:nvPr>
            <p:ph type="sldImg"/>
          </p:nvPr>
        </p:nvSpPr>
        <p:spPr>
          <a:ln/>
        </p:spPr>
      </p:sp>
      <p:sp>
        <p:nvSpPr>
          <p:cNvPr id="34819" name="Rectangle 5"/>
          <p:cNvSpPr>
            <a:spLocks noGrp="1" noChangeArrowheads="1"/>
          </p:cNvSpPr>
          <p:nvPr>
            <p:ph type="body" idx="1"/>
          </p:nvPr>
        </p:nvSpPr>
        <p:spPr>
          <a:noFill/>
          <a:ln/>
        </p:spPr>
        <p:txBody>
          <a:bodyPr/>
          <a:lstStyle/>
          <a:p>
            <a:pPr marL="0" indent="0">
              <a:buNone/>
            </a:pPr>
            <a:r>
              <a:rPr lang="en-US" sz="1200" dirty="0"/>
              <a:t>Our greatest strength is the diversity of our global employees and their ideas. We are a company of innovators and problem-solvers who are united by The Carrier Way – our purpose, values and culture. </a:t>
            </a:r>
          </a:p>
          <a:p>
            <a:pPr marL="0" indent="0">
              <a:buNone/>
            </a:pPr>
            <a:endParaRPr lang="en-US" sz="1200" dirty="0"/>
          </a:p>
          <a:p>
            <a:pPr marL="0" indent="0">
              <a:buNone/>
            </a:pPr>
            <a:r>
              <a:rPr lang="en-US" sz="1200" dirty="0"/>
              <a:t>We strive to provide a great place to work that attracts, develops and retains the best talent, promotes employee engagement and inclusion, and fosters teamwork, which ultimately drives innovation for the benefit of our customers. </a:t>
            </a:r>
          </a:p>
          <a:p>
            <a:pPr marL="0" indent="0">
              <a:buNone/>
            </a:pPr>
            <a:endParaRPr lang="en-US" sz="1200" dirty="0"/>
          </a:p>
          <a:p>
            <a:pPr marL="0" indent="0" algn="just">
              <a:buNone/>
            </a:pPr>
            <a:r>
              <a:rPr lang="en-US" sz="1200" b="0" i="0" u="none" strike="noStrike" kern="1200" baseline="0" dirty="0">
                <a:solidFill>
                  <a:schemeClr val="tx1"/>
                </a:solidFill>
                <a:latin typeface="+mn-lt"/>
                <a:ea typeface="+mn-ea"/>
                <a:cs typeface="+mn-cs"/>
              </a:rPr>
              <a:t>(Source: Carrier Annual Report 2020)</a:t>
            </a:r>
            <a:endParaRPr lang="en-US" sz="1200" b="0" dirty="0">
              <a:latin typeface="+mn-lt"/>
            </a:endParaRPr>
          </a:p>
          <a:p>
            <a:pPr marL="0" indent="0">
              <a:buFont typeface="Arial" panose="020B0604020202020204" pitchFamily="34" charset="0"/>
              <a:buNone/>
            </a:pPr>
            <a:endParaRPr lang="en-US" sz="12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6857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sz="1200" baseline="0" dirty="0"/>
              <a:t>The Carrier Way </a:t>
            </a:r>
            <a:r>
              <a:rPr lang="en-US" sz="1200" dirty="0"/>
              <a:t>summarizes our</a:t>
            </a:r>
            <a:r>
              <a:rPr lang="en-US" sz="1200" baseline="0" dirty="0"/>
              <a:t> vision, values and the behaviors that will contribute to the culture we need today and into the future. </a:t>
            </a:r>
            <a:r>
              <a:rPr lang="en-US" sz="1200" b="0" i="0" u="none" strike="noStrike" kern="1200" baseline="0" dirty="0">
                <a:solidFill>
                  <a:schemeClr val="tx1"/>
                </a:solidFill>
                <a:latin typeface="+mn-lt"/>
                <a:ea typeface="+mn-ea"/>
                <a:cs typeface="+mn-cs"/>
              </a:rPr>
              <a:t>While it starts with our Executive Leadership Team, and their commitment to leading by example, all of us can lead where we are and start to model the behaviors that will move us closer to the culture we aspire to have.</a:t>
            </a:r>
          </a:p>
          <a:p>
            <a:pPr marL="0" indent="0">
              <a:buNone/>
            </a:pPr>
            <a:endParaRPr lang="en-US" sz="1200" dirty="0"/>
          </a:p>
          <a:p>
            <a:pPr marL="0" indent="0">
              <a:buNone/>
            </a:pPr>
            <a:r>
              <a:rPr lang="en-US" sz="1200" dirty="0"/>
              <a:t>While our vision is ambitious and aspirational, it shows our intention to</a:t>
            </a:r>
            <a:r>
              <a:rPr lang="en-US" sz="1200" baseline="0" dirty="0"/>
              <a:t> create solutions that matter for people and our planet.  Values and culture serve different purposes, all intended to help us achieve the vision.</a:t>
            </a:r>
          </a:p>
          <a:p>
            <a:pPr marL="0" indent="0">
              <a:buNone/>
            </a:pPr>
            <a:endParaRPr lang="en-US" sz="1200" baseline="0" dirty="0"/>
          </a:p>
          <a:p>
            <a:pPr marL="0" indent="0">
              <a:buNone/>
            </a:pPr>
            <a:r>
              <a:rPr lang="en-US" sz="1200" baseline="0" dirty="0"/>
              <a:t>Values underscore the things we believe are important about the ways in which we conduct ourselves during the course of work.  Respect, integrity, inclusion, innovation and excellence embody every aspect of who we are and how we aspire evolve our culture. </a:t>
            </a:r>
          </a:p>
          <a:p>
            <a:pPr marL="0" indent="0">
              <a:buNone/>
            </a:pPr>
            <a:endParaRPr lang="en-US" sz="1200" dirty="0"/>
          </a:p>
          <a:p>
            <a:pPr marL="0" indent="0">
              <a:buNone/>
            </a:pPr>
            <a:r>
              <a:rPr lang="en-US" sz="1200" dirty="0"/>
              <a:t>And, culture is influenced and shaped by behaviors.  </a:t>
            </a:r>
          </a:p>
        </p:txBody>
      </p:sp>
      <p:sp>
        <p:nvSpPr>
          <p:cNvPr id="4" name="Slide Number Placeholder 3"/>
          <p:cNvSpPr>
            <a:spLocks noGrp="1"/>
          </p:cNvSpPr>
          <p:nvPr>
            <p:ph type="sldNum" sz="quarter" idx="5"/>
          </p:nvPr>
        </p:nvSpPr>
        <p:spPr/>
        <p:txBody>
          <a:bodyPr/>
          <a:lstStyle/>
          <a:p>
            <a:fld id="{5FCA4050-6412-C74D-BA22-754CBEAE68B7}" type="slidenum">
              <a:rPr lang="en-US" smtClean="0">
                <a:solidFill>
                  <a:srgbClr val="000000"/>
                </a:solidFill>
              </a:rPr>
              <a:pPr/>
              <a:t>12</a:t>
            </a:fld>
            <a:endParaRPr lang="en-US" dirty="0">
              <a:solidFill>
                <a:srgbClr val="000000"/>
              </a:solidFill>
            </a:endParaRPr>
          </a:p>
        </p:txBody>
      </p:sp>
    </p:spTree>
    <p:extLst>
      <p:ext uri="{BB962C8B-B14F-4D97-AF65-F5344CB8AC3E}">
        <p14:creationId xmlns:p14="http://schemas.microsoft.com/office/powerpoint/2010/main" val="1621652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indent="0">
              <a:buNone/>
            </a:pPr>
            <a:r>
              <a:rPr lang="en-US" sz="1200" kern="1200" dirty="0">
                <a:solidFill>
                  <a:schemeClr val="tx1"/>
                </a:solidFill>
                <a:effectLst/>
                <a:latin typeface="+mn-lt"/>
                <a:ea typeface="+mn-ea"/>
                <a:cs typeface="+mn-cs"/>
              </a:rPr>
              <a:t>Aligned with our approach to build best teams, is our commitment to our diversity and inclusion strategy, which includes four core tenets.</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Reduce the Gap.</a:t>
            </a:r>
            <a:r>
              <a:rPr lang="en-US" sz="1200" kern="1200" dirty="0">
                <a:solidFill>
                  <a:schemeClr val="tx1"/>
                </a:solidFill>
                <a:effectLst/>
                <a:latin typeface="+mn-lt"/>
                <a:ea typeface="+mn-ea"/>
                <a:cs typeface="+mn-cs"/>
              </a:rPr>
              <a:t> We are very focused on reducing the gap by recruiting more diverse talent to Carrier, starting with expanding our engagement with historically black colleges and universities (HBCUs). Our company continues to invest in long-term, strategic collaborations with organizations like the National Society of Black Engineers, where we are a member of the board of corporate affiliates. Carrier also actively participates in annual recruiting and collaboration efforts with the Society of Women Engineers and the Society of Hispanic Professional Engineers to progress diverse talent faster in the organization.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Develop &amp; Sponsor.</a:t>
            </a:r>
            <a:r>
              <a:rPr lang="en-US" sz="1200" kern="1200" dirty="0">
                <a:solidFill>
                  <a:schemeClr val="tx1"/>
                </a:solidFill>
                <a:effectLst/>
                <a:latin typeface="+mn-lt"/>
                <a:ea typeface="+mn-ea"/>
                <a:cs typeface="+mn-cs"/>
              </a:rPr>
              <a:t> Developing and sponsoring is critical to our journey. Through our programs like ELEVATE: Women in </a:t>
            </a:r>
            <a:r>
              <a:rPr lang="en-US" sz="1200" kern="1200">
                <a:solidFill>
                  <a:schemeClr val="tx1"/>
                </a:solidFill>
                <a:effectLst/>
                <a:latin typeface="+mn-lt"/>
                <a:ea typeface="+mn-ea"/>
                <a:cs typeface="+mn-cs"/>
              </a:rPr>
              <a:t>Leadership and </a:t>
            </a:r>
            <a:r>
              <a:rPr lang="en-US" sz="1200" kern="1200" dirty="0">
                <a:solidFill>
                  <a:schemeClr val="tx1"/>
                </a:solidFill>
                <a:effectLst/>
                <a:latin typeface="+mn-lt"/>
                <a:ea typeface="+mn-ea"/>
                <a:cs typeface="+mn-cs"/>
              </a:rPr>
              <a:t>the launch of ELEVATE: Blacks in Leadership, we offer customized, immersive development and learning opportunities to prepare employees to thrive and succeed.</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Drive Inclusion.</a:t>
            </a:r>
            <a:r>
              <a:rPr lang="en-US" sz="1200" kern="1200" dirty="0">
                <a:solidFill>
                  <a:schemeClr val="tx1"/>
                </a:solidFill>
                <a:effectLst/>
                <a:latin typeface="+mn-lt"/>
                <a:ea typeface="+mn-ea"/>
                <a:cs typeface="+mn-cs"/>
              </a:rPr>
              <a:t> The key to inclusion is to listen and learn, and to focus on education and training of leaders and employees across the organization. Through Employee Resource Groups, fireside chats, listening sessions and unconscious bias training we are focused on driving a culture of inclusion throughout the company. As always, there is zero tolerance for any form of discrimination, and we provide employees anonymous reporting channels to report incidents of racism or discrimination.</a:t>
            </a:r>
          </a:p>
          <a:p>
            <a:pPr lvl="1"/>
            <a:r>
              <a:rPr lang="en-US" sz="1200" kern="1200" dirty="0">
                <a:solidFill>
                  <a:schemeClr val="tx1"/>
                </a:solidFill>
                <a:effectLst/>
                <a:latin typeface="+mn-lt"/>
                <a:ea typeface="+mn-ea"/>
                <a:cs typeface="+mn-cs"/>
              </a:rPr>
              <a:t>In its first year as a fully independent, publicly traded company, Carrier has achieved a perfect score of 100 points on the </a:t>
            </a:r>
            <a:r>
              <a:rPr lang="en-US" sz="1200" u="sng" kern="1200" dirty="0">
                <a:solidFill>
                  <a:schemeClr val="tx1"/>
                </a:solidFill>
                <a:effectLst/>
                <a:latin typeface="+mn-lt"/>
                <a:ea typeface="+mn-ea"/>
                <a:cs typeface="+mn-cs"/>
                <a:hlinkClick r:id="rId3"/>
              </a:rPr>
              <a:t>Human Rights Campaign Foundation’s 2021 Corporate Equality Index</a:t>
            </a:r>
            <a:r>
              <a:rPr lang="en-US" sz="1200" kern="1200" dirty="0">
                <a:solidFill>
                  <a:schemeClr val="tx1"/>
                </a:solidFill>
                <a:effectLst/>
                <a:latin typeface="+mn-lt"/>
                <a:ea typeface="+mn-ea"/>
                <a:cs typeface="+mn-cs"/>
              </a:rPr>
              <a:t>, which measures corporate policies and practices related to LGBTQ workplace equality. The score also earns Carrier a “Best Place to Work for LGBTQ Equality” designation.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Lean Forward.</a:t>
            </a:r>
            <a:r>
              <a:rPr lang="en-US" sz="1200" kern="1200" dirty="0">
                <a:solidFill>
                  <a:schemeClr val="tx1"/>
                </a:solidFill>
                <a:effectLst/>
                <a:latin typeface="+mn-lt"/>
                <a:ea typeface="+mn-ea"/>
                <a:cs typeface="+mn-cs"/>
              </a:rPr>
              <a:t> We celebrate our diversity and communicate authentically and transparently about our progress toward inclusion, and continuously look for new ideas to make Carrier a truly inclusive workforce.</a:t>
            </a:r>
          </a:p>
          <a:p>
            <a:pPr lvl="1"/>
            <a:r>
              <a:rPr lang="en-US" sz="1200" kern="1200" dirty="0">
                <a:solidFill>
                  <a:schemeClr val="tx1"/>
                </a:solidFill>
                <a:effectLst/>
                <a:latin typeface="+mn-lt"/>
                <a:ea typeface="+mn-ea"/>
                <a:cs typeface="+mn-cs"/>
              </a:rPr>
              <a:t>During Women’s History Month, Carrier’s Women’s Empowerment (WE@Carrier) employee resource group hosted more than 25 events in 22 countries, with over 4,000 employees attending. The programs were designed to accelerate women’s leadership and empower them to address unique workplace challenges.</a:t>
            </a:r>
          </a:p>
          <a:p>
            <a:pPr lvl="1"/>
            <a:r>
              <a:rPr lang="en-US" sz="1200" kern="1200" dirty="0">
                <a:solidFill>
                  <a:schemeClr val="tx1"/>
                </a:solidFill>
                <a:effectLst/>
                <a:latin typeface="+mn-lt"/>
                <a:ea typeface="+mn-ea"/>
                <a:cs typeface="+mn-cs"/>
              </a:rPr>
              <a:t>Carrier Black Alliance (CBA), an employee resource group dedicated to attracting, retaining, inspiring and reinforcing the value of Black employees at Carrier, organized a full month of activities for Black History Month.</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Each of these tenets underscore elements of the business drivers that The Carrier Way will influence for our company.  </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(Sources: Annual Report 2020, press releases)</a:t>
            </a:r>
          </a:p>
          <a:p>
            <a:pPr marL="0" lvl="0" indent="0">
              <a:buNone/>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https://www.corporate.carrier.com/news/news-articles/carrier_achieves_perfect_score_in_corporate_equality_index.html</a:t>
            </a:r>
          </a:p>
          <a:p>
            <a:pPr marL="0" indent="0">
              <a:buNone/>
            </a:pPr>
            <a:r>
              <a:rPr lang="en-US" sz="1200" kern="1200" dirty="0">
                <a:solidFill>
                  <a:schemeClr val="tx1"/>
                </a:solidFill>
                <a:effectLst/>
                <a:latin typeface="+mn-lt"/>
                <a:ea typeface="+mn-ea"/>
                <a:cs typeface="+mn-cs"/>
              </a:rPr>
              <a:t>https://www.corporate.carrier.com/news/stories/stories-articles/listening-mentoring-and-leaning-in-black-history-month-at-carrier.html</a:t>
            </a:r>
          </a:p>
          <a:p>
            <a:pPr marL="0" indent="0">
              <a:buNone/>
            </a:pPr>
            <a:r>
              <a:rPr lang="en-US" sz="1200" kern="1200" dirty="0">
                <a:solidFill>
                  <a:schemeClr val="tx1"/>
                </a:solidFill>
                <a:effectLst/>
                <a:latin typeface="+mn-lt"/>
                <a:ea typeface="+mn-ea"/>
                <a:cs typeface="+mn-cs"/>
              </a:rPr>
              <a:t>https://www.corporate.carrier.com/news/stories/stories-articles/choosing-to-challenge-womens-history-month-at-carrier.html</a:t>
            </a:r>
          </a:p>
          <a:p>
            <a:pPr marL="0" indent="0">
              <a:buNone/>
            </a:pPr>
            <a:endParaRPr lang="en-US" sz="1200" kern="1200" dirty="0">
              <a:solidFill>
                <a:schemeClr val="tx1"/>
              </a:solidFill>
              <a:effectLst/>
              <a:latin typeface="+mn-lt"/>
              <a:ea typeface="+mn-ea"/>
              <a:cs typeface="+mn-cs"/>
            </a:endParaRPr>
          </a:p>
          <a:p>
            <a:pPr marL="0" lvl="0" indent="0">
              <a:buNone/>
            </a:pPr>
            <a:endParaRPr lang="en-US" sz="1200" kern="1200" dirty="0">
              <a:solidFill>
                <a:schemeClr val="tx1"/>
              </a:solidFill>
              <a:effectLst/>
              <a:latin typeface="+mn-lt"/>
              <a:ea typeface="+mn-ea"/>
              <a:cs typeface="+mn-cs"/>
            </a:endParaRPr>
          </a:p>
          <a:p>
            <a:pPr marL="0" lv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EFF5AC-2546-4463-973B-FD7C4BF5B96E}" type="slidenum">
              <a:rPr lang="en-US" smtClean="0"/>
              <a:t>13</a:t>
            </a:fld>
            <a:endParaRPr lang="en-US" dirty="0"/>
          </a:p>
        </p:txBody>
      </p:sp>
    </p:spTree>
    <p:extLst>
      <p:ext uri="{BB962C8B-B14F-4D97-AF65-F5344CB8AC3E}">
        <p14:creationId xmlns:p14="http://schemas.microsoft.com/office/powerpoint/2010/main" val="4124395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Rot="1" noChangeAspect="1" noChangeArrowheads="1" noTextEdit="1"/>
          </p:cNvSpPr>
          <p:nvPr>
            <p:ph type="sldImg"/>
          </p:nvPr>
        </p:nvSpPr>
        <p:spPr>
          <a:ln/>
        </p:spPr>
      </p:sp>
      <p:sp>
        <p:nvSpPr>
          <p:cNvPr id="34819" name="Rectangle 5"/>
          <p:cNvSpPr>
            <a:spLocks noGrp="1" noChangeArrowheads="1"/>
          </p:cNvSpPr>
          <p:nvPr>
            <p:ph type="body" idx="1"/>
          </p:nvPr>
        </p:nvSpPr>
        <p:spPr>
          <a:noFill/>
          <a:ln/>
        </p:spPr>
        <p:txBody>
          <a:bodyPr/>
          <a:lstStyle/>
          <a:p>
            <a:pPr marL="0" indent="0">
              <a:buNone/>
            </a:pPr>
            <a:r>
              <a:rPr lang="en-US" sz="1200" kern="1200" dirty="0">
                <a:solidFill>
                  <a:schemeClr val="tx1"/>
                </a:solidFill>
                <a:effectLst/>
                <a:latin typeface="Arial" panose="020B0604020202020204" pitchFamily="34" charset="0"/>
                <a:ea typeface="+mn-ea"/>
                <a:cs typeface="Arial" panose="020B0604020202020204" pitchFamily="34" charset="0"/>
              </a:rPr>
              <a:t>Decades of leadership in sustainability have guided Carrier to the forefront of healthy buildings, healthy homes and a more connected cold chain. Throughout our global operations, we are reducing our environmental footprint and making investments that have a positive impact on society.</a:t>
            </a:r>
          </a:p>
          <a:p>
            <a:pPr marL="0" indent="0">
              <a:buNone/>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1200" b="0" i="0" u="none" strike="noStrike" kern="1200" baseline="0" dirty="0">
                <a:solidFill>
                  <a:schemeClr val="tx1"/>
                </a:solidFill>
                <a:latin typeface="+mn-lt"/>
                <a:ea typeface="+mn-ea"/>
                <a:cs typeface="+mn-cs"/>
              </a:rPr>
              <a:t>In 2020, Carrier supported more than </a:t>
            </a:r>
            <a:r>
              <a:rPr lang="en-US" sz="1200" b="1" i="0" u="none" strike="noStrike" kern="1200" baseline="0" dirty="0">
                <a:solidFill>
                  <a:schemeClr val="tx1"/>
                </a:solidFill>
                <a:latin typeface="+mn-lt"/>
                <a:ea typeface="+mn-ea"/>
                <a:cs typeface="+mn-cs"/>
              </a:rPr>
              <a:t>185</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civic, cultural, economic and social welfare organizations </a:t>
            </a:r>
            <a:r>
              <a:rPr lang="en-US" sz="1200" b="0" i="0" u="none" strike="noStrike" kern="1200" baseline="0" dirty="0">
                <a:solidFill>
                  <a:schemeClr val="tx1"/>
                </a:solidFill>
                <a:latin typeface="+mn-lt"/>
                <a:ea typeface="+mn-ea"/>
                <a:cs typeface="+mn-cs"/>
              </a:rPr>
              <a:t>around the world. We invested over $7 million in our communities through cash and in-kind donations, including nearly $800,000 through the </a:t>
            </a:r>
            <a:r>
              <a:rPr lang="en-US" sz="1200" b="1" i="0" u="none" strike="noStrike" kern="1200" baseline="0" dirty="0">
                <a:solidFill>
                  <a:schemeClr val="tx1"/>
                </a:solidFill>
                <a:latin typeface="+mn-lt"/>
                <a:ea typeface="+mn-ea"/>
                <a:cs typeface="+mn-cs"/>
              </a:rPr>
              <a:t>Carrier Employee Matching Gifts Program</a:t>
            </a:r>
            <a:r>
              <a:rPr lang="en-US" sz="1200" b="0" i="0" u="none" strike="noStrike" kern="1200" baseline="0" dirty="0">
                <a:solidFill>
                  <a:schemeClr val="tx1"/>
                </a:solidFill>
                <a:latin typeface="+mn-lt"/>
                <a:ea typeface="+mn-ea"/>
                <a:cs typeface="+mn-cs"/>
              </a:rPr>
              <a:t>, a dollar-for-dollar charitable donation matching program. </a:t>
            </a:r>
          </a:p>
          <a:p>
            <a:pPr marL="0" indent="0">
              <a:buNone/>
            </a:pPr>
            <a:endParaRPr lang="en-US" sz="1200" b="1" i="0" u="none" strike="noStrike" kern="1200" baseline="0" dirty="0">
              <a:solidFill>
                <a:schemeClr val="tx1"/>
              </a:solidFill>
              <a:latin typeface="+mn-lt"/>
              <a:ea typeface="+mn-ea"/>
              <a:cs typeface="+mn-cs"/>
            </a:endParaRPr>
          </a:p>
          <a:p>
            <a:pPr marL="0" indent="0">
              <a:buNone/>
            </a:pPr>
            <a:r>
              <a:rPr lang="en-US" sz="1200" b="0" i="0" u="none" strike="noStrike" kern="1200" baseline="0" dirty="0">
                <a:solidFill>
                  <a:schemeClr val="tx1"/>
                </a:solidFill>
                <a:latin typeface="+mn-lt"/>
                <a:ea typeface="+mn-ea"/>
                <a:cs typeface="+mn-cs"/>
              </a:rPr>
              <a:t>As millions of people struggle with food insecurity, our donations to </a:t>
            </a:r>
            <a:r>
              <a:rPr lang="en-US" sz="1200" b="1" i="0" u="none" strike="noStrike" kern="1200" baseline="0" dirty="0">
                <a:solidFill>
                  <a:schemeClr val="tx1"/>
                </a:solidFill>
                <a:latin typeface="+mn-lt"/>
                <a:ea typeface="+mn-ea"/>
                <a:cs typeface="+mn-cs"/>
              </a:rPr>
              <a:t>Feeding America </a:t>
            </a:r>
            <a:r>
              <a:rPr lang="en-US" sz="1200" b="0" i="0" u="none" strike="noStrike" kern="1200" baseline="0" dirty="0">
                <a:solidFill>
                  <a:schemeClr val="tx1"/>
                </a:solidFill>
                <a:latin typeface="+mn-lt"/>
                <a:ea typeface="+mn-ea"/>
                <a:cs typeface="+mn-cs"/>
              </a:rPr>
              <a:t>benefited eight food banks across three states to help distribute over 20 million pounds of food to those in need in 2020. Our U.S. employees also hosted local food drives that helped provide over 375,000 meals across seven food banks. </a:t>
            </a:r>
          </a:p>
          <a:p>
            <a:pPr marL="0" indent="0">
              <a:buNone/>
            </a:pPr>
            <a:endParaRPr lang="en-US" sz="1200" b="0" i="0" u="none" strike="noStrike" kern="1200" baseline="0" dirty="0">
              <a:solidFill>
                <a:schemeClr val="tx1"/>
              </a:solidFill>
              <a:latin typeface="+mn-lt"/>
              <a:ea typeface="+mn-ea"/>
              <a:cs typeface="+mn-cs"/>
            </a:endParaRPr>
          </a:p>
          <a:p>
            <a:pPr marL="0" indent="0">
              <a:buNone/>
            </a:pPr>
            <a:r>
              <a:rPr lang="en-US" sz="1200" b="0" i="0" u="none" strike="noStrike" kern="1200" baseline="0" dirty="0">
                <a:solidFill>
                  <a:schemeClr val="tx1"/>
                </a:solidFill>
                <a:latin typeface="+mn-lt"/>
                <a:ea typeface="+mn-ea"/>
                <a:cs typeface="+mn-cs"/>
              </a:rPr>
              <a:t>During the year, we announced a $3 million, three-year donation to </a:t>
            </a:r>
            <a:r>
              <a:rPr lang="en-US" sz="1200" b="1" i="0" u="none" strike="noStrike" kern="1200" baseline="0" dirty="0">
                <a:solidFill>
                  <a:schemeClr val="tx1"/>
                </a:solidFill>
                <a:latin typeface="+mn-lt"/>
                <a:ea typeface="+mn-ea"/>
                <a:cs typeface="+mn-cs"/>
              </a:rPr>
              <a:t>The Nature Conservancy</a:t>
            </a:r>
            <a:r>
              <a:rPr lang="en-US" sz="1200" b="0" i="0" u="none" strike="noStrike" kern="1200" baseline="0" dirty="0">
                <a:solidFill>
                  <a:schemeClr val="tx1"/>
                </a:solidFill>
                <a:latin typeface="+mn-lt"/>
                <a:ea typeface="+mn-ea"/>
                <a:cs typeface="+mn-cs"/>
              </a:rPr>
              <a:t>, a global organization working to create a world where people and nature can thrive together. </a:t>
            </a:r>
          </a:p>
          <a:p>
            <a:pPr marL="0" indent="0">
              <a:buNone/>
            </a:pPr>
            <a:endParaRPr lang="en-US" sz="1200" b="0" i="0" u="none" strike="noStrike" kern="1200" baseline="0" dirty="0">
              <a:solidFill>
                <a:schemeClr val="tx1"/>
              </a:solidFill>
              <a:latin typeface="+mn-lt"/>
              <a:ea typeface="+mn-ea"/>
              <a:cs typeface="+mn-cs"/>
            </a:endParaRPr>
          </a:p>
          <a:p>
            <a:pPr marL="0" indent="0">
              <a:buNone/>
            </a:pPr>
            <a:r>
              <a:rPr lang="en-US" sz="1200" b="0" i="0" u="none" strike="noStrike" kern="1200" baseline="0" dirty="0">
                <a:solidFill>
                  <a:schemeClr val="tx1"/>
                </a:solidFill>
                <a:latin typeface="+mn-lt"/>
                <a:ea typeface="+mn-ea"/>
                <a:cs typeface="+mn-cs"/>
              </a:rPr>
              <a:t>Through its </a:t>
            </a:r>
            <a:r>
              <a:rPr lang="en-US" sz="1200" b="1" i="0" u="none" strike="noStrike" kern="1200" baseline="0" dirty="0">
                <a:solidFill>
                  <a:schemeClr val="tx1"/>
                </a:solidFill>
                <a:latin typeface="+mn-lt"/>
                <a:ea typeface="+mn-ea"/>
                <a:cs typeface="+mn-cs"/>
              </a:rPr>
              <a:t>Operation Save a Life program</a:t>
            </a:r>
            <a:r>
              <a:rPr lang="en-US" sz="1200" b="0" i="0" u="none" strike="noStrike" kern="1200" baseline="0" dirty="0">
                <a:solidFill>
                  <a:schemeClr val="tx1"/>
                </a:solidFill>
                <a:latin typeface="+mn-lt"/>
                <a:ea typeface="+mn-ea"/>
                <a:cs typeface="+mn-cs"/>
              </a:rPr>
              <a:t>, Kidde donated nearly 45,000 alarms throughout 16 cities across the United States in 2020. Since 2002, Kidde has donated more than 1.6 million smoke and carbon monoxide alarms to fire departments to help make underserved communities safer. </a:t>
            </a:r>
          </a:p>
          <a:p>
            <a:pPr marL="0" indent="0">
              <a:buNone/>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(Source: Carrier Annual Report 2020)</a:t>
            </a:r>
            <a:endParaRPr lang="en-US" sz="1200" b="0" dirty="0">
              <a:latin typeface="+mn-lt"/>
            </a:endParaRPr>
          </a:p>
          <a:p>
            <a:pPr marL="0" indent="0">
              <a:buNone/>
            </a:pPr>
            <a:endParaRPr lang="en-US" sz="1200" b="0" i="0" u="none" strike="noStrike" kern="1200" baseline="0" dirty="0">
              <a:solidFill>
                <a:schemeClr val="tx1"/>
              </a:solidFill>
              <a:latin typeface="+mn-lt"/>
              <a:ea typeface="+mn-ea"/>
              <a:cs typeface="+mn-cs"/>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283914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914a7947f7_0_386:notes"/>
          <p:cNvSpPr>
            <a:spLocks noGrp="1" noRot="1" noChangeAspect="1"/>
          </p:cNvSpPr>
          <p:nvPr>
            <p:ph type="sldImg" idx="2"/>
          </p:nvPr>
        </p:nvSpPr>
        <p:spPr>
          <a:xfrm>
            <a:off x="350838" y="693738"/>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914a7947f7_0_386:notes"/>
          <p:cNvSpPr txBox="1">
            <a:spLocks noGrp="1"/>
          </p:cNvSpPr>
          <p:nvPr>
            <p:ph type="body" idx="1"/>
          </p:nvPr>
        </p:nvSpPr>
        <p:spPr>
          <a:xfrm>
            <a:off x="685800" y="4389392"/>
            <a:ext cx="5486400" cy="4158300"/>
          </a:xfrm>
          <a:prstGeom prst="rect">
            <a:avLst/>
          </a:prstGeom>
        </p:spPr>
        <p:txBody>
          <a:bodyPr spcFirstLastPara="1" wrap="square" lIns="0" tIns="0" rIns="0" bIns="0" anchor="t" anchorCtr="0">
            <a:noAutofit/>
          </a:bodyPr>
          <a:lstStyle/>
          <a:p>
            <a:pPr marL="0" indent="0">
              <a:buNone/>
            </a:pPr>
            <a:r>
              <a:rPr lang="en-US" sz="1200" b="0" i="0" u="none" strike="noStrike" kern="1200" baseline="0" dirty="0">
                <a:solidFill>
                  <a:schemeClr val="tx1"/>
                </a:solidFill>
                <a:latin typeface="+mn-lt"/>
                <a:ea typeface="+mn-ea"/>
                <a:cs typeface="+mn-cs"/>
              </a:rPr>
              <a:t>Services are a major priority for Carrier. We are committed to bringing differentiated parts and service solutions to our customers across the entire product lifecycle. The introduction of our BluEdge global service platform takes that commitment to the next level. </a:t>
            </a:r>
          </a:p>
          <a:p>
            <a:endParaRPr lang="en-US" sz="1200" b="0" i="0" u="none" strike="noStrike" kern="1200" baseline="0" dirty="0">
              <a:solidFill>
                <a:schemeClr val="tx1"/>
              </a:solidFill>
              <a:latin typeface="+mn-lt"/>
              <a:ea typeface="+mn-ea"/>
              <a:cs typeface="+mn-cs"/>
            </a:endParaRPr>
          </a:p>
          <a:p>
            <a:pPr marL="0" indent="0">
              <a:buNone/>
            </a:pPr>
            <a:r>
              <a:rPr lang="en-US" sz="1200" b="0" i="0" u="none" strike="noStrike" kern="1200" baseline="0" dirty="0">
                <a:solidFill>
                  <a:schemeClr val="tx1"/>
                </a:solidFill>
                <a:latin typeface="+mn-lt"/>
                <a:ea typeface="+mn-ea"/>
                <a:cs typeface="+mn-cs"/>
              </a:rPr>
              <a:t>Our new BluEdge platform leverages our history of innovation and our deep expertise as an original equipment manufacturer. The platform offers a tiered suite of services across our HVAC, Refrigeration and Fire &amp; Security segments. </a:t>
            </a:r>
          </a:p>
          <a:p>
            <a:pPr marL="0" indent="0">
              <a:buNone/>
            </a:pPr>
            <a:endParaRPr lang="en-US" sz="1200" b="0" i="0" u="none" strike="noStrike" kern="1200" baseline="0" dirty="0">
              <a:solidFill>
                <a:schemeClr val="tx1"/>
              </a:solidFill>
              <a:latin typeface="+mn-lt"/>
              <a:ea typeface="+mn-ea"/>
              <a:cs typeface="+mn-cs"/>
            </a:endParaRPr>
          </a:p>
          <a:p>
            <a:pPr marL="0" indent="0">
              <a:buNone/>
            </a:pPr>
            <a:r>
              <a:rPr lang="en-US" sz="1200" b="0" i="0" u="none" strike="noStrike" kern="1200" baseline="0" dirty="0">
                <a:solidFill>
                  <a:schemeClr val="tx1"/>
                </a:solidFill>
                <a:latin typeface="+mn-lt"/>
                <a:ea typeface="+mn-ea"/>
                <a:cs typeface="+mn-cs"/>
              </a:rPr>
              <a:t>Through a deep understanding of customer needs and investments in connected equipment and digital service solutions, BluEdge will help achieve enhanced equipment efficiency and performance – key components of our healthy, safe and sustainable building and cold chain programs. </a:t>
            </a:r>
          </a:p>
          <a:p>
            <a:pPr marL="0" indent="0">
              <a:buNone/>
            </a:pPr>
            <a:endParaRPr lang="en-US" sz="1200" b="0" i="0" u="none" strike="noStrike" kern="1200" baseline="0" dirty="0">
              <a:solidFill>
                <a:schemeClr val="tx1"/>
              </a:solidFill>
              <a:latin typeface="+mn-lt"/>
              <a:ea typeface="+mn-ea"/>
              <a:cs typeface="+mn-cs"/>
            </a:endParaRPr>
          </a:p>
          <a:p>
            <a:pPr marL="0" indent="0">
              <a:buNone/>
            </a:pPr>
            <a:r>
              <a:rPr lang="en-US" sz="1200" b="0" i="0" u="none" strike="noStrike" kern="1200" baseline="0" dirty="0">
                <a:solidFill>
                  <a:schemeClr val="tx1"/>
                </a:solidFill>
                <a:latin typeface="+mn-lt"/>
                <a:ea typeface="+mn-ea"/>
                <a:cs typeface="+mn-cs"/>
              </a:rPr>
              <a:t>The BluEdge service platform uses analytics to decipher data, extract insights and implement solutions before issues arise. The platform complements our existing network of service providers. Highly trained Carrier technicians and support teams are located across the globe, and our customers can count on our 22 aftermarket fulfillment centers for their parts and service needs. </a:t>
            </a:r>
          </a:p>
          <a:p>
            <a:pPr marL="0" indent="0">
              <a:buNone/>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(Source: Carrier Annual Report 2020)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latin typeface="+mn-lt"/>
            </a:endParaRPr>
          </a:p>
          <a:p>
            <a:pPr marL="0" indent="0">
              <a:buNone/>
            </a:pPr>
            <a:br>
              <a:rPr lang="en-US" sz="1200" b="0" dirty="0">
                <a:latin typeface="+mn-lt"/>
              </a:rPr>
            </a:br>
            <a:r>
              <a:rPr lang="en-US" sz="1200" b="0" dirty="0">
                <a:latin typeface="+mn-lt"/>
              </a:rPr>
              <a:t>OPTIONAL:</a:t>
            </a:r>
          </a:p>
          <a:p>
            <a:pPr marL="0" indent="0">
              <a:buNone/>
            </a:pPr>
            <a:endParaRPr lang="en-US" sz="1200" b="0" dirty="0">
              <a:latin typeface="+mn-lt"/>
            </a:endParaRPr>
          </a:p>
          <a:p>
            <a:pPr marL="0" indent="0">
              <a:buNone/>
            </a:pPr>
            <a:r>
              <a:rPr lang="en-US" sz="1200" b="0" dirty="0">
                <a:latin typeface="+mn-lt"/>
              </a:rPr>
              <a:t>We have three service tiers: </a:t>
            </a:r>
          </a:p>
          <a:p>
            <a:pPr marL="0" indent="0">
              <a:buNone/>
            </a:pPr>
            <a:br>
              <a:rPr lang="en-US" sz="1200" b="0" dirty="0">
                <a:latin typeface="+mn-lt"/>
              </a:rPr>
            </a:br>
            <a:r>
              <a:rPr lang="en-US" sz="1200" b="0" dirty="0">
                <a:latin typeface="+mn-lt"/>
              </a:rPr>
              <a:t>Core:</a:t>
            </a:r>
          </a:p>
          <a:p>
            <a:pPr marL="0" indent="0">
              <a:buNone/>
            </a:pPr>
            <a:r>
              <a:rPr lang="en-US" sz="1200" b="0" i="0" kern="1200" dirty="0">
                <a:solidFill>
                  <a:schemeClr val="tx1"/>
                </a:solidFill>
                <a:effectLst/>
                <a:latin typeface="+mn-lt"/>
                <a:ea typeface="+mn-ea"/>
                <a:cs typeface="+mn-cs"/>
              </a:rPr>
              <a:t>For customers that want to maintain their equipment on their own (but may occasionally call on Carrier for on-demand expert service) or want to sign up for our most basic plans.</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Enhance:</a:t>
            </a:r>
          </a:p>
          <a:p>
            <a:pPr marL="0" indent="0">
              <a:buNone/>
            </a:pPr>
            <a:r>
              <a:rPr lang="en-US" sz="1200" b="0" i="0" kern="1200" dirty="0">
                <a:solidFill>
                  <a:schemeClr val="tx1"/>
                </a:solidFill>
                <a:effectLst/>
                <a:latin typeface="+mn-lt"/>
                <a:ea typeface="+mn-ea"/>
                <a:cs typeface="+mn-cs"/>
              </a:rPr>
              <a:t>Designed for customers who want to sign up for a service plan that includes more value-added options, such as a multi-year service agreement, preventive maintenance, or remote monitoring.</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Elite:</a:t>
            </a:r>
          </a:p>
          <a:p>
            <a:pPr marL="0" indent="0">
              <a:buNone/>
            </a:pPr>
            <a:r>
              <a:rPr lang="en-US" sz="1200" b="0" i="0" kern="1200" dirty="0">
                <a:solidFill>
                  <a:schemeClr val="tx1"/>
                </a:solidFill>
                <a:effectLst/>
                <a:latin typeface="+mn-lt"/>
                <a:ea typeface="+mn-ea"/>
                <a:cs typeface="+mn-cs"/>
              </a:rPr>
              <a:t>This is the most comprehensive service offering for each of our businesses, and it has one purpose: to provide customers with complete peace of mind. We will use unmatched customer support, coupled with cutting edge technology to optimize performance, maximize uptime, and minimize cost.</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(Source: https://www.corporate.carrier.com/our-company/BluEdge/) </a:t>
            </a:r>
            <a:endParaRPr sz="1200" b="0" dirty="0">
              <a:latin typeface="+mn-lt"/>
            </a:endParaRPr>
          </a:p>
        </p:txBody>
      </p:sp>
    </p:spTree>
    <p:extLst>
      <p:ext uri="{BB962C8B-B14F-4D97-AF65-F5344CB8AC3E}">
        <p14:creationId xmlns:p14="http://schemas.microsoft.com/office/powerpoint/2010/main" val="2622641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u="none" strike="noStrike" kern="1200" baseline="0" dirty="0">
                <a:solidFill>
                  <a:schemeClr val="tx1"/>
                </a:solidFill>
                <a:latin typeface="+mn-lt"/>
                <a:ea typeface="+mn-ea"/>
                <a:cs typeface="+mn-cs"/>
              </a:rPr>
              <a:t>Carrier is implementing innovative digital capabilities across our business segments to help differentiate our products and services. </a:t>
            </a:r>
            <a:endParaRPr lang="en-US" sz="1200" b="0" kern="1200" dirty="0">
              <a:solidFill>
                <a:schemeClr val="tx1"/>
              </a:solidFill>
              <a:effectLst/>
              <a:latin typeface="+mn-lt"/>
              <a:ea typeface="+mn-ea"/>
              <a:cs typeface="+mn-cs"/>
            </a:endParaRPr>
          </a:p>
          <a:p>
            <a:pPr marL="0" indent="0">
              <a:buNone/>
            </a:pPr>
            <a:endParaRPr lang="en-US" sz="1200" dirty="0">
              <a:solidFill>
                <a:schemeClr val="bg1"/>
              </a:solidFill>
            </a:endParaRPr>
          </a:p>
          <a:p>
            <a:pPr marL="0" indent="0">
              <a:buNone/>
            </a:pPr>
            <a:r>
              <a:rPr lang="en-US" sz="1200" dirty="0">
                <a:solidFill>
                  <a:schemeClr val="bg1"/>
                </a:solidFill>
              </a:rPr>
              <a:t>Amazon Web Services is our new preferred cloud provider. Product teams are deriving insights from data and unlocking customer value by leveraging AWS services for connectivity, artificial intelligence and machine learning. </a:t>
            </a:r>
          </a:p>
          <a:p>
            <a:endParaRPr lang="en-US" sz="1200" dirty="0">
              <a:solidFill>
                <a:schemeClr val="bg1"/>
              </a:solidFill>
            </a:endParaRPr>
          </a:p>
          <a:p>
            <a:pPr marL="0" indent="0">
              <a:buNone/>
            </a:pPr>
            <a:r>
              <a:rPr lang="en-US" sz="1200" b="0" i="0" u="none" strike="noStrike" kern="1200" baseline="0" dirty="0">
                <a:solidFill>
                  <a:schemeClr val="tx1"/>
                </a:solidFill>
                <a:latin typeface="+mn-lt"/>
                <a:ea typeface="+mn-ea"/>
                <a:cs typeface="+mn-cs"/>
              </a:rPr>
              <a:t>At Carrier, we are developing connected devices that improve user experiences and smooth service delivery. </a:t>
            </a:r>
            <a:r>
              <a:rPr lang="en-US" sz="1200" dirty="0">
                <a:solidFill>
                  <a:schemeClr val="bg1"/>
                </a:solidFill>
              </a:rPr>
              <a:t>Our new proprietary platform Carrier IO will enable connectivity throughout the enterprise. Carrier IO will provide turnkey services to connect equipment and accelerate product development across our portfolio. </a:t>
            </a:r>
            <a:br>
              <a:rPr lang="en-US" sz="1200" dirty="0">
                <a:solidFill>
                  <a:schemeClr val="bg1"/>
                </a:solidFill>
              </a:rPr>
            </a:br>
            <a:br>
              <a:rPr lang="en-US" sz="1200" dirty="0">
                <a:solidFill>
                  <a:schemeClr val="bg1"/>
                </a:solidFill>
              </a:rPr>
            </a:br>
            <a:r>
              <a:rPr lang="en-US" sz="1200" dirty="0">
                <a:solidFill>
                  <a:schemeClr val="bg1"/>
                </a:solidFill>
              </a:rPr>
              <a:t>In 2020, we implemented new and enhanced e-commerce capabilities and online shop-and-buy offerings to help drive online sales and create an easier, more convenient and engaging customer experience. </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(Source: Carrier Annual Report 2020)</a:t>
            </a:r>
            <a:endParaRPr lang="en-US" sz="1200" b="0" dirty="0">
              <a:latin typeface="+mn-lt"/>
            </a:endParaRPr>
          </a:p>
          <a:p>
            <a:pPr marL="0" indent="0">
              <a:buNone/>
            </a:pPr>
            <a:endParaRPr lang="en-US" dirty="0"/>
          </a:p>
        </p:txBody>
      </p:sp>
      <p:sp>
        <p:nvSpPr>
          <p:cNvPr id="4" name="Slide Number Placeholder 3"/>
          <p:cNvSpPr>
            <a:spLocks noGrp="1"/>
          </p:cNvSpPr>
          <p:nvPr>
            <p:ph type="sldNum" sz="quarter" idx="10"/>
          </p:nvPr>
        </p:nvSpPr>
        <p:spPr/>
        <p:txBody>
          <a:bodyPr/>
          <a:lstStyle/>
          <a:p>
            <a:fld id="{5FCA4050-6412-C74D-BA22-754CBEAE68B7}" type="slidenum">
              <a:rPr lang="en-US" smtClean="0"/>
              <a:t>16</a:t>
            </a:fld>
            <a:endParaRPr lang="en-US"/>
          </a:p>
        </p:txBody>
      </p:sp>
    </p:spTree>
    <p:extLst>
      <p:ext uri="{BB962C8B-B14F-4D97-AF65-F5344CB8AC3E}">
        <p14:creationId xmlns:p14="http://schemas.microsoft.com/office/powerpoint/2010/main" val="1109255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Rot="1" noChangeAspect="1" noChangeArrowheads="1" noTextEdit="1"/>
          </p:cNvSpPr>
          <p:nvPr>
            <p:ph type="sldImg"/>
          </p:nvPr>
        </p:nvSpPr>
        <p:spPr>
          <a:ln/>
        </p:spPr>
      </p:sp>
      <p:sp>
        <p:nvSpPr>
          <p:cNvPr id="34819" name="Rectangle 5"/>
          <p:cNvSpPr>
            <a:spLocks noGrp="1" noChangeArrowheads="1"/>
          </p:cNvSpPr>
          <p:nvPr>
            <p:ph type="body" idx="1"/>
          </p:nvPr>
        </p:nvSpPr>
        <p:spPr>
          <a:noFill/>
          <a:ln/>
        </p:spPr>
        <p:txBody>
          <a:bodyPr>
            <a:normAutofit fontScale="92500" lnSpcReduction="20000"/>
          </a:bodyPr>
          <a:lstStyle/>
          <a:p>
            <a:pPr marL="0" indent="0">
              <a:buNone/>
            </a:pPr>
            <a:r>
              <a:rPr lang="en-US" sz="1200" b="0" i="0" u="none" strike="noStrike" kern="1200" baseline="0" dirty="0">
                <a:solidFill>
                  <a:schemeClr val="tx1"/>
                </a:solidFill>
                <a:latin typeface="+mn-lt"/>
                <a:ea typeface="+mn-ea"/>
                <a:cs typeface="+mn-cs"/>
              </a:rPr>
              <a:t>Carrier has a strong history of innovation across our HVAC, Refrigeration and Fire &amp; Security segments. We are committed to accelerating the development of smart, sustainable and efficient solutions that address our planet’s most complex challenges. </a:t>
            </a:r>
          </a:p>
          <a:p>
            <a:pPr marL="0" indent="0">
              <a:buNone/>
            </a:pPr>
            <a:endParaRPr lang="en-US" sz="1200" b="0" i="0" u="none" strike="noStrike" kern="1200" baseline="0" dirty="0">
              <a:solidFill>
                <a:schemeClr val="tx1"/>
              </a:solidFill>
              <a:latin typeface="+mn-lt"/>
              <a:ea typeface="+mn-ea"/>
              <a:cs typeface="+mn-cs"/>
            </a:endParaRPr>
          </a:p>
          <a:p>
            <a:pPr marL="0" indent="0">
              <a:buNone/>
            </a:pPr>
            <a:r>
              <a:rPr lang="en-US" sz="1200" b="0" i="0" u="none" strike="noStrike" kern="1200" baseline="0" dirty="0">
                <a:solidFill>
                  <a:schemeClr val="tx1"/>
                </a:solidFill>
                <a:latin typeface="+mn-lt"/>
                <a:ea typeface="+mn-ea"/>
                <a:cs typeface="+mn-cs"/>
              </a:rPr>
              <a:t>Our engineering team is focused on key strategic themes aligned with Carrier’s growth strategy: sustainability, service and digital solutions – all in support of addressing global megatrends, expanding our current markets and growing in adjacent ones. </a:t>
            </a:r>
          </a:p>
          <a:p>
            <a:pPr marL="0" indent="0">
              <a:buNone/>
            </a:pPr>
            <a:endParaRPr lang="en-US" sz="1200" b="0" i="0" u="none" strike="noStrike" kern="1200" baseline="0" dirty="0">
              <a:solidFill>
                <a:schemeClr val="tx1"/>
              </a:solidFill>
              <a:latin typeface="+mn-lt"/>
              <a:ea typeface="+mn-ea"/>
              <a:cs typeface="+mn-cs"/>
            </a:endParaRPr>
          </a:p>
          <a:p>
            <a:pPr marL="0" indent="0">
              <a:buNone/>
            </a:pPr>
            <a:r>
              <a:rPr lang="en-US" sz="1200" b="0" i="0" u="none" strike="noStrike" kern="1200" baseline="0" dirty="0">
                <a:solidFill>
                  <a:schemeClr val="tx1"/>
                </a:solidFill>
                <a:latin typeface="+mn-lt"/>
                <a:ea typeface="+mn-ea"/>
                <a:cs typeface="+mn-cs"/>
              </a:rPr>
              <a:t>In 2020, for the sixth year in a row, we released more than 100 new products. We have approximately 8,000 active patents and pending patent applications worldwide combined, and in the last two years have invested over $800 million in research and development. </a:t>
            </a:r>
          </a:p>
          <a:p>
            <a:pPr marL="0" indent="0">
              <a:buNone/>
            </a:pPr>
            <a:endParaRPr lang="en-US" sz="1200" b="0" i="0" u="none" strike="noStrike" kern="1200" baseline="0" dirty="0">
              <a:solidFill>
                <a:schemeClr val="tx1"/>
              </a:solidFill>
              <a:latin typeface="+mn-lt"/>
              <a:ea typeface="+mn-ea"/>
              <a:cs typeface="+mn-cs"/>
            </a:endParaRPr>
          </a:p>
          <a:p>
            <a:pPr marL="0" indent="0">
              <a:buNone/>
            </a:pPr>
            <a:r>
              <a:rPr lang="en-US" sz="1200" b="0" i="0" u="none" strike="noStrike" kern="1200" baseline="0" dirty="0">
                <a:solidFill>
                  <a:schemeClr val="tx1"/>
                </a:solidFill>
                <a:latin typeface="+mn-lt"/>
                <a:ea typeface="+mn-ea"/>
                <a:cs typeface="+mn-cs"/>
              </a:rPr>
              <a:t>In our HVAC segment, the OptiClean Dual-Mode Air Scrubber &amp; Negative Air Machine was named as one of TIME’s 100 Best Inventions of 2020. </a:t>
            </a:r>
          </a:p>
          <a:p>
            <a:pPr marL="0" indent="0">
              <a:buNone/>
            </a:pPr>
            <a:endParaRPr lang="en-US" sz="1200" b="0" i="0" u="none" strike="noStrike" kern="1200" baseline="0" dirty="0">
              <a:solidFill>
                <a:schemeClr val="tx1"/>
              </a:solidFill>
              <a:latin typeface="+mn-lt"/>
              <a:ea typeface="+mn-ea"/>
              <a:cs typeface="+mn-cs"/>
            </a:endParaRPr>
          </a:p>
          <a:p>
            <a:pPr marL="0" indent="0">
              <a:buNone/>
            </a:pPr>
            <a:r>
              <a:rPr lang="en-US" sz="1200" b="0" i="0" u="none" strike="noStrike" kern="1200" baseline="0" dirty="0">
                <a:solidFill>
                  <a:schemeClr val="tx1"/>
                </a:solidFill>
                <a:latin typeface="+mn-lt"/>
                <a:ea typeface="+mn-ea"/>
                <a:cs typeface="+mn-cs"/>
              </a:rPr>
              <a:t>In our Refrigeration segment, Carrier and Amazon Web Services Inc. began a multiyear transformative alliance to develop Carrier’s new Lynx digital platform to help customers reduce food and medicine loss, optimize supply chain logistics and enhance environmental sustainability. </a:t>
            </a:r>
          </a:p>
          <a:p>
            <a:pPr marL="0" indent="0">
              <a:buNone/>
            </a:pPr>
            <a:endParaRPr lang="en-US" sz="1200" b="1" i="0" u="none" strike="noStrike" kern="1200" baseline="0" dirty="0">
              <a:solidFill>
                <a:schemeClr val="tx1"/>
              </a:solidFill>
              <a:latin typeface="+mn-lt"/>
              <a:ea typeface="+mn-ea"/>
              <a:cs typeface="+mn-cs"/>
            </a:endParaRPr>
          </a:p>
          <a:p>
            <a:pPr marL="0" indent="0">
              <a:buNone/>
            </a:pPr>
            <a:r>
              <a:rPr lang="en-US" sz="1200" b="0" i="0" u="none" strike="noStrike" kern="1200" baseline="0" dirty="0">
                <a:solidFill>
                  <a:schemeClr val="tx1"/>
                </a:solidFill>
                <a:latin typeface="+mn-lt"/>
                <a:ea typeface="+mn-ea"/>
                <a:cs typeface="+mn-cs"/>
              </a:rPr>
              <a:t>And in our Fire &amp; Security segment, Kidde Fire Systems launched the </a:t>
            </a:r>
            <a:r>
              <a:rPr lang="en-US" sz="1200" b="0" i="0" u="none" strike="noStrike" kern="1200" baseline="0" dirty="0" err="1">
                <a:solidFill>
                  <a:schemeClr val="tx1"/>
                </a:solidFill>
                <a:latin typeface="+mn-lt"/>
                <a:ea typeface="+mn-ea"/>
                <a:cs typeface="+mn-cs"/>
              </a:rPr>
              <a:t>IntelliSite</a:t>
            </a:r>
            <a:r>
              <a:rPr lang="en-US" sz="1200" b="0" i="0" u="none" strike="noStrike" kern="1200" baseline="0" dirty="0">
                <a:solidFill>
                  <a:schemeClr val="tx1"/>
                </a:solidFill>
                <a:latin typeface="+mn-lt"/>
                <a:ea typeface="+mn-ea"/>
                <a:cs typeface="+mn-cs"/>
              </a:rPr>
              <a:t> Remote Monitoring System that offers real-time information access to fire suppression systems across multiple locations from a computer, tablet or smartphone.</a:t>
            </a:r>
          </a:p>
          <a:p>
            <a:pPr marL="0" indent="0">
              <a:buNone/>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(Source: Carrier Annual Report 2020, Carrier Proxy Statement 2021)</a:t>
            </a:r>
            <a:endParaRPr lang="en-US" sz="1200" b="0" dirty="0">
              <a:latin typeface="+mn-lt"/>
            </a:endParaRPr>
          </a:p>
          <a:p>
            <a:pPr marL="0" indent="0">
              <a:buNone/>
            </a:pPr>
            <a:endParaRPr lang="en-US" sz="1200" b="0" dirty="0">
              <a:latin typeface="+mn-lt"/>
              <a:cs typeface="Arial" panose="020B0604020202020204" pitchFamily="34" charset="0"/>
            </a:endParaRPr>
          </a:p>
        </p:txBody>
      </p:sp>
    </p:spTree>
    <p:extLst>
      <p:ext uri="{BB962C8B-B14F-4D97-AF65-F5344CB8AC3E}">
        <p14:creationId xmlns:p14="http://schemas.microsoft.com/office/powerpoint/2010/main" val="3695030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Rot="1" noChangeAspect="1" noChangeArrowheads="1" noTextEdit="1"/>
          </p:cNvSpPr>
          <p:nvPr>
            <p:ph type="sldImg"/>
          </p:nvPr>
        </p:nvSpPr>
        <p:spPr>
          <a:ln/>
        </p:spPr>
      </p:sp>
      <p:sp>
        <p:nvSpPr>
          <p:cNvPr id="34819" name="Rectangle 5"/>
          <p:cNvSpPr>
            <a:spLocks noGrp="1" noChangeArrowheads="1"/>
          </p:cNvSpPr>
          <p:nvPr>
            <p:ph type="body" idx="1"/>
          </p:nvPr>
        </p:nvSpPr>
        <p:spPr>
          <a:noFill/>
          <a:ln/>
        </p:spPr>
        <p:txBody>
          <a:bodyPr/>
          <a:lstStyle/>
          <a:p>
            <a:pPr marL="0" indent="0">
              <a:buNone/>
            </a:pPr>
            <a:r>
              <a:rPr lang="en-US" sz="1200" b="0" i="0" u="none" strike="noStrike" kern="1200" baseline="0" dirty="0">
                <a:solidFill>
                  <a:schemeClr val="tx1"/>
                </a:solidFill>
                <a:latin typeface="+mn-lt"/>
                <a:ea typeface="+mn-ea"/>
                <a:cs typeface="+mn-cs"/>
              </a:rPr>
              <a:t>Carrier Excellence is our continuous improvement framework that drives operational excellence across our company, enhances the customer experience to enable growth, engages employees to continuously improve processes and cultivates a proactive, positive culture. </a:t>
            </a:r>
            <a:endParaRPr lang="en-US" sz="1200" b="0" dirty="0">
              <a:latin typeface="Arial" panose="020B0604020202020204" pitchFamily="34" charset="0"/>
              <a:cs typeface="Arial" panose="020B0604020202020204" pitchFamily="34" charset="0"/>
            </a:endParaRP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We focus on outstanding performance through:</a:t>
            </a:r>
          </a:p>
          <a:p>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Enhancing the customer experience</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Driving value to our shareholders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Delivering best-in-class performance</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Engaging employees to continuously improve our processes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Innovating sustainable solutions for the future</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Carrier Excellence uses a proven set of tools to foster competency development and a continuous improvement culture. </a:t>
            </a: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We are committed to consistently delivering value to our customers, improving our employees' experience and meeting our financial commitments to our shareholders.</a:t>
            </a: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(Source: corporate</a:t>
            </a:r>
            <a:r>
              <a:rPr lang="en-US" sz="1200" baseline="0" dirty="0">
                <a:latin typeface="Arial" panose="020B0604020202020204" pitchFamily="34" charset="0"/>
                <a:cs typeface="Arial" panose="020B0604020202020204" pitchFamily="34" charset="0"/>
              </a:rPr>
              <a:t> website)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(Source: Carrier Annual Report 2020)</a:t>
            </a:r>
            <a:endParaRPr lang="en-US" sz="1200" b="0" dirty="0">
              <a:latin typeface="+mn-lt"/>
            </a:endParaRPr>
          </a:p>
          <a:p>
            <a:pPr marL="0" indent="0">
              <a:buFont typeface="Arial" panose="020B0604020202020204" pitchFamily="34" charset="0"/>
              <a:buNone/>
            </a:pPr>
            <a:endParaRPr lang="en-US" sz="12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541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Rot="1" noChangeAspect="1" noChangeArrowheads="1" noTextEdit="1"/>
          </p:cNvSpPr>
          <p:nvPr>
            <p:ph type="sldImg"/>
          </p:nvPr>
        </p:nvSpPr>
        <p:spPr>
          <a:ln/>
        </p:spPr>
      </p:sp>
      <p:sp>
        <p:nvSpPr>
          <p:cNvPr id="34819" name="Rectangle 5"/>
          <p:cNvSpPr>
            <a:spLocks noGrp="1" noChangeArrowheads="1"/>
          </p:cNvSpPr>
          <p:nvPr>
            <p:ph type="body" idx="1"/>
          </p:nvPr>
        </p:nvSpPr>
        <p:spPr>
          <a:noFill/>
          <a:ln/>
        </p:spPr>
        <p:txBody>
          <a:bodyPr>
            <a:normAutofit lnSpcReduction="10000"/>
          </a:bodyPr>
          <a:lstStyle/>
          <a:p>
            <a:pPr marL="0" indent="0">
              <a:buNone/>
            </a:pPr>
            <a:r>
              <a:rPr lang="en-US" sz="1200" dirty="0">
                <a:latin typeface="Arial" panose="020B0604020202020204" pitchFamily="34" charset="0"/>
                <a:cs typeface="Arial" panose="020B0604020202020204" pitchFamily="34" charset="0"/>
              </a:rPr>
              <a:t>In 2016 we broke ground on the Center for Intelligent Buildings, a state-of-the-art innovation and technology center and building showcase in the heart of the high-technology center of Palm Beach Gardens, Florida, and officially opened the facility in April 2018. </a:t>
            </a: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The Center for Intelligent Buildings is a first-of-its-kind, intelligent and sustainable innovation and technology center that showcases Carrier products and integrated systems. </a:t>
            </a: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The building features solutions and interactive displays from Carrier brands such as Automated Logic,</a:t>
            </a:r>
            <a:r>
              <a:rPr lang="en-US" sz="120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Chubb, Edwards, Kidde</a:t>
            </a:r>
            <a:r>
              <a:rPr lang="en-US" sz="120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and LenelS2.</a:t>
            </a:r>
          </a:p>
          <a:p>
            <a:endParaRPr lang="en-US" sz="1200" dirty="0">
              <a:latin typeface="Arial" panose="020B0604020202020204" pitchFamily="34" charset="0"/>
              <a:cs typeface="Arial" panose="020B0604020202020204" pitchFamily="34" charset="0"/>
            </a:endParaRPr>
          </a:p>
          <a:p>
            <a:pPr marL="0" marR="0" lvl="0" indent="0" algn="l" defTabSz="109728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a:t>
            </a:r>
            <a:r>
              <a:rPr lang="en-US" sz="1200" dirty="0">
                <a:solidFill>
                  <a:srgbClr val="003395"/>
                </a:solidFill>
                <a:latin typeface="Arial" panose="020B0604020202020204" pitchFamily="34" charset="0"/>
                <a:cs typeface="Arial" panose="020B0604020202020204" pitchFamily="34" charset="0"/>
              </a:rPr>
              <a:t>e Center for Intelligent Buildings became the first commercial building in the state of Florida to earn LEED Platinum certification from the U.S. Green Building Council, under the version 4 green building program</a:t>
            </a:r>
            <a:r>
              <a:rPr lang="en-US" sz="1200" baseline="0" dirty="0">
                <a:solidFill>
                  <a:srgbClr val="003395"/>
                </a:solidFill>
                <a:latin typeface="Arial" panose="020B0604020202020204" pitchFamily="34" charset="0"/>
                <a:cs typeface="Arial" panose="020B0604020202020204" pitchFamily="34" charset="0"/>
              </a:rPr>
              <a:t> and </a:t>
            </a:r>
            <a:r>
              <a:rPr lang="en-US" sz="1200" dirty="0">
                <a:latin typeface="Arial" panose="020B0604020202020204" pitchFamily="34" charset="0"/>
                <a:cs typeface="Arial" panose="020B0604020202020204" pitchFamily="34" charset="0"/>
              </a:rPr>
              <a:t>serves as the global corporate headquarters for Carrier.</a:t>
            </a:r>
            <a:endParaRPr lang="en-US" sz="1200" dirty="0">
              <a:solidFill>
                <a:srgbClr val="003395"/>
              </a:solidFill>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Carrier remains a leader in the green building movement, and this dovetails with our commitment to sustainability.  </a:t>
            </a: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(Source: CIB claim confirmed by Luke Dorna)</a:t>
            </a:r>
          </a:p>
        </p:txBody>
      </p:sp>
    </p:spTree>
    <p:extLst>
      <p:ext uri="{BB962C8B-B14F-4D97-AF65-F5344CB8AC3E}">
        <p14:creationId xmlns:p14="http://schemas.microsoft.com/office/powerpoint/2010/main" val="3647161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Rot="1" noChangeAspect="1" noChangeArrowheads="1" noTextEdit="1"/>
          </p:cNvSpPr>
          <p:nvPr>
            <p:ph type="sldImg"/>
          </p:nvPr>
        </p:nvSpPr>
        <p:spPr>
          <a:ln/>
        </p:spPr>
      </p:sp>
      <p:sp>
        <p:nvSpPr>
          <p:cNvPr id="34819" name="Rectangle 5"/>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a:solidFill>
                  <a:srgbClr val="152C73"/>
                </a:solidFill>
                <a:latin typeface="+mn-lt"/>
              </a:rPr>
              <a:t>Confidence </a:t>
            </a:r>
            <a:r>
              <a:rPr lang="en-US" sz="1200" b="0" i="0" dirty="0">
                <a:solidFill>
                  <a:srgbClr val="152C73"/>
                </a:solidFill>
                <a:latin typeface="+mn-lt"/>
              </a:rPr>
              <a:t>drives us.</a:t>
            </a:r>
          </a:p>
          <a:p>
            <a:pPr marL="0" indent="0">
              <a:buFont typeface="Arial" panose="020B0604020202020204" pitchFamily="34" charset="0"/>
              <a:buNone/>
            </a:pPr>
            <a:endParaRPr lang="en-US" sz="1200" b="0" baseline="0" dirty="0">
              <a:latin typeface="+mn-lt"/>
              <a:cs typeface="Arial" panose="020B0604020202020204" pitchFamily="34" charset="0"/>
            </a:endParaRPr>
          </a:p>
          <a:p>
            <a:pPr marL="0" indent="0">
              <a:lnSpc>
                <a:spcPct val="110000"/>
              </a:lnSpc>
              <a:buNone/>
            </a:pPr>
            <a:r>
              <a:rPr lang="en-US" sz="1200" b="0" dirty="0">
                <a:solidFill>
                  <a:srgbClr val="152C73"/>
                </a:solidFill>
                <a:latin typeface="+mn-lt"/>
              </a:rPr>
              <a:t>Our systems free people to be productive in the harshest climates. When new challenges stand in the way of progress, our innovations help people move forward: filling buildings and homes with healthy, clean air; detecting and putting out fires; keeping people safe and secure. In times of great uncertainty, we make sure foods and  lifesaving medicines stay cold and fresh until they reach those who need them most.</a:t>
            </a:r>
          </a:p>
          <a:p>
            <a:pPr>
              <a:lnSpc>
                <a:spcPct val="110000"/>
              </a:lnSpc>
            </a:pPr>
            <a:endParaRPr lang="en-US" sz="1200" b="0" dirty="0">
              <a:solidFill>
                <a:srgbClr val="152C73"/>
              </a:solidFill>
              <a:latin typeface="+mn-lt"/>
            </a:endParaRPr>
          </a:p>
          <a:p>
            <a:pPr marL="0" indent="0">
              <a:lnSpc>
                <a:spcPct val="110000"/>
              </a:lnSpc>
              <a:buNone/>
            </a:pPr>
            <a:r>
              <a:rPr lang="en-US" sz="1200" b="0" dirty="0">
                <a:solidFill>
                  <a:srgbClr val="152C73"/>
                </a:solidFill>
                <a:latin typeface="+mn-lt"/>
              </a:rPr>
              <a:t>At Carrier, we’ll keep bringing you more powerful, sustainable solutions. Together, we can build a</a:t>
            </a:r>
            <a:br>
              <a:rPr lang="en-US" sz="1200" b="0" dirty="0">
                <a:solidFill>
                  <a:srgbClr val="152C73"/>
                </a:solidFill>
                <a:latin typeface="+mn-lt"/>
              </a:rPr>
            </a:br>
            <a:r>
              <a:rPr lang="en-US" sz="1200" b="0" dirty="0">
                <a:solidFill>
                  <a:srgbClr val="152C73"/>
                </a:solidFill>
                <a:latin typeface="+mn-lt"/>
              </a:rPr>
              <a:t>brighter future with confidence. </a:t>
            </a:r>
          </a:p>
          <a:p>
            <a:pPr marL="0" indent="0">
              <a:buFont typeface="Arial" panose="020B0604020202020204" pitchFamily="34" charset="0"/>
              <a:buNone/>
            </a:pPr>
            <a:endParaRPr lang="en-US" sz="12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548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At Carrier, we show up every day knowing that the work we do matters.</a:t>
            </a:r>
          </a:p>
          <a:p>
            <a:pPr algn="l">
              <a:lnSpc>
                <a:spcPct val="95000"/>
              </a:lnSpc>
            </a:pPr>
            <a:endParaRPr lang="en-US" sz="1200" dirty="0"/>
          </a:p>
          <a:p>
            <a:pPr>
              <a:lnSpc>
                <a:spcPct val="95000"/>
              </a:lnSpc>
            </a:pPr>
            <a:r>
              <a:rPr lang="en-US" sz="1200" dirty="0"/>
              <a:t>As the world leader in healthy, safe and sustainable building and cold chain solutions, we create solutions that matter for people and our planet. Because at Carrier, that’s what matters – and it always will.</a:t>
            </a:r>
          </a:p>
          <a:p>
            <a:pPr>
              <a:lnSpc>
                <a:spcPct val="95000"/>
              </a:lnSpc>
            </a:pPr>
            <a:endParaRPr lang="en-US" sz="1200" dirty="0"/>
          </a:p>
          <a:p>
            <a:pPr>
              <a:lnSpc>
                <a:spcPct val="95000"/>
              </a:lnSpc>
            </a:pPr>
            <a:r>
              <a:rPr lang="en-US" sz="1200" dirty="0"/>
              <a:t>We are confident that our best days are ahead. </a:t>
            </a:r>
          </a:p>
          <a:p>
            <a:pPr marL="0" indent="0">
              <a:buNone/>
            </a:pPr>
            <a:endParaRPr lang="en-US" sz="1200" dirty="0"/>
          </a:p>
          <a:p>
            <a:pPr marL="0" indent="0">
              <a:buNone/>
            </a:pPr>
            <a:r>
              <a:rPr lang="en-US" sz="1200" dirty="0"/>
              <a:t>(Source: Annual Report Shareowners Letter)</a:t>
            </a:r>
            <a:endParaRPr lang="en-US" dirty="0"/>
          </a:p>
        </p:txBody>
      </p:sp>
      <p:sp>
        <p:nvSpPr>
          <p:cNvPr id="4" name="Slide Number Placeholder 3"/>
          <p:cNvSpPr>
            <a:spLocks noGrp="1"/>
          </p:cNvSpPr>
          <p:nvPr>
            <p:ph type="sldNum" sz="quarter" idx="5"/>
          </p:nvPr>
        </p:nvSpPr>
        <p:spPr/>
        <p:txBody>
          <a:bodyPr/>
          <a:lstStyle/>
          <a:p>
            <a:fld id="{5FCA4050-6412-C74D-BA22-754CBEAE68B7}" type="slidenum">
              <a:rPr lang="en-US" smtClean="0"/>
              <a:t>20</a:t>
            </a:fld>
            <a:endParaRPr lang="en-US"/>
          </a:p>
        </p:txBody>
      </p:sp>
    </p:spTree>
    <p:extLst>
      <p:ext uri="{BB962C8B-B14F-4D97-AF65-F5344CB8AC3E}">
        <p14:creationId xmlns:p14="http://schemas.microsoft.com/office/powerpoint/2010/main" val="3961760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Rot="1" noChangeAspect="1" noChangeArrowheads="1" noTextEdit="1"/>
          </p:cNvSpPr>
          <p:nvPr>
            <p:ph type="sldImg"/>
          </p:nvPr>
        </p:nvSpPr>
        <p:spPr>
          <a:ln/>
        </p:spPr>
      </p:sp>
      <p:sp>
        <p:nvSpPr>
          <p:cNvPr id="34819" name="Rectangle 5"/>
          <p:cNvSpPr>
            <a:spLocks noGrp="1" noChangeArrowheads="1"/>
          </p:cNvSpPr>
          <p:nvPr>
            <p:ph type="body" idx="1"/>
          </p:nvPr>
        </p:nvSpPr>
        <p:spPr>
          <a:noFill/>
          <a:ln/>
        </p:spPr>
        <p:txBody>
          <a:bodyPr/>
          <a:lstStyle/>
          <a:p>
            <a:pPr marL="0" indent="0">
              <a:buNone/>
            </a:pP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(Presentation last updated 04/19/2021)</a:t>
            </a:r>
          </a:p>
          <a:p>
            <a:pPr marL="0" indent="0">
              <a:buNone/>
            </a:pPr>
            <a:endParaRPr lang="en-US" dirty="0"/>
          </a:p>
        </p:txBody>
      </p:sp>
    </p:spTree>
    <p:extLst>
      <p:ext uri="{BB962C8B-B14F-4D97-AF65-F5344CB8AC3E}">
        <p14:creationId xmlns:p14="http://schemas.microsoft.com/office/powerpoint/2010/main" val="15398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Rot="1" noChangeAspect="1" noChangeArrowheads="1" noTextEdit="1"/>
          </p:cNvSpPr>
          <p:nvPr>
            <p:ph type="sldImg"/>
          </p:nvPr>
        </p:nvSpPr>
        <p:spPr>
          <a:ln/>
        </p:spPr>
      </p:sp>
      <p:sp>
        <p:nvSpPr>
          <p:cNvPr id="34819" name="Rectangle 5"/>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Carrier is the leading global provider of healthy, safe and sustainable building and cold chain solutions with a world-class, diverse workforce.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We create </a:t>
            </a:r>
            <a:r>
              <a:rPr lang="en-US" sz="1200" dirty="0">
                <a:ln w="0"/>
                <a:solidFill>
                  <a:schemeClr val="bg1"/>
                </a:solidFill>
                <a:latin typeface="Arial" charset="0"/>
                <a:ea typeface="Arial" charset="0"/>
                <a:cs typeface="Arial" charset="0"/>
              </a:rPr>
              <a:t>SOLUTIONS THAT MATTER for people and our planet.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n w="0"/>
              <a:solidFill>
                <a:schemeClr val="bg1"/>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bg1"/>
                </a:solidFill>
              </a:rPr>
              <a:t>With more than a century of expertise, we drive innovation and INSPIRE CONFIDENCE while putting our customers first, helping protect our planet and empowering our people.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bg1"/>
                </a:solidFill>
              </a:rPr>
              <a:t>Through our performance-driven culture, we are driving shareowner value by growing sales and investing strategically to strengthen our position in the markets we serve.</a:t>
            </a:r>
            <a:endParaRPr lang="en-US" sz="1200" b="0" i="0" kern="1200" dirty="0">
              <a:solidFill>
                <a:schemeClr val="tx1"/>
              </a:solidFill>
              <a:effectLst/>
              <a:latin typeface="+mn-lt"/>
              <a:ea typeface="+mn-ea"/>
              <a:cs typeface="+mn-cs"/>
            </a:endParaRPr>
          </a:p>
          <a:p>
            <a:pPr marL="0" indent="0">
              <a:buNone/>
            </a:pPr>
            <a:endParaRPr lang="en-US" sz="1200" b="0" i="0" kern="1200" dirty="0">
              <a:solidFill>
                <a:schemeClr val="tx1"/>
              </a:solidFill>
              <a:effectLst/>
              <a:latin typeface="+mn-lt"/>
              <a:ea typeface="+mn-ea"/>
              <a:cs typeface="+mn-cs"/>
            </a:endParaRPr>
          </a:p>
          <a:p>
            <a:pPr marL="0" indent="0">
              <a:spcAft>
                <a:spcPts val="700"/>
              </a:spcAft>
              <a:buNone/>
            </a:pPr>
            <a:r>
              <a:rPr lang="en-US" sz="1200" baseline="0" dirty="0">
                <a:solidFill>
                  <a:schemeClr val="bg1"/>
                </a:solidFill>
                <a:latin typeface="Arial" panose="020B0604020202020204" pitchFamily="34" charset="0"/>
                <a:cs typeface="Arial" panose="020B0604020202020204" pitchFamily="34" charset="0"/>
              </a:rPr>
              <a:t>(Source: Carrier Fact Sheet)</a:t>
            </a:r>
          </a:p>
          <a:p>
            <a:pPr>
              <a:spcAft>
                <a:spcPts val="700"/>
              </a:spcAft>
            </a:pPr>
            <a:endParaRPr lang="en-US" sz="1200" dirty="0">
              <a:solidFill>
                <a:schemeClr val="bg1"/>
              </a:solidFill>
            </a:endParaRPr>
          </a:p>
        </p:txBody>
      </p:sp>
    </p:spTree>
    <p:extLst>
      <p:ext uri="{BB962C8B-B14F-4D97-AF65-F5344CB8AC3E}">
        <p14:creationId xmlns:p14="http://schemas.microsoft.com/office/powerpoint/2010/main" val="3948883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kern="1200" dirty="0">
                <a:solidFill>
                  <a:schemeClr val="tx1"/>
                </a:solidFill>
                <a:effectLst/>
                <a:latin typeface="+mn-lt"/>
                <a:ea typeface="+mn-ea"/>
                <a:cs typeface="+mn-cs"/>
              </a:rPr>
              <a:t>For over a century, we have been developing innovative products and services that have changed the way people live and work. </a:t>
            </a:r>
          </a:p>
          <a:p>
            <a:pPr marL="0" indent="0">
              <a:buNone/>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Our drive for innovation continues today with a renewed focus on creating solutions that will change the world for the better.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We keep customers at the center of every product and service we offer and we act quickly to exceed their expectations.</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At Carrier, we see possibilities in everything.</a:t>
            </a:r>
          </a:p>
          <a:p>
            <a:pPr marL="0" indent="0">
              <a:spcAft>
                <a:spcPts val="700"/>
              </a:spcAft>
              <a:buNone/>
            </a:pPr>
            <a:endParaRPr lang="en-US" sz="1200" baseline="0" dirty="0">
              <a:solidFill>
                <a:schemeClr val="bg1"/>
              </a:solidFill>
              <a:latin typeface="+mn-lt"/>
              <a:cs typeface="Arial" panose="020B0604020202020204" pitchFamily="34" charset="0"/>
            </a:endParaRPr>
          </a:p>
          <a:p>
            <a:pPr marL="0" indent="0">
              <a:spcAft>
                <a:spcPts val="700"/>
              </a:spcAft>
              <a:buNone/>
            </a:pPr>
            <a:r>
              <a:rPr lang="en-US" sz="1200" baseline="0" dirty="0">
                <a:solidFill>
                  <a:schemeClr val="bg1"/>
                </a:solidFill>
                <a:latin typeface="Arial" panose="020B0604020202020204" pitchFamily="34" charset="0"/>
                <a:cs typeface="Arial" panose="020B0604020202020204" pitchFamily="34" charset="0"/>
              </a:rPr>
              <a:t>(Sources: Carrier Fact Sheet, Carrier Annual Report)</a:t>
            </a:r>
          </a:p>
          <a:p>
            <a:pPr marL="0" indent="0">
              <a:buNone/>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CA4050-6412-C74D-BA22-754CBEAE68B7}" type="slidenum">
              <a:rPr lang="en-US" smtClean="0"/>
              <a:t>4</a:t>
            </a:fld>
            <a:endParaRPr lang="en-US"/>
          </a:p>
        </p:txBody>
      </p:sp>
    </p:spTree>
    <p:extLst>
      <p:ext uri="{BB962C8B-B14F-4D97-AF65-F5344CB8AC3E}">
        <p14:creationId xmlns:p14="http://schemas.microsoft.com/office/powerpoint/2010/main" val="540931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Rot="1" noChangeAspect="1" noChangeArrowheads="1" noTextEdit="1"/>
          </p:cNvSpPr>
          <p:nvPr>
            <p:ph type="sldImg"/>
          </p:nvPr>
        </p:nvSpPr>
        <p:spPr>
          <a:ln/>
        </p:spPr>
      </p:sp>
      <p:sp>
        <p:nvSpPr>
          <p:cNvPr id="34819" name="Rectangle 5"/>
          <p:cNvSpPr>
            <a:spLocks noGrp="1" noChangeArrowheads="1"/>
          </p:cNvSpPr>
          <p:nvPr>
            <p:ph type="body" idx="1"/>
          </p:nvPr>
        </p:nvSpPr>
        <p:spPr>
          <a:noFill/>
          <a:ln/>
        </p:spPr>
        <p:txBody>
          <a:bodyPr/>
          <a:lstStyle/>
          <a:p>
            <a:pPr marL="0" indent="0">
              <a:buNone/>
            </a:pPr>
            <a:r>
              <a:rPr lang="en-US" sz="1200" dirty="0">
                <a:latin typeface="Arial" panose="020B0604020202020204" pitchFamily="34" charset="0"/>
                <a:cs typeface="Arial" panose="020B0604020202020204" pitchFamily="34" charset="0"/>
              </a:rPr>
              <a:t>We have a proud history of pioneering innovation at Carrier. The legacies of our founders have transformed industries and shaped our great companies into what they are today. </a:t>
            </a: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Examples include: </a:t>
            </a:r>
          </a:p>
          <a:p>
            <a:pPr marL="164078" indent="-164078">
              <a:buFont typeface="Arial" panose="020B0604020202020204" pitchFamily="34" charset="0"/>
              <a:buChar char="•"/>
            </a:pPr>
            <a:r>
              <a:rPr lang="en-US" sz="1200" dirty="0">
                <a:latin typeface="Arial" panose="020B0604020202020204" pitchFamily="34" charset="0"/>
                <a:cs typeface="Arial" panose="020B0604020202020204" pitchFamily="34" charset="0"/>
              </a:rPr>
              <a:t>Charles and Jeremiah Chubb patented the first detector lock in 1818;</a:t>
            </a:r>
          </a:p>
          <a:p>
            <a:pPr marL="164078" indent="-164078">
              <a:buFont typeface="Arial" panose="020B0604020202020204" pitchFamily="34" charset="0"/>
              <a:buChar char="•"/>
            </a:pPr>
            <a:r>
              <a:rPr lang="en-US" sz="1200" dirty="0">
                <a:latin typeface="Arial" panose="020B0604020202020204" pitchFamily="34" charset="0"/>
                <a:cs typeface="Arial" panose="020B0604020202020204" pitchFamily="34" charset="0"/>
              </a:rPr>
              <a:t>Robert Edwards’ patent of the first electric alarm bell in 1881;</a:t>
            </a:r>
          </a:p>
          <a:p>
            <a:pPr marL="164078" indent="-164078">
              <a:buFont typeface="Arial" panose="020B0604020202020204" pitchFamily="34" charset="0"/>
              <a:buChar char="•"/>
            </a:pPr>
            <a:r>
              <a:rPr lang="en-US" sz="1200" dirty="0">
                <a:latin typeface="Arial" panose="020B0604020202020204" pitchFamily="34" charset="0"/>
                <a:cs typeface="Arial" panose="020B0604020202020204" pitchFamily="34" charset="0"/>
              </a:rPr>
              <a:t>Willis Carrier’s development of the first modern air conditioning system in 1902; and </a:t>
            </a:r>
          </a:p>
          <a:p>
            <a:pPr marL="164078" indent="-164078">
              <a:buFont typeface="Arial" panose="020B0604020202020204" pitchFamily="34" charset="0"/>
              <a:buChar char="•"/>
            </a:pPr>
            <a:r>
              <a:rPr lang="en-US" sz="1200" dirty="0">
                <a:latin typeface="Arial" panose="020B0604020202020204" pitchFamily="34" charset="0"/>
                <a:cs typeface="Arial" panose="020B0604020202020204" pitchFamily="34" charset="0"/>
              </a:rPr>
              <a:t>The founding of the Walter Kidde Company in 1917, and later production of the first integrated smoke detection and carbon dioxide extinguishing system for use on ships.</a:t>
            </a:r>
          </a:p>
          <a:p>
            <a:r>
              <a:rPr lang="en-US" sz="1200" dirty="0">
                <a:latin typeface="Arial" panose="020B0604020202020204" pitchFamily="34" charset="0"/>
                <a:cs typeface="Arial" panose="020B0604020202020204" pitchFamily="34" charset="0"/>
              </a:rPr>
              <a:t> We continue to uphold this tradition and have a large portfolio of industry-leading solutions.</a:t>
            </a:r>
          </a:p>
          <a:p>
            <a:pPr marL="0" indent="0">
              <a:buNone/>
            </a:pPr>
            <a:endParaRPr lang="en-US" dirty="0"/>
          </a:p>
          <a:p>
            <a:pPr marL="0" indent="0">
              <a:buNone/>
            </a:pPr>
            <a:r>
              <a:rPr lang="en-US" dirty="0"/>
              <a:t>(Source: Corporate website)</a:t>
            </a:r>
          </a:p>
        </p:txBody>
      </p:sp>
    </p:spTree>
    <p:extLst>
      <p:ext uri="{BB962C8B-B14F-4D97-AF65-F5344CB8AC3E}">
        <p14:creationId xmlns:p14="http://schemas.microsoft.com/office/powerpoint/2010/main" val="286704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Rot="1" noChangeAspect="1" noChangeArrowheads="1" noTextEdit="1"/>
          </p:cNvSpPr>
          <p:nvPr>
            <p:ph type="sldImg"/>
          </p:nvPr>
        </p:nvSpPr>
        <p:spPr>
          <a:ln/>
        </p:spPr>
      </p:sp>
      <p:sp>
        <p:nvSpPr>
          <p:cNvPr id="34819" name="Rectangle 5"/>
          <p:cNvSpPr>
            <a:spLocks noGrp="1" noChangeArrowheads="1"/>
          </p:cNvSpPr>
          <p:nvPr>
            <p:ph type="body" idx="1"/>
          </p:nvPr>
        </p:nvSpPr>
        <p:spPr>
          <a:noFill/>
          <a:ln/>
        </p:spPr>
        <p:txBody>
          <a:bodyPr/>
          <a:lstStyle/>
          <a:p>
            <a:r>
              <a:rPr lang="en-US" sz="1200" dirty="0">
                <a:latin typeface="+mn-lt"/>
                <a:cs typeface="Arial" panose="020B0604020202020204" pitchFamily="34" charset="0"/>
              </a:rPr>
              <a:t>Our industry-leading brands offer customers innovative products, dedicated services and efficient technologies; and include Carrier, Kidde, Edwards and Chubb.</a:t>
            </a:r>
          </a:p>
          <a:p>
            <a:endParaRPr lang="en-US" sz="1200" dirty="0">
              <a:latin typeface="+mn-lt"/>
              <a:cs typeface="Arial" panose="020B0604020202020204" pitchFamily="34" charset="0"/>
            </a:endParaRPr>
          </a:p>
          <a:p>
            <a:r>
              <a:rPr lang="en-US" sz="1200" dirty="0">
                <a:latin typeface="+mn-lt"/>
                <a:cs typeface="Arial" panose="020B0604020202020204" pitchFamily="34" charset="0"/>
              </a:rPr>
              <a:t>We also provide refrigeration solutions – from brands like Carrier </a:t>
            </a:r>
            <a:r>
              <a:rPr lang="en-US" sz="1200" dirty="0" err="1">
                <a:latin typeface="+mn-lt"/>
                <a:cs typeface="Arial" panose="020B0604020202020204" pitchFamily="34" charset="0"/>
              </a:rPr>
              <a:t>Transicold</a:t>
            </a:r>
            <a:r>
              <a:rPr lang="en-US" sz="1200" dirty="0">
                <a:latin typeface="+mn-lt"/>
                <a:cs typeface="Arial" panose="020B0604020202020204" pitchFamily="34" charset="0"/>
              </a:rPr>
              <a:t> – that preserve the freshness and quality of perishables for the transport, food retail and food service industries.  These technologies help extend the world’s food supply, eliminate food waste and ensure public safety.</a:t>
            </a:r>
          </a:p>
          <a:p>
            <a:endParaRPr lang="en-US" sz="1200" dirty="0">
              <a:latin typeface="+mn-lt"/>
              <a:cs typeface="Arial" panose="020B0604020202020204" pitchFamily="34" charset="0"/>
            </a:endParaRPr>
          </a:p>
          <a:p>
            <a:r>
              <a:rPr lang="en-US" sz="1200" dirty="0">
                <a:latin typeface="+mn-lt"/>
                <a:cs typeface="Arial" panose="020B0604020202020204" pitchFamily="34" charset="0"/>
              </a:rPr>
              <a:t>And we also have solutions for the residential segment – namely heating, cooling, fire safety and security.</a:t>
            </a:r>
          </a:p>
          <a:p>
            <a:endParaRPr lang="en-US" sz="1200" dirty="0">
              <a:latin typeface="+mn-lt"/>
              <a:cs typeface="Arial" panose="020B0604020202020204" pitchFamily="34" charset="0"/>
            </a:endParaRPr>
          </a:p>
          <a:p>
            <a:r>
              <a:rPr lang="en-US" sz="1200" dirty="0">
                <a:latin typeface="+mn-lt"/>
                <a:cs typeface="Arial" panose="020B0604020202020204" pitchFamily="34" charset="0"/>
              </a:rPr>
              <a:t>Carrier is our connecting foundation – helping us build awareness of our building solutions portfolio.</a:t>
            </a:r>
          </a:p>
          <a:p>
            <a:endParaRPr lang="en-US" dirty="0"/>
          </a:p>
        </p:txBody>
      </p:sp>
    </p:spTree>
    <p:extLst>
      <p:ext uri="{BB962C8B-B14F-4D97-AF65-F5344CB8AC3E}">
        <p14:creationId xmlns:p14="http://schemas.microsoft.com/office/powerpoint/2010/main" val="152704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u="none" strike="noStrike" kern="1200" baseline="0" dirty="0">
                <a:solidFill>
                  <a:schemeClr val="tx1"/>
                </a:solidFill>
                <a:latin typeface="+mn-lt"/>
                <a:ea typeface="+mn-ea"/>
                <a:cs typeface="+mn-cs"/>
              </a:rPr>
              <a:t>At Carrier, we recognize the potential for indoor environments to help shape a healthier future. Through our Healthy Buildings Program, we help optimize built environments in ways that improve operational efficiency and positively impact occupants – from helping to ensure physical safety and security to improving health, productivity and cognitive performance. </a:t>
            </a:r>
          </a:p>
          <a:p>
            <a:pPr marL="0" indent="0">
              <a:buNone/>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We are uniquely positioned to provide healthy building solutions through our expertise, global footprint and rapid innovation capabilities. We employ a lifecycle approach to address nearly all aspects of buildings, with an industry-leading portfolio of advanced equipment, services and automation offerings covering HVAC and Fire &amp; Security. </a:t>
            </a:r>
          </a:p>
          <a:p>
            <a:pPr marL="0" indent="0">
              <a:buNone/>
            </a:pPr>
            <a:endParaRPr lang="en-US" sz="1200" b="0" i="0" u="none" strike="noStrike" kern="1200" baseline="0" dirty="0">
              <a:solidFill>
                <a:schemeClr val="tx1"/>
              </a:solidFill>
              <a:latin typeface="+mn-lt"/>
              <a:ea typeface="+mn-ea"/>
              <a:cs typeface="+mn-cs"/>
            </a:endParaRPr>
          </a:p>
          <a:p>
            <a:pPr marL="0" indent="0">
              <a:buNone/>
            </a:pPr>
            <a:endParaRPr lang="en-US" sz="1200" b="0" i="0" u="none" strike="noStrike" kern="1200" baseline="0" dirty="0">
              <a:solidFill>
                <a:schemeClr val="tx1"/>
              </a:solidFill>
              <a:latin typeface="+mn-lt"/>
              <a:ea typeface="+mn-ea"/>
              <a:cs typeface="+mn-cs"/>
            </a:endParaRPr>
          </a:p>
          <a:p>
            <a:pPr marL="0" indent="0">
              <a:buNone/>
            </a:pPr>
            <a:r>
              <a:rPr lang="en-US" sz="1200" b="0" i="0" u="none" strike="noStrike" kern="1200" baseline="0" dirty="0">
                <a:solidFill>
                  <a:schemeClr val="tx1"/>
                </a:solidFill>
                <a:latin typeface="+mn-lt"/>
                <a:ea typeface="+mn-ea"/>
                <a:cs typeface="+mn-cs"/>
              </a:rPr>
              <a:t>OPTIONAL: </a:t>
            </a:r>
          </a:p>
          <a:p>
            <a:pPr marL="0" indent="0">
              <a:buNone/>
            </a:pPr>
            <a:endParaRPr lang="en-US" sz="1200" b="0" i="0" u="none" strike="noStrike" kern="1200" baseline="0" dirty="0">
              <a:solidFill>
                <a:schemeClr val="tx1"/>
              </a:solidFill>
              <a:latin typeface="+mn-lt"/>
              <a:ea typeface="+mn-ea"/>
              <a:cs typeface="+mn-cs"/>
            </a:endParaRPr>
          </a:p>
          <a:p>
            <a:pPr marL="0" indent="0">
              <a:buNone/>
            </a:pPr>
            <a:r>
              <a:rPr lang="en-US" sz="1200" b="0" i="0" u="none" strike="noStrike" kern="1200" baseline="0" dirty="0">
                <a:solidFill>
                  <a:schemeClr val="tx1"/>
                </a:solidFill>
                <a:latin typeface="+mn-lt"/>
                <a:ea typeface="+mn-ea"/>
                <a:cs typeface="+mn-cs"/>
              </a:rPr>
              <a:t>Carrier has long been an industry leader in healthy, safe and sustainable buildings. We were a founding member of both the U.S. Green Building Council and the International WELL Building Institute, and have partnered with leading researchers and organizations to explore the impact of built environments. </a:t>
            </a:r>
          </a:p>
          <a:p>
            <a:pPr marL="0" indent="0">
              <a:buNone/>
            </a:pPr>
            <a:endParaRPr lang="en-US" sz="1200" b="0" i="0" u="none" strike="noStrike" kern="1200" baseline="0" dirty="0">
              <a:solidFill>
                <a:schemeClr val="tx1"/>
              </a:solidFill>
              <a:latin typeface="+mn-lt"/>
              <a:ea typeface="+mn-ea"/>
              <a:cs typeface="+mn-cs"/>
            </a:endParaRPr>
          </a:p>
          <a:p>
            <a:pPr marL="0" indent="0">
              <a:buNone/>
            </a:pPr>
            <a:r>
              <a:rPr lang="en-US" sz="1200" b="0" i="0" u="none" strike="noStrike" kern="1200" baseline="0" dirty="0">
                <a:solidFill>
                  <a:schemeClr val="tx1"/>
                </a:solidFill>
                <a:latin typeface="+mn-lt"/>
                <a:ea typeface="+mn-ea"/>
                <a:cs typeface="+mn-cs"/>
              </a:rPr>
              <a:t>Across a range of building types, we help improve indoor air quality, help detect and prevent fires, and enable touchless interactions. Our solutions meet the unique needs of each industry, including commercial buildings, healthcare, hospitality, education, retail and marine. </a:t>
            </a:r>
          </a:p>
          <a:p>
            <a:pPr marL="0" indent="0">
              <a:buNone/>
            </a:pPr>
            <a:endParaRPr lang="en-US" sz="1200" b="0" i="0" u="none" strike="noStrike" kern="1200" baseline="0" dirty="0">
              <a:solidFill>
                <a:schemeClr val="tx1"/>
              </a:solidFill>
              <a:latin typeface="+mn-lt"/>
              <a:ea typeface="+mn-ea"/>
              <a:cs typeface="+mn-cs"/>
            </a:endParaRPr>
          </a:p>
          <a:p>
            <a:pPr marL="0" indent="0">
              <a:buNone/>
            </a:pPr>
            <a:r>
              <a:rPr lang="en-US" sz="1200" b="0" i="0" u="none" strike="noStrike" kern="1200" baseline="0" dirty="0">
                <a:solidFill>
                  <a:schemeClr val="tx1"/>
                </a:solidFill>
                <a:latin typeface="+mn-lt"/>
                <a:ea typeface="+mn-ea"/>
                <a:cs typeface="+mn-cs"/>
              </a:rPr>
              <a:t>Carrier is leading the way in helping customers approach building environments with a focus on what matters most – the people inside. </a:t>
            </a:r>
          </a:p>
          <a:p>
            <a:pPr marL="0" indent="0">
              <a:buNone/>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(Source: Carrier Proxy Statement 2021)</a:t>
            </a:r>
            <a:endParaRPr lang="en-US" sz="1200" b="0" dirty="0">
              <a:latin typeface="+mn-lt"/>
            </a:endParaRPr>
          </a:p>
          <a:p>
            <a:pPr marL="0" indent="0">
              <a:buNone/>
            </a:pPr>
            <a:endParaRPr lang="en-US" dirty="0"/>
          </a:p>
        </p:txBody>
      </p:sp>
      <p:sp>
        <p:nvSpPr>
          <p:cNvPr id="4" name="Slide Number Placeholder 3"/>
          <p:cNvSpPr>
            <a:spLocks noGrp="1"/>
          </p:cNvSpPr>
          <p:nvPr>
            <p:ph type="sldNum" sz="quarter" idx="10"/>
          </p:nvPr>
        </p:nvSpPr>
        <p:spPr/>
        <p:txBody>
          <a:bodyPr/>
          <a:lstStyle/>
          <a:p>
            <a:fld id="{5FCA4050-6412-C74D-BA22-754CBEAE68B7}" type="slidenum">
              <a:rPr lang="en-US" smtClean="0"/>
              <a:t>7</a:t>
            </a:fld>
            <a:endParaRPr lang="en-US"/>
          </a:p>
        </p:txBody>
      </p:sp>
    </p:spTree>
    <p:extLst>
      <p:ext uri="{BB962C8B-B14F-4D97-AF65-F5344CB8AC3E}">
        <p14:creationId xmlns:p14="http://schemas.microsoft.com/office/powerpoint/2010/main" val="2293737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Rot="1" noChangeAspect="1" noChangeArrowheads="1" noTextEdit="1"/>
          </p:cNvSpPr>
          <p:nvPr>
            <p:ph type="sldImg"/>
          </p:nvPr>
        </p:nvSpPr>
        <p:spPr>
          <a:ln/>
        </p:spPr>
      </p:sp>
      <p:sp>
        <p:nvSpPr>
          <p:cNvPr id="34819" name="Rectangle 5"/>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In 2020, as part of our Healthy Buildings Program, Carrier launched Healthy Homes – a suite of targeted solutions that can help improve the overall health of homes and the people inside. </a:t>
            </a:r>
            <a:endParaRPr lang="en-US" sz="1200" b="0" dirty="0">
              <a:solidFill>
                <a:schemeClr val="bg1"/>
              </a:solidFill>
              <a:latin typeface="+mn-lt"/>
            </a:endParaRPr>
          </a:p>
          <a:p>
            <a:pPr marL="0" indent="0">
              <a:buNone/>
            </a:pPr>
            <a:endParaRPr lang="en-US" sz="1200" b="0" i="0" u="none" strike="noStrike" kern="1200" baseline="0" dirty="0">
              <a:solidFill>
                <a:schemeClr val="tx1"/>
              </a:solidFill>
              <a:latin typeface="+mn-lt"/>
              <a:ea typeface="+mn-ea"/>
              <a:cs typeface="+mn-cs"/>
            </a:endParaRPr>
          </a:p>
          <a:p>
            <a:pPr marL="0" indent="0">
              <a:buNone/>
            </a:pPr>
            <a:r>
              <a:rPr lang="en-US" sz="1200" b="0" i="0" u="none" strike="noStrike" kern="1200" baseline="0" dirty="0">
                <a:solidFill>
                  <a:schemeClr val="tx1"/>
                </a:solidFill>
                <a:latin typeface="+mn-lt"/>
                <a:ea typeface="+mn-ea"/>
                <a:cs typeface="+mn-cs"/>
              </a:rPr>
              <a:t>As people spend more time at home than ever before, it is important to ensure living and working spaces are healthy because homes impact our health. This includes the air we breathe and the comfort of feeling secure in our spaces. Homes have become the new office, classroom, gym and restaurant, elevating the importance of indoor air quality and home safety. </a:t>
            </a:r>
          </a:p>
          <a:p>
            <a:pPr marL="0" indent="0">
              <a:buNone/>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(Source: Carrier Proxy Statement 2021)</a:t>
            </a:r>
            <a:endParaRPr lang="en-US" sz="1200" b="0" dirty="0">
              <a:latin typeface="+mn-lt"/>
            </a:endParaRPr>
          </a:p>
          <a:p>
            <a:pPr marL="0" indent="0">
              <a:buNone/>
            </a:pPr>
            <a:endParaRPr lang="en-US" dirty="0"/>
          </a:p>
        </p:txBody>
      </p:sp>
    </p:spTree>
    <p:extLst>
      <p:ext uri="{BB962C8B-B14F-4D97-AF65-F5344CB8AC3E}">
        <p14:creationId xmlns:p14="http://schemas.microsoft.com/office/powerpoint/2010/main" val="2005197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kern="1200" dirty="0">
                <a:solidFill>
                  <a:schemeClr val="tx1"/>
                </a:solidFill>
                <a:effectLst/>
                <a:latin typeface="+mn-lt"/>
                <a:ea typeface="+mn-ea"/>
                <a:cs typeface="+mn-cs"/>
              </a:rPr>
              <a:t>The need has never been greater for safe and sustainable cold chain technologies. </a:t>
            </a:r>
          </a:p>
          <a:p>
            <a:pPr marL="0" indent="0">
              <a:buNone/>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Carrier is committed to rapid innovation, partnerships and thought leadership to help preserve, protect and extend the supply of food, medicine and vaccines around the planet. </a:t>
            </a:r>
          </a:p>
          <a:p>
            <a:pPr marL="0" indent="0">
              <a:buNone/>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The cold chain provides safe, efficient, uninterrupted transport and storage of perishable goods from producers to consumers around the world. More than one-third of all food produced is wasted every year, resulting in an estimated 4.4 gigatons of greenhouse gas emissions. In addition, vaccines require precise conditions for safe transport. </a:t>
            </a:r>
          </a:p>
          <a:p>
            <a:pPr marL="0" indent="0">
              <a:buNone/>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In 2020, we launched the Healthy, Safe, Sustainable Cold Chain Program to help customers meet rapidly evolving supply chain demands and make their cold chain activities more effective. </a:t>
            </a:r>
          </a:p>
          <a:p>
            <a:pPr marL="0" indent="0">
              <a:buNone/>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Amazon Web Services has become a collaborator for digital innovation. Carrier and AWS are developing new market offerings like Lynx, Carrier’s proprietary intelligent ecosystem that will help optimize the safe and sustainable transport of perishable goods and medicine across the cold chain. </a:t>
            </a:r>
          </a:p>
          <a:p>
            <a:pPr marL="0" indent="0">
              <a:buNone/>
            </a:pPr>
            <a:endParaRPr lang="en-US" sz="1200" b="0" i="0" u="none" strike="noStrike" kern="1200" baseline="0" dirty="0">
              <a:solidFill>
                <a:schemeClr val="tx1"/>
              </a:solidFill>
              <a:latin typeface="+mn-lt"/>
              <a:ea typeface="+mn-ea"/>
              <a:cs typeface="+mn-cs"/>
            </a:endParaRPr>
          </a:p>
          <a:p>
            <a:pPr marL="0" indent="0">
              <a:buNone/>
            </a:pPr>
            <a:r>
              <a:rPr lang="en-US" sz="1200" b="0" i="0" u="none" strike="noStrike" kern="1200" baseline="0" dirty="0">
                <a:solidFill>
                  <a:schemeClr val="tx1"/>
                </a:solidFill>
                <a:latin typeface="+mn-lt"/>
                <a:ea typeface="+mn-ea"/>
                <a:cs typeface="+mn-cs"/>
              </a:rPr>
              <a:t>(Source: Carrier Annual Report 2020, Carrier Proxy Statement 2021)</a:t>
            </a:r>
            <a:endParaRPr lang="en-US" sz="1200" b="0" dirty="0">
              <a:latin typeface="+mn-lt"/>
            </a:endParaRPr>
          </a:p>
        </p:txBody>
      </p:sp>
      <p:sp>
        <p:nvSpPr>
          <p:cNvPr id="4" name="Slide Number Placeholder 3"/>
          <p:cNvSpPr>
            <a:spLocks noGrp="1"/>
          </p:cNvSpPr>
          <p:nvPr>
            <p:ph type="sldNum" sz="quarter" idx="10"/>
          </p:nvPr>
        </p:nvSpPr>
        <p:spPr/>
        <p:txBody>
          <a:bodyPr/>
          <a:lstStyle/>
          <a:p>
            <a:fld id="{5FCA4050-6412-C74D-BA22-754CBEAE68B7}" type="slidenum">
              <a:rPr lang="en-US" smtClean="0"/>
              <a:t>9</a:t>
            </a:fld>
            <a:endParaRPr lang="en-US"/>
          </a:p>
        </p:txBody>
      </p:sp>
    </p:spTree>
    <p:extLst>
      <p:ext uri="{BB962C8B-B14F-4D97-AF65-F5344CB8AC3E}">
        <p14:creationId xmlns:p14="http://schemas.microsoft.com/office/powerpoint/2010/main" val="18356510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9" name="Carrier" descr="Carrier">
            <a:extLst>
              <a:ext uri="{FF2B5EF4-FFF2-40B4-BE49-F238E27FC236}">
                <a16:creationId xmlns:a16="http://schemas.microsoft.com/office/drawing/2014/main" id="{4BE9985D-2B3E-AC44-918B-15069EEF8440}"/>
              </a:ext>
            </a:extLst>
          </p:cNvPr>
          <p:cNvPicPr>
            <a:picLocks noChangeAspect="1"/>
          </p:cNvPicPr>
          <p:nvPr userDrawn="1"/>
        </p:nvPicPr>
        <p:blipFill>
          <a:blip r:embed="rId2"/>
          <a:stretch>
            <a:fillRect/>
          </a:stretch>
        </p:blipFill>
        <p:spPr>
          <a:xfrm>
            <a:off x="79121" y="76200"/>
            <a:ext cx="3354324" cy="1803400"/>
          </a:xfrm>
          <a:prstGeom prst="rect">
            <a:avLst/>
          </a:prstGeom>
        </p:spPr>
      </p:pic>
      <p:sp>
        <p:nvSpPr>
          <p:cNvPr id="6" name="Lead 1">
            <a:extLst>
              <a:ext uri="{FF2B5EF4-FFF2-40B4-BE49-F238E27FC236}">
                <a16:creationId xmlns:a16="http://schemas.microsoft.com/office/drawing/2014/main" id="{F98957D8-2B1B-724B-9282-C404B1F488EB}"/>
              </a:ext>
            </a:extLst>
          </p:cNvPr>
          <p:cNvSpPr>
            <a:spLocks noGrp="1"/>
          </p:cNvSpPr>
          <p:nvPr>
            <p:ph type="body" sz="quarter" idx="10" hasCustomPrompt="1"/>
          </p:nvPr>
        </p:nvSpPr>
        <p:spPr>
          <a:xfrm>
            <a:off x="457199" y="1920240"/>
            <a:ext cx="7364984" cy="640080"/>
          </a:xfrm>
        </p:spPr>
        <p:txBody>
          <a:bodyPr anchor="b" anchorCtr="0">
            <a:noAutofit/>
          </a:bodyPr>
          <a:lstStyle>
            <a:lvl1pPr marL="0" indent="0">
              <a:spcBef>
                <a:spcPts val="0"/>
              </a:spcBef>
              <a:buFontTx/>
              <a:buNone/>
              <a:defRPr>
                <a:solidFill>
                  <a:schemeClr val="tx2"/>
                </a:solidFill>
              </a:defRPr>
            </a:lvl1pPr>
            <a:lvl2pPr marL="0" indent="0">
              <a:spcBef>
                <a:spcPts val="0"/>
              </a:spcBef>
              <a:buFontTx/>
              <a:buNone/>
              <a:defRPr>
                <a:solidFill>
                  <a:schemeClr val="tx2"/>
                </a:solidFill>
              </a:defRPr>
            </a:lvl2pPr>
            <a:lvl3pPr marL="0" indent="0">
              <a:spcBef>
                <a:spcPts val="0"/>
              </a:spcBef>
              <a:buFontTx/>
              <a:buNone/>
              <a:defRPr>
                <a:solidFill>
                  <a:schemeClr val="tx2"/>
                </a:solidFill>
              </a:defRPr>
            </a:lvl3pPr>
            <a:lvl4pPr marL="0" indent="0">
              <a:spcBef>
                <a:spcPts val="0"/>
              </a:spcBef>
              <a:buFontTx/>
              <a:buNone/>
              <a:defRPr>
                <a:solidFill>
                  <a:schemeClr val="tx2"/>
                </a:solidFill>
              </a:defRPr>
            </a:lvl4pPr>
            <a:lvl5pPr marL="0" indent="0">
              <a:spcBef>
                <a:spcPts val="0"/>
              </a:spcBef>
              <a:buFontTx/>
              <a:buNone/>
              <a:defRPr>
                <a:solidFill>
                  <a:schemeClr val="tx2"/>
                </a:solidFill>
              </a:defRPr>
            </a:lvl5pPr>
            <a:lvl6pPr marL="0" indent="0">
              <a:spcBef>
                <a:spcPts val="0"/>
              </a:spcBef>
              <a:buFontTx/>
              <a:buNone/>
              <a:defRPr>
                <a:solidFill>
                  <a:schemeClr val="tx2"/>
                </a:solidFill>
              </a:defRPr>
            </a:lvl6pPr>
            <a:lvl7pPr marL="0" indent="0">
              <a:spcBef>
                <a:spcPts val="0"/>
              </a:spcBef>
              <a:buFontTx/>
              <a:buNone/>
              <a:defRPr>
                <a:solidFill>
                  <a:schemeClr val="tx2"/>
                </a:solidFill>
              </a:defRPr>
            </a:lvl7pPr>
            <a:lvl8pPr marL="0" indent="0">
              <a:spcBef>
                <a:spcPts val="0"/>
              </a:spcBef>
              <a:buFontTx/>
              <a:buNone/>
              <a:defRPr>
                <a:solidFill>
                  <a:schemeClr val="tx2"/>
                </a:solidFill>
              </a:defRPr>
            </a:lvl8pPr>
            <a:lvl9pPr marL="0" indent="0">
              <a:spcBef>
                <a:spcPts val="0"/>
              </a:spcBef>
              <a:buFontTx/>
              <a:buNone/>
              <a:defRPr>
                <a:solidFill>
                  <a:schemeClr val="tx2"/>
                </a:solidFill>
              </a:defRPr>
            </a:lvl9pPr>
          </a:lstStyle>
          <a:p>
            <a:pPr lvl="0"/>
            <a:r>
              <a:rPr lang="en-US" dirty="0"/>
              <a:t>[Optional lead-in]</a:t>
            </a:r>
          </a:p>
        </p:txBody>
      </p:sp>
      <p:sp>
        <p:nvSpPr>
          <p:cNvPr id="2" name="Title 2">
            <a:extLst>
              <a:ext uri="{FF2B5EF4-FFF2-40B4-BE49-F238E27FC236}">
                <a16:creationId xmlns:a16="http://schemas.microsoft.com/office/drawing/2014/main" id="{A1CB277E-0A83-488D-8766-29AF67E8057D}"/>
              </a:ext>
            </a:extLst>
          </p:cNvPr>
          <p:cNvSpPr>
            <a:spLocks noGrp="1"/>
          </p:cNvSpPr>
          <p:nvPr>
            <p:ph type="ctrTitle" hasCustomPrompt="1"/>
          </p:nvPr>
        </p:nvSpPr>
        <p:spPr>
          <a:xfrm>
            <a:off x="457199" y="2743200"/>
            <a:ext cx="7364985" cy="2514600"/>
          </a:xfrm>
        </p:spPr>
        <p:txBody>
          <a:bodyPr anchor="t" anchorCtr="0">
            <a:normAutofit/>
          </a:bodyPr>
          <a:lstStyle>
            <a:lvl1pPr algn="l">
              <a:lnSpc>
                <a:spcPct val="85000"/>
              </a:lnSpc>
              <a:defRPr sz="5400" b="0" cap="all" baseline="0">
                <a:solidFill>
                  <a:schemeClr val="bg2"/>
                </a:solidFill>
              </a:defRPr>
            </a:lvl1pPr>
          </a:lstStyle>
          <a:p>
            <a:r>
              <a:rPr lang="en-US" dirty="0"/>
              <a:t>[PRESENTATION TITLE]</a:t>
            </a:r>
          </a:p>
        </p:txBody>
      </p:sp>
      <p:sp>
        <p:nvSpPr>
          <p:cNvPr id="3" name="Subtitle 3">
            <a:extLst>
              <a:ext uri="{FF2B5EF4-FFF2-40B4-BE49-F238E27FC236}">
                <a16:creationId xmlns:a16="http://schemas.microsoft.com/office/drawing/2014/main" id="{EAB57EE6-57ED-4907-AD63-FF54F7F85CDB}"/>
              </a:ext>
            </a:extLst>
          </p:cNvPr>
          <p:cNvSpPr>
            <a:spLocks noGrp="1"/>
          </p:cNvSpPr>
          <p:nvPr>
            <p:ph type="subTitle" idx="1" hasCustomPrompt="1"/>
          </p:nvPr>
        </p:nvSpPr>
        <p:spPr>
          <a:xfrm>
            <a:off x="457200" y="5667375"/>
            <a:ext cx="7364983" cy="685800"/>
          </a:xfrm>
        </p:spPr>
        <p:txBody>
          <a:bodyPr anchor="b" anchorCtr="0">
            <a:noAutofit/>
          </a:bodyPr>
          <a:lstStyle>
            <a:lvl1pPr marL="0" indent="0" algn="l">
              <a:spcBef>
                <a:spcPts val="0"/>
              </a:spcBef>
              <a:buNone/>
              <a:defRPr sz="1800">
                <a:solidFill>
                  <a:schemeClr val="bg2"/>
                </a:solidFill>
              </a:defRPr>
            </a:lvl1pPr>
            <a:lvl2pPr marL="0" indent="0" algn="l">
              <a:spcBef>
                <a:spcPts val="0"/>
              </a:spcBef>
              <a:buNone/>
              <a:defRPr sz="1800">
                <a:solidFill>
                  <a:schemeClr val="bg2"/>
                </a:solidFill>
              </a:defRPr>
            </a:lvl2pPr>
            <a:lvl3pPr marL="0" indent="0" algn="l">
              <a:spcBef>
                <a:spcPts val="0"/>
              </a:spcBef>
              <a:buNone/>
              <a:defRPr sz="1800">
                <a:solidFill>
                  <a:schemeClr val="bg2"/>
                </a:solidFill>
              </a:defRPr>
            </a:lvl3pPr>
            <a:lvl4pPr marL="0" indent="0" algn="l">
              <a:spcBef>
                <a:spcPts val="0"/>
              </a:spcBef>
              <a:buNone/>
              <a:defRPr sz="1800">
                <a:solidFill>
                  <a:schemeClr val="bg2"/>
                </a:solidFill>
              </a:defRPr>
            </a:lvl4pPr>
            <a:lvl5pPr marL="0" indent="0" algn="l">
              <a:spcBef>
                <a:spcPts val="0"/>
              </a:spcBef>
              <a:buNone/>
              <a:defRPr sz="1800">
                <a:solidFill>
                  <a:schemeClr val="bg2"/>
                </a:solidFill>
              </a:defRPr>
            </a:lvl5pPr>
            <a:lvl6pPr marL="0" indent="0" algn="l">
              <a:spcBef>
                <a:spcPts val="0"/>
              </a:spcBef>
              <a:buNone/>
              <a:defRPr sz="1800">
                <a:solidFill>
                  <a:schemeClr val="bg2"/>
                </a:solidFill>
              </a:defRPr>
            </a:lvl6pPr>
            <a:lvl7pPr marL="0" indent="0" algn="l">
              <a:spcBef>
                <a:spcPts val="0"/>
              </a:spcBef>
              <a:buNone/>
              <a:defRPr sz="1800">
                <a:solidFill>
                  <a:schemeClr val="bg2"/>
                </a:solidFill>
              </a:defRPr>
            </a:lvl7pPr>
            <a:lvl8pPr marL="0" indent="0" algn="l">
              <a:spcBef>
                <a:spcPts val="0"/>
              </a:spcBef>
              <a:buNone/>
              <a:defRPr sz="1800">
                <a:solidFill>
                  <a:schemeClr val="bg2"/>
                </a:solidFill>
              </a:defRPr>
            </a:lvl8pPr>
            <a:lvl9pPr marL="0" indent="0" algn="l">
              <a:spcBef>
                <a:spcPts val="0"/>
              </a:spcBef>
              <a:buNone/>
              <a:defRPr sz="1800">
                <a:solidFill>
                  <a:schemeClr val="bg2"/>
                </a:solidFill>
              </a:defRPr>
            </a:lvl9pPr>
          </a:lstStyle>
          <a:p>
            <a:r>
              <a:rPr lang="en-US" dirty="0"/>
              <a:t>[Presenter Name]</a:t>
            </a:r>
            <a:br>
              <a:rPr lang="en-US" dirty="0"/>
            </a:br>
            <a:r>
              <a:rPr lang="en-US" dirty="0"/>
              <a:t>[Month 00, 0000]</a:t>
            </a:r>
          </a:p>
        </p:txBody>
      </p:sp>
    </p:spTree>
    <p:extLst>
      <p:ext uri="{BB962C8B-B14F-4D97-AF65-F5344CB8AC3E}">
        <p14:creationId xmlns:p14="http://schemas.microsoft.com/office/powerpoint/2010/main" val="1882313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 Carrier Light Blue">
    <p:bg>
      <p:bgPr>
        <a:solidFill>
          <a:srgbClr val="1891F6"/>
        </a:solidFill>
        <a:effectLst/>
      </p:bgPr>
    </p:bg>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C8265C50-D1F7-4453-8AB3-E1C42CCA8577}"/>
              </a:ext>
            </a:extLst>
          </p:cNvPr>
          <p:cNvSpPr>
            <a:spLocks noGrp="1"/>
          </p:cNvSpPr>
          <p:nvPr>
            <p:ph type="body" idx="1" hasCustomPrompt="1"/>
          </p:nvPr>
        </p:nvSpPr>
        <p:spPr>
          <a:xfrm>
            <a:off x="457200" y="457200"/>
            <a:ext cx="8343900" cy="548640"/>
          </a:xfrm>
        </p:spPr>
        <p:txBody>
          <a:bodyPr/>
          <a:lstStyle>
            <a:lvl1pPr marL="0" indent="0">
              <a:spcBef>
                <a:spcPts val="0"/>
              </a:spcBef>
              <a:buNone/>
              <a:defRPr sz="2400" b="1">
                <a:solidFill>
                  <a:schemeClr val="bg1"/>
                </a:solidFill>
              </a:defRPr>
            </a:lvl1pPr>
            <a:lvl2pPr marL="0" indent="0">
              <a:spcBef>
                <a:spcPts val="0"/>
              </a:spcBef>
              <a:buNone/>
              <a:defRPr sz="2400" b="1">
                <a:solidFill>
                  <a:schemeClr val="bg1"/>
                </a:solidFill>
              </a:defRPr>
            </a:lvl2pPr>
            <a:lvl3pPr marL="0" indent="0">
              <a:spcBef>
                <a:spcPts val="0"/>
              </a:spcBef>
              <a:buNone/>
              <a:defRPr sz="2400" b="1">
                <a:solidFill>
                  <a:schemeClr val="bg1"/>
                </a:solidFill>
              </a:defRPr>
            </a:lvl3pPr>
            <a:lvl4pPr marL="0" indent="0">
              <a:spcBef>
                <a:spcPts val="0"/>
              </a:spcBef>
              <a:buNone/>
              <a:defRPr sz="2400" b="1">
                <a:solidFill>
                  <a:schemeClr val="bg1"/>
                </a:solidFill>
              </a:defRPr>
            </a:lvl4pPr>
            <a:lvl5pPr marL="0" indent="0">
              <a:spcBef>
                <a:spcPts val="0"/>
              </a:spcBef>
              <a:buNone/>
              <a:defRPr sz="2400" b="1">
                <a:solidFill>
                  <a:schemeClr val="bg1"/>
                </a:solidFill>
              </a:defRPr>
            </a:lvl5pPr>
            <a:lvl6pPr marL="0" indent="0">
              <a:spcBef>
                <a:spcPts val="0"/>
              </a:spcBef>
              <a:buNone/>
              <a:defRPr sz="2400" b="1">
                <a:solidFill>
                  <a:schemeClr val="bg1"/>
                </a:solidFill>
              </a:defRPr>
            </a:lvl6pPr>
            <a:lvl7pPr marL="0" indent="0">
              <a:spcBef>
                <a:spcPts val="0"/>
              </a:spcBef>
              <a:buNone/>
              <a:defRPr sz="2400" b="1">
                <a:solidFill>
                  <a:schemeClr val="bg1"/>
                </a:solidFill>
              </a:defRPr>
            </a:lvl7pPr>
            <a:lvl8pPr marL="0" indent="0">
              <a:spcBef>
                <a:spcPts val="0"/>
              </a:spcBef>
              <a:buNone/>
              <a:defRPr sz="2400" b="1">
                <a:solidFill>
                  <a:schemeClr val="bg1"/>
                </a:solidFill>
              </a:defRPr>
            </a:lvl8pPr>
            <a:lvl9pPr marL="0" indent="0">
              <a:spcBef>
                <a:spcPts val="0"/>
              </a:spcBef>
              <a:buNone/>
              <a:defRPr sz="2400" b="1">
                <a:solidFill>
                  <a:schemeClr val="bg1"/>
                </a:solidFill>
              </a:defRPr>
            </a:lvl9pPr>
          </a:lstStyle>
          <a:p>
            <a:pPr lvl="0"/>
            <a:r>
              <a:rPr lang="en-US" dirty="0"/>
              <a:t>[Chapter 00 – Optional]</a:t>
            </a:r>
          </a:p>
        </p:txBody>
      </p:sp>
      <p:sp>
        <p:nvSpPr>
          <p:cNvPr id="2" name="Title 2">
            <a:extLst>
              <a:ext uri="{FF2B5EF4-FFF2-40B4-BE49-F238E27FC236}">
                <a16:creationId xmlns:a16="http://schemas.microsoft.com/office/drawing/2014/main" id="{D6AF8E90-416B-4F42-9DFD-4926A3985445}"/>
              </a:ext>
            </a:extLst>
          </p:cNvPr>
          <p:cNvSpPr>
            <a:spLocks noGrp="1"/>
          </p:cNvSpPr>
          <p:nvPr>
            <p:ph type="title" hasCustomPrompt="1"/>
          </p:nvPr>
        </p:nvSpPr>
        <p:spPr>
          <a:xfrm>
            <a:off x="457200" y="2743200"/>
            <a:ext cx="8343900" cy="2286000"/>
          </a:xfrm>
        </p:spPr>
        <p:txBody>
          <a:bodyPr anchor="t" anchorCtr="0">
            <a:normAutofit/>
          </a:bodyPr>
          <a:lstStyle>
            <a:lvl1pPr>
              <a:lnSpc>
                <a:spcPct val="85000"/>
              </a:lnSpc>
              <a:defRPr sz="5400" b="0" cap="all" baseline="0">
                <a:solidFill>
                  <a:schemeClr val="bg1"/>
                </a:solidFill>
              </a:defRPr>
            </a:lvl1pPr>
          </a:lstStyle>
          <a:p>
            <a:r>
              <a:rPr lang="en-US" dirty="0"/>
              <a:t>[SECTION HEADER TITLE]</a:t>
            </a:r>
          </a:p>
        </p:txBody>
      </p:sp>
      <p:sp>
        <p:nvSpPr>
          <p:cNvPr id="6" name="Slide Number Placeholder 3">
            <a:extLst>
              <a:ext uri="{FF2B5EF4-FFF2-40B4-BE49-F238E27FC236}">
                <a16:creationId xmlns:a16="http://schemas.microsoft.com/office/drawing/2014/main" id="{D2DFCE08-D0DF-1F49-B371-4B0DC609E766}"/>
              </a:ext>
            </a:extLst>
          </p:cNvPr>
          <p:cNvSpPr>
            <a:spLocks noGrp="1"/>
          </p:cNvSpPr>
          <p:nvPr>
            <p:ph type="sldNum" sz="quarter" idx="10"/>
          </p:nvPr>
        </p:nvSpPr>
        <p:spPr/>
        <p:txBody>
          <a:bodyPr/>
          <a:lstStyle/>
          <a:p>
            <a:fld id="{54C43044-12A5-4144-ACF2-73440A089539}" type="slidenum">
              <a:rPr lang="en-US" smtClean="0"/>
              <a:pPr/>
              <a:t>‹#›</a:t>
            </a:fld>
            <a:endParaRPr lang="en-US" dirty="0"/>
          </a:p>
        </p:txBody>
      </p:sp>
    </p:spTree>
    <p:extLst>
      <p:ext uri="{BB962C8B-B14F-4D97-AF65-F5344CB8AC3E}">
        <p14:creationId xmlns:p14="http://schemas.microsoft.com/office/powerpoint/2010/main" val="152800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5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 Photo">
    <p:spTree>
      <p:nvGrpSpPr>
        <p:cNvPr id="1" name=""/>
        <p:cNvGrpSpPr/>
        <p:nvPr/>
      </p:nvGrpSpPr>
      <p:grpSpPr>
        <a:xfrm>
          <a:off x="0" y="0"/>
          <a:ext cx="0" cy="0"/>
          <a:chOff x="0" y="0"/>
          <a:chExt cx="0" cy="0"/>
        </a:xfrm>
      </p:grpSpPr>
      <p:sp>
        <p:nvSpPr>
          <p:cNvPr id="5" name="Picture Placeholder 1">
            <a:extLst>
              <a:ext uri="{FF2B5EF4-FFF2-40B4-BE49-F238E27FC236}">
                <a16:creationId xmlns:a16="http://schemas.microsoft.com/office/drawing/2014/main" id="{8D36D2F1-2B2F-0D4D-9C5E-D35E0AFF6D02}"/>
              </a:ext>
            </a:extLst>
          </p:cNvPr>
          <p:cNvSpPr>
            <a:spLocks noGrp="1"/>
          </p:cNvSpPr>
          <p:nvPr>
            <p:ph type="pic" sz="quarter" idx="11" hasCustomPrompt="1"/>
          </p:nvPr>
        </p:nvSpPr>
        <p:spPr bwMode="hidden">
          <a:xfrm>
            <a:off x="0" y="-2"/>
            <a:ext cx="12192000" cy="6858002"/>
          </a:xfrm>
          <a:solidFill>
            <a:srgbClr val="617080"/>
          </a:solidFill>
        </p:spPr>
        <p:txBody>
          <a:bodyPr lIns="6327648" anchor="ctr" anchorCtr="0">
            <a:normAutofit/>
          </a:bodyPr>
          <a:lstStyle>
            <a:lvl1pPr marL="0" indent="0">
              <a:spcBef>
                <a:spcPts val="0"/>
              </a:spcBef>
              <a:buNone/>
              <a:defRPr sz="2400">
                <a:solidFill>
                  <a:schemeClr val="bg1"/>
                </a:solidFill>
              </a:defRPr>
            </a:lvl1pPr>
          </a:lstStyle>
          <a:p>
            <a:r>
              <a:rPr lang="en-US" dirty="0"/>
              <a:t>CLICK ICON TO INSERT PHOTO</a:t>
            </a:r>
          </a:p>
        </p:txBody>
      </p:sp>
      <p:sp>
        <p:nvSpPr>
          <p:cNvPr id="3" name="Text Placeholder 2">
            <a:extLst>
              <a:ext uri="{FF2B5EF4-FFF2-40B4-BE49-F238E27FC236}">
                <a16:creationId xmlns:a16="http://schemas.microsoft.com/office/drawing/2014/main" id="{C8265C50-D1F7-4453-8AB3-E1C42CCA8577}"/>
              </a:ext>
            </a:extLst>
          </p:cNvPr>
          <p:cNvSpPr>
            <a:spLocks noGrp="1"/>
          </p:cNvSpPr>
          <p:nvPr>
            <p:ph type="body" idx="1" hasCustomPrompt="1"/>
          </p:nvPr>
        </p:nvSpPr>
        <p:spPr>
          <a:xfrm>
            <a:off x="457200" y="457200"/>
            <a:ext cx="5410200" cy="548640"/>
          </a:xfrm>
        </p:spPr>
        <p:txBody>
          <a:bodyPr/>
          <a:lstStyle>
            <a:lvl1pPr marL="0" indent="0">
              <a:spcBef>
                <a:spcPts val="0"/>
              </a:spcBef>
              <a:buNone/>
              <a:defRPr sz="2400" b="1">
                <a:solidFill>
                  <a:schemeClr val="bg2"/>
                </a:solidFill>
              </a:defRPr>
            </a:lvl1pPr>
            <a:lvl2pPr marL="0" indent="0">
              <a:spcBef>
                <a:spcPts val="0"/>
              </a:spcBef>
              <a:buNone/>
              <a:defRPr sz="2400" b="1">
                <a:solidFill>
                  <a:schemeClr val="bg2"/>
                </a:solidFill>
              </a:defRPr>
            </a:lvl2pPr>
            <a:lvl3pPr marL="0" indent="0">
              <a:spcBef>
                <a:spcPts val="0"/>
              </a:spcBef>
              <a:buNone/>
              <a:defRPr sz="2400" b="1">
                <a:solidFill>
                  <a:schemeClr val="bg2"/>
                </a:solidFill>
              </a:defRPr>
            </a:lvl3pPr>
            <a:lvl4pPr marL="0" indent="0">
              <a:spcBef>
                <a:spcPts val="0"/>
              </a:spcBef>
              <a:buNone/>
              <a:defRPr sz="2400" b="1">
                <a:solidFill>
                  <a:schemeClr val="bg2"/>
                </a:solidFill>
              </a:defRPr>
            </a:lvl4pPr>
            <a:lvl5pPr marL="0" indent="0">
              <a:spcBef>
                <a:spcPts val="0"/>
              </a:spcBef>
              <a:buNone/>
              <a:defRPr sz="2400" b="1">
                <a:solidFill>
                  <a:schemeClr val="bg2"/>
                </a:solidFill>
              </a:defRPr>
            </a:lvl5pPr>
            <a:lvl6pPr marL="0" indent="0">
              <a:spcBef>
                <a:spcPts val="0"/>
              </a:spcBef>
              <a:buNone/>
              <a:defRPr sz="2400" b="1">
                <a:solidFill>
                  <a:schemeClr val="bg2"/>
                </a:solidFill>
              </a:defRPr>
            </a:lvl6pPr>
            <a:lvl7pPr marL="0" indent="0">
              <a:spcBef>
                <a:spcPts val="0"/>
              </a:spcBef>
              <a:buNone/>
              <a:defRPr sz="2400" b="1">
                <a:solidFill>
                  <a:schemeClr val="bg2"/>
                </a:solidFill>
              </a:defRPr>
            </a:lvl7pPr>
            <a:lvl8pPr marL="0" indent="0">
              <a:spcBef>
                <a:spcPts val="0"/>
              </a:spcBef>
              <a:buNone/>
              <a:defRPr sz="2400" b="1">
                <a:solidFill>
                  <a:schemeClr val="bg2"/>
                </a:solidFill>
              </a:defRPr>
            </a:lvl8pPr>
            <a:lvl9pPr marL="0" indent="0">
              <a:spcBef>
                <a:spcPts val="0"/>
              </a:spcBef>
              <a:buNone/>
              <a:defRPr sz="2400" b="1">
                <a:solidFill>
                  <a:schemeClr val="bg2"/>
                </a:solidFill>
              </a:defRPr>
            </a:lvl9pPr>
          </a:lstStyle>
          <a:p>
            <a:pPr lvl="0"/>
            <a:r>
              <a:rPr lang="en-US" dirty="0"/>
              <a:t>[Chapter 00 – Optional]</a:t>
            </a:r>
          </a:p>
        </p:txBody>
      </p:sp>
      <p:sp>
        <p:nvSpPr>
          <p:cNvPr id="2" name="Title 3">
            <a:extLst>
              <a:ext uri="{FF2B5EF4-FFF2-40B4-BE49-F238E27FC236}">
                <a16:creationId xmlns:a16="http://schemas.microsoft.com/office/drawing/2014/main" id="{D6AF8E90-416B-4F42-9DFD-4926A3985445}"/>
              </a:ext>
            </a:extLst>
          </p:cNvPr>
          <p:cNvSpPr>
            <a:spLocks noGrp="1"/>
          </p:cNvSpPr>
          <p:nvPr>
            <p:ph type="title" hasCustomPrompt="1"/>
          </p:nvPr>
        </p:nvSpPr>
        <p:spPr>
          <a:xfrm>
            <a:off x="457200" y="2743200"/>
            <a:ext cx="5413248" cy="2286000"/>
          </a:xfrm>
        </p:spPr>
        <p:txBody>
          <a:bodyPr anchor="t" anchorCtr="0">
            <a:normAutofit/>
          </a:bodyPr>
          <a:lstStyle>
            <a:lvl1pPr>
              <a:lnSpc>
                <a:spcPct val="85000"/>
              </a:lnSpc>
              <a:defRPr sz="5400" b="0" cap="all" baseline="0">
                <a:solidFill>
                  <a:schemeClr val="bg1"/>
                </a:solidFill>
              </a:defRPr>
            </a:lvl1pPr>
          </a:lstStyle>
          <a:p>
            <a:r>
              <a:rPr lang="en-US" dirty="0"/>
              <a:t>[SECTION HEADER TITLE]</a:t>
            </a:r>
          </a:p>
        </p:txBody>
      </p:sp>
      <p:sp>
        <p:nvSpPr>
          <p:cNvPr id="6" name="Slide Number Placeholder 4">
            <a:extLst>
              <a:ext uri="{FF2B5EF4-FFF2-40B4-BE49-F238E27FC236}">
                <a16:creationId xmlns:a16="http://schemas.microsoft.com/office/drawing/2014/main" id="{D2DFCE08-D0DF-1F49-B371-4B0DC609E766}"/>
              </a:ext>
            </a:extLst>
          </p:cNvPr>
          <p:cNvSpPr>
            <a:spLocks noGrp="1"/>
          </p:cNvSpPr>
          <p:nvPr>
            <p:ph type="sldNum" sz="quarter" idx="10"/>
          </p:nvPr>
        </p:nvSpPr>
        <p:spPr/>
        <p:txBody>
          <a:bodyPr/>
          <a:lstStyle>
            <a:lvl1pPr>
              <a:defRPr>
                <a:solidFill>
                  <a:schemeClr val="bg1"/>
                </a:solidFill>
              </a:defRPr>
            </a:lvl1pPr>
          </a:lstStyle>
          <a:p>
            <a:fld id="{54C43044-12A5-4144-ACF2-73440A089539}" type="slidenum">
              <a:rPr lang="en-US" smtClean="0"/>
              <a:pPr/>
              <a:t>‹#›</a:t>
            </a:fld>
            <a:endParaRPr lang="en-US" dirty="0"/>
          </a:p>
        </p:txBody>
      </p:sp>
    </p:spTree>
    <p:extLst>
      <p:ext uri="{BB962C8B-B14F-4D97-AF65-F5344CB8AC3E}">
        <p14:creationId xmlns:p14="http://schemas.microsoft.com/office/powerpoint/2010/main" val="91057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696" userDrawn="1">
          <p15:clr>
            <a:srgbClr val="FBAE40"/>
          </p15:clr>
        </p15:guide>
        <p15:guide id="3" pos="554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Line">
            <a:extLst>
              <a:ext uri="{FF2B5EF4-FFF2-40B4-BE49-F238E27FC236}">
                <a16:creationId xmlns:a16="http://schemas.microsoft.com/office/drawing/2014/main" id="{A3C9B64B-EDC1-A341-BC5C-B7BCDDF2B9C6}"/>
              </a:ext>
              <a:ext uri="{C183D7F6-B498-43B3-948B-1728B52AA6E4}">
                <adec:decorative xmlns:adec="http://schemas.microsoft.com/office/drawing/2017/decorative" val="1"/>
              </a:ext>
            </a:extLst>
          </p:cNvPr>
          <p:cNvCxnSpPr>
            <a:cxnSpLocks/>
          </p:cNvCxnSpPr>
          <p:nvPr userDrawn="1"/>
        </p:nvCxnSpPr>
        <p:spPr>
          <a:xfrm>
            <a:off x="457200" y="1051560"/>
            <a:ext cx="11277600" cy="0"/>
          </a:xfrm>
          <a:prstGeom prst="line">
            <a:avLst/>
          </a:prstGeom>
          <a:noFill/>
          <a:ln w="76200" cap="flat" cmpd="sng" algn="ctr">
            <a:solidFill>
              <a:srgbClr val="152C73"/>
            </a:solidFill>
            <a:prstDash val="solid"/>
          </a:ln>
          <a:effectLst/>
        </p:spPr>
      </p:cxnSp>
      <p:sp>
        <p:nvSpPr>
          <p:cNvPr id="2" name="Title 1">
            <a:extLst>
              <a:ext uri="{FF2B5EF4-FFF2-40B4-BE49-F238E27FC236}">
                <a16:creationId xmlns:a16="http://schemas.microsoft.com/office/drawing/2014/main" id="{EBDD09E3-04EB-4221-AF6F-4D85F55C1A4F}"/>
              </a:ext>
            </a:extLst>
          </p:cNvPr>
          <p:cNvSpPr>
            <a:spLocks noGrp="1"/>
          </p:cNvSpPr>
          <p:nvPr>
            <p:ph type="title" hasCustomPrompt="1"/>
          </p:nvPr>
        </p:nvSpPr>
        <p:spPr/>
        <p:txBody>
          <a:bodyPr/>
          <a:lstStyle/>
          <a:p>
            <a:r>
              <a:rPr lang="en-US" dirty="0"/>
              <a:t>[Slide title]</a:t>
            </a:r>
          </a:p>
        </p:txBody>
      </p:sp>
      <p:sp>
        <p:nvSpPr>
          <p:cNvPr id="3" name="Content Placeholder 2">
            <a:extLst>
              <a:ext uri="{FF2B5EF4-FFF2-40B4-BE49-F238E27FC236}">
                <a16:creationId xmlns:a16="http://schemas.microsoft.com/office/drawing/2014/main" id="{689464BA-E7AA-42BB-8E06-E96A232D312C}"/>
              </a:ext>
            </a:extLst>
          </p:cNvPr>
          <p:cNvSpPr>
            <a:spLocks noGrp="1"/>
          </p:cNvSpPr>
          <p:nvPr>
            <p:ph sz="half" idx="1"/>
          </p:nvPr>
        </p:nvSpPr>
        <p:spPr>
          <a:xfrm>
            <a:off x="457199" y="1280160"/>
            <a:ext cx="5410201" cy="475488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FD7040F-0655-4A08-B6A9-04095969AD25}"/>
              </a:ext>
            </a:extLst>
          </p:cNvPr>
          <p:cNvSpPr>
            <a:spLocks noGrp="1"/>
          </p:cNvSpPr>
          <p:nvPr>
            <p:ph sz="half" idx="2"/>
          </p:nvPr>
        </p:nvSpPr>
        <p:spPr>
          <a:xfrm>
            <a:off x="6324600" y="1280160"/>
            <a:ext cx="5410200" cy="475488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4">
            <a:extLst>
              <a:ext uri="{FF2B5EF4-FFF2-40B4-BE49-F238E27FC236}">
                <a16:creationId xmlns:a16="http://schemas.microsoft.com/office/drawing/2014/main" id="{C2C420F0-489E-477B-BCC1-0A3590BEAC2D}"/>
              </a:ext>
            </a:extLst>
          </p:cNvPr>
          <p:cNvSpPr>
            <a:spLocks noGrp="1"/>
          </p:cNvSpPr>
          <p:nvPr>
            <p:ph type="sldNum" sz="quarter" idx="12"/>
          </p:nvPr>
        </p:nvSpPr>
        <p:spPr/>
        <p:txBody>
          <a:bodyPr/>
          <a:lstStyle/>
          <a:p>
            <a:fld id="{54C43044-12A5-4144-ACF2-73440A089539}" type="slidenum">
              <a:rPr lang="en-US" smtClean="0"/>
              <a:t>‹#›</a:t>
            </a:fld>
            <a:endParaRPr lang="en-US"/>
          </a:p>
        </p:txBody>
      </p:sp>
    </p:spTree>
    <p:extLst>
      <p:ext uri="{BB962C8B-B14F-4D97-AF65-F5344CB8AC3E}">
        <p14:creationId xmlns:p14="http://schemas.microsoft.com/office/powerpoint/2010/main" val="230156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96" userDrawn="1">
          <p15:clr>
            <a:srgbClr val="FBAE40"/>
          </p15:clr>
        </p15:guide>
        <p15:guide id="2" pos="398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cxnSp>
        <p:nvCxnSpPr>
          <p:cNvPr id="9" name="Line">
            <a:extLst>
              <a:ext uri="{FF2B5EF4-FFF2-40B4-BE49-F238E27FC236}">
                <a16:creationId xmlns:a16="http://schemas.microsoft.com/office/drawing/2014/main" id="{9F4647BA-9358-F64C-982D-ACABC0C307A5}"/>
              </a:ext>
              <a:ext uri="{C183D7F6-B498-43B3-948B-1728B52AA6E4}">
                <adec:decorative xmlns:adec="http://schemas.microsoft.com/office/drawing/2017/decorative" val="1"/>
              </a:ext>
            </a:extLst>
          </p:cNvPr>
          <p:cNvCxnSpPr>
            <a:cxnSpLocks/>
          </p:cNvCxnSpPr>
          <p:nvPr userDrawn="1"/>
        </p:nvCxnSpPr>
        <p:spPr>
          <a:xfrm>
            <a:off x="457200" y="1051560"/>
            <a:ext cx="11277600" cy="0"/>
          </a:xfrm>
          <a:prstGeom prst="line">
            <a:avLst/>
          </a:prstGeom>
          <a:noFill/>
          <a:ln w="76200" cap="flat" cmpd="sng" algn="ctr">
            <a:solidFill>
              <a:srgbClr val="152C73"/>
            </a:solidFill>
            <a:prstDash val="solid"/>
          </a:ln>
          <a:effectLst/>
        </p:spPr>
      </p:cxnSp>
      <p:sp>
        <p:nvSpPr>
          <p:cNvPr id="5" name="Title 1">
            <a:extLst>
              <a:ext uri="{FF2B5EF4-FFF2-40B4-BE49-F238E27FC236}">
                <a16:creationId xmlns:a16="http://schemas.microsoft.com/office/drawing/2014/main" id="{8E47B2CB-6DB5-F04F-ADA0-D32C348EB7A4}"/>
              </a:ext>
            </a:extLst>
          </p:cNvPr>
          <p:cNvSpPr>
            <a:spLocks noGrp="1"/>
          </p:cNvSpPr>
          <p:nvPr>
            <p:ph type="title" hasCustomPrompt="1"/>
          </p:nvPr>
        </p:nvSpPr>
        <p:spPr/>
        <p:txBody>
          <a:bodyPr/>
          <a:lstStyle/>
          <a:p>
            <a:r>
              <a:rPr lang="en-US" dirty="0"/>
              <a:t>[Slide title]</a:t>
            </a:r>
          </a:p>
        </p:txBody>
      </p:sp>
      <p:sp>
        <p:nvSpPr>
          <p:cNvPr id="3" name="Content Placeholder 2">
            <a:extLst>
              <a:ext uri="{FF2B5EF4-FFF2-40B4-BE49-F238E27FC236}">
                <a16:creationId xmlns:a16="http://schemas.microsoft.com/office/drawing/2014/main" id="{689464BA-E7AA-42BB-8E06-E96A232D312C}"/>
              </a:ext>
            </a:extLst>
          </p:cNvPr>
          <p:cNvSpPr>
            <a:spLocks noGrp="1"/>
          </p:cNvSpPr>
          <p:nvPr>
            <p:ph sz="half" idx="1"/>
          </p:nvPr>
        </p:nvSpPr>
        <p:spPr>
          <a:xfrm>
            <a:off x="457198" y="1280160"/>
            <a:ext cx="3454402" cy="475488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FD7040F-0655-4A08-B6A9-04095969AD25}"/>
              </a:ext>
            </a:extLst>
          </p:cNvPr>
          <p:cNvSpPr>
            <a:spLocks noGrp="1"/>
          </p:cNvSpPr>
          <p:nvPr>
            <p:ph sz="half" idx="2"/>
          </p:nvPr>
        </p:nvSpPr>
        <p:spPr>
          <a:xfrm>
            <a:off x="4367783" y="1280160"/>
            <a:ext cx="3454402" cy="475488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CA32CF3B-A3A7-1744-A7F6-4C25954F2090}"/>
              </a:ext>
            </a:extLst>
          </p:cNvPr>
          <p:cNvSpPr>
            <a:spLocks noGrp="1"/>
          </p:cNvSpPr>
          <p:nvPr>
            <p:ph sz="half" idx="13"/>
          </p:nvPr>
        </p:nvSpPr>
        <p:spPr>
          <a:xfrm>
            <a:off x="8278368" y="1280160"/>
            <a:ext cx="3456431" cy="475488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C2C420F0-489E-477B-BCC1-0A3590BEAC2D}"/>
              </a:ext>
            </a:extLst>
          </p:cNvPr>
          <p:cNvSpPr>
            <a:spLocks noGrp="1"/>
          </p:cNvSpPr>
          <p:nvPr>
            <p:ph type="sldNum" sz="quarter" idx="12"/>
          </p:nvPr>
        </p:nvSpPr>
        <p:spPr/>
        <p:txBody>
          <a:bodyPr/>
          <a:lstStyle/>
          <a:p>
            <a:fld id="{54C43044-12A5-4144-ACF2-73440A089539}" type="slidenum">
              <a:rPr lang="en-US" smtClean="0"/>
              <a:t>‹#›</a:t>
            </a:fld>
            <a:endParaRPr lang="en-US"/>
          </a:p>
        </p:txBody>
      </p:sp>
    </p:spTree>
    <p:extLst>
      <p:ext uri="{BB962C8B-B14F-4D97-AF65-F5344CB8AC3E}">
        <p14:creationId xmlns:p14="http://schemas.microsoft.com/office/powerpoint/2010/main" val="369003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464" userDrawn="1">
          <p15:clr>
            <a:srgbClr val="FBAE40"/>
          </p15:clr>
        </p15:guide>
        <p15:guide id="2" pos="4928" userDrawn="1">
          <p15:clr>
            <a:srgbClr val="FBAE40"/>
          </p15:clr>
        </p15:guide>
        <p15:guide id="3" pos="2750" userDrawn="1">
          <p15:clr>
            <a:srgbClr val="FBAE40"/>
          </p15:clr>
        </p15:guide>
        <p15:guide id="4" pos="521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Four Content">
    <p:spTree>
      <p:nvGrpSpPr>
        <p:cNvPr id="1" name=""/>
        <p:cNvGrpSpPr/>
        <p:nvPr/>
      </p:nvGrpSpPr>
      <p:grpSpPr>
        <a:xfrm>
          <a:off x="0" y="0"/>
          <a:ext cx="0" cy="0"/>
          <a:chOff x="0" y="0"/>
          <a:chExt cx="0" cy="0"/>
        </a:xfrm>
      </p:grpSpPr>
      <p:cxnSp>
        <p:nvCxnSpPr>
          <p:cNvPr id="20" name="Line">
            <a:extLst>
              <a:ext uri="{FF2B5EF4-FFF2-40B4-BE49-F238E27FC236}">
                <a16:creationId xmlns:a16="http://schemas.microsoft.com/office/drawing/2014/main" id="{60BEA9D1-A115-6940-9CEA-838E35AC4FC8}"/>
              </a:ext>
              <a:ext uri="{C183D7F6-B498-43B3-948B-1728B52AA6E4}">
                <adec:decorative xmlns:adec="http://schemas.microsoft.com/office/drawing/2017/decorative" val="1"/>
              </a:ext>
            </a:extLst>
          </p:cNvPr>
          <p:cNvCxnSpPr>
            <a:cxnSpLocks/>
          </p:cNvCxnSpPr>
          <p:nvPr userDrawn="1"/>
        </p:nvCxnSpPr>
        <p:spPr>
          <a:xfrm>
            <a:off x="457200" y="1051560"/>
            <a:ext cx="11277600" cy="0"/>
          </a:xfrm>
          <a:prstGeom prst="line">
            <a:avLst/>
          </a:prstGeom>
          <a:noFill/>
          <a:ln w="76200" cap="flat" cmpd="sng" algn="ctr">
            <a:solidFill>
              <a:srgbClr val="152C73"/>
            </a:solidFill>
            <a:prstDash val="solid"/>
          </a:ln>
          <a:effectLst/>
        </p:spPr>
      </p:cxnSp>
      <p:sp>
        <p:nvSpPr>
          <p:cNvPr id="2" name="Title 1">
            <a:extLst>
              <a:ext uri="{FF2B5EF4-FFF2-40B4-BE49-F238E27FC236}">
                <a16:creationId xmlns:a16="http://schemas.microsoft.com/office/drawing/2014/main" id="{EBDD09E3-04EB-4221-AF6F-4D85F55C1A4F}"/>
              </a:ext>
            </a:extLst>
          </p:cNvPr>
          <p:cNvSpPr>
            <a:spLocks noGrp="1"/>
          </p:cNvSpPr>
          <p:nvPr>
            <p:ph type="title" hasCustomPrompt="1"/>
          </p:nvPr>
        </p:nvSpPr>
        <p:spPr/>
        <p:txBody>
          <a:bodyPr/>
          <a:lstStyle/>
          <a:p>
            <a:r>
              <a:rPr lang="en-US" dirty="0"/>
              <a:t>[Slide title]</a:t>
            </a:r>
          </a:p>
        </p:txBody>
      </p:sp>
      <p:sp>
        <p:nvSpPr>
          <p:cNvPr id="3" name="Content Placeholder 2">
            <a:extLst>
              <a:ext uri="{FF2B5EF4-FFF2-40B4-BE49-F238E27FC236}">
                <a16:creationId xmlns:a16="http://schemas.microsoft.com/office/drawing/2014/main" id="{689464BA-E7AA-42BB-8E06-E96A232D312C}"/>
              </a:ext>
            </a:extLst>
          </p:cNvPr>
          <p:cNvSpPr>
            <a:spLocks noGrp="1"/>
          </p:cNvSpPr>
          <p:nvPr>
            <p:ph sz="half" idx="1"/>
          </p:nvPr>
        </p:nvSpPr>
        <p:spPr>
          <a:xfrm>
            <a:off x="457200" y="1280160"/>
            <a:ext cx="2476500" cy="4754880"/>
          </a:xfrm>
        </p:spPr>
        <p:txBody>
          <a:bodyPr/>
          <a:lstStyle>
            <a:lvl1pPr>
              <a:spcBef>
                <a:spcPts val="800"/>
              </a:spcBef>
              <a:defRPr sz="18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FD7040F-0655-4A08-B6A9-04095969AD25}"/>
              </a:ext>
            </a:extLst>
          </p:cNvPr>
          <p:cNvSpPr>
            <a:spLocks noGrp="1"/>
          </p:cNvSpPr>
          <p:nvPr>
            <p:ph sz="half" idx="2"/>
          </p:nvPr>
        </p:nvSpPr>
        <p:spPr>
          <a:xfrm>
            <a:off x="3390900" y="1280160"/>
            <a:ext cx="2476500" cy="4754880"/>
          </a:xfrm>
        </p:spPr>
        <p:txBody>
          <a:bodyPr/>
          <a:lstStyle>
            <a:lvl1pPr>
              <a:spcBef>
                <a:spcPts val="800"/>
              </a:spcBef>
              <a:defRPr sz="1800"/>
            </a:lvl1pPr>
            <a:lvl2pPr>
              <a:spcBef>
                <a:spcPts val="600"/>
              </a:spcBef>
              <a:defRPr sz="1800"/>
            </a:lvl2pPr>
            <a:lvl3pPr>
              <a:spcBef>
                <a:spcPts val="600"/>
              </a:spcBef>
              <a:defRPr sz="1800"/>
            </a:lvl3pPr>
            <a:lvl4pPr>
              <a:spcBef>
                <a:spcPts val="600"/>
              </a:spcBef>
              <a:defRPr sz="1800"/>
            </a:lvl4pPr>
            <a:lvl5pPr>
              <a:spcBef>
                <a:spcPts val="600"/>
              </a:spcBef>
              <a:defRPr sz="1800"/>
            </a:lvl5pPr>
            <a:lvl6pPr marL="1143000" indent="0">
              <a:buNone/>
              <a:defRPr sz="1800"/>
            </a:lvl6pPr>
            <a:lvl7pPr marL="1371600" indent="0">
              <a:buNone/>
              <a:defRPr sz="1800"/>
            </a:lvl7pPr>
            <a:lvl8pPr marL="1600200" indent="0">
              <a:buNone/>
              <a:defRPr sz="1800"/>
            </a:lvl8pPr>
            <a:lvl9pPr marL="1828800" indent="0">
              <a:buNone/>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4A884BD-0202-AC4B-9E85-1C5969A70E11}"/>
              </a:ext>
            </a:extLst>
          </p:cNvPr>
          <p:cNvSpPr>
            <a:spLocks noGrp="1"/>
          </p:cNvSpPr>
          <p:nvPr>
            <p:ph sz="half" idx="13"/>
          </p:nvPr>
        </p:nvSpPr>
        <p:spPr>
          <a:xfrm>
            <a:off x="6324600" y="1280160"/>
            <a:ext cx="2476500" cy="4754880"/>
          </a:xfrm>
        </p:spPr>
        <p:txBody>
          <a:bodyPr/>
          <a:lstStyle>
            <a:lvl1pPr>
              <a:spcBef>
                <a:spcPts val="800"/>
              </a:spcBef>
              <a:defRPr sz="1800"/>
            </a:lvl1pPr>
            <a:lvl2pPr>
              <a:spcBef>
                <a:spcPts val="600"/>
              </a:spcBef>
              <a:defRPr sz="1800"/>
            </a:lvl2pPr>
            <a:lvl3pPr>
              <a:spcBef>
                <a:spcPts val="600"/>
              </a:spcBef>
              <a:defRPr sz="1800"/>
            </a:lvl3pPr>
            <a:lvl4pPr>
              <a:spcBef>
                <a:spcPts val="600"/>
              </a:spcBef>
              <a:defRPr sz="1800"/>
            </a:lvl4pPr>
            <a:lvl5pPr>
              <a:spcBef>
                <a:spcPts val="600"/>
              </a:spcBef>
              <a:defRPr sz="1800"/>
            </a:lvl5pPr>
            <a:lvl6pPr marL="1143000" indent="0">
              <a:buNone/>
              <a:defRPr sz="1800"/>
            </a:lvl6pPr>
            <a:lvl7pPr marL="1371600" indent="0">
              <a:buNone/>
              <a:defRPr sz="1800"/>
            </a:lvl7pPr>
            <a:lvl8pPr marL="1600200" indent="0">
              <a:buNone/>
              <a:defRPr sz="1800"/>
            </a:lvl8pPr>
            <a:lvl9pPr marL="1828800" indent="0">
              <a:buNone/>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a:extLst>
              <a:ext uri="{FF2B5EF4-FFF2-40B4-BE49-F238E27FC236}">
                <a16:creationId xmlns:a16="http://schemas.microsoft.com/office/drawing/2014/main" id="{BCADE0FC-B4B2-2D4A-BE5E-07B126E11113}"/>
              </a:ext>
            </a:extLst>
          </p:cNvPr>
          <p:cNvSpPr>
            <a:spLocks noGrp="1"/>
          </p:cNvSpPr>
          <p:nvPr>
            <p:ph sz="half" idx="14"/>
          </p:nvPr>
        </p:nvSpPr>
        <p:spPr>
          <a:xfrm>
            <a:off x="9258300" y="1280160"/>
            <a:ext cx="2476500" cy="4754880"/>
          </a:xfrm>
        </p:spPr>
        <p:txBody>
          <a:bodyPr/>
          <a:lstStyle>
            <a:lvl1pPr>
              <a:spcBef>
                <a:spcPts val="800"/>
              </a:spcBef>
              <a:defRPr sz="1800"/>
            </a:lvl1pPr>
            <a:lvl2pPr>
              <a:spcBef>
                <a:spcPts val="600"/>
              </a:spcBef>
              <a:defRPr sz="1800"/>
            </a:lvl2pPr>
            <a:lvl3pPr>
              <a:spcBef>
                <a:spcPts val="600"/>
              </a:spcBef>
              <a:defRPr sz="1800"/>
            </a:lvl3pPr>
            <a:lvl4pPr>
              <a:spcBef>
                <a:spcPts val="600"/>
              </a:spcBef>
              <a:defRPr sz="1800"/>
            </a:lvl4pPr>
            <a:lvl5pPr>
              <a:spcBef>
                <a:spcPts val="600"/>
              </a:spcBef>
              <a:defRPr sz="1800"/>
            </a:lvl5pPr>
            <a:lvl6pPr marL="1143000" indent="0">
              <a:buNone/>
              <a:defRPr sz="1800"/>
            </a:lvl6pPr>
            <a:lvl7pPr marL="1371600" indent="0">
              <a:buNone/>
              <a:defRPr sz="1800"/>
            </a:lvl7pPr>
            <a:lvl8pPr marL="1600200" indent="0">
              <a:buNone/>
              <a:defRPr sz="1800"/>
            </a:lvl8pPr>
            <a:lvl9pPr marL="1828800" indent="0">
              <a:buNone/>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2C420F0-489E-477B-BCC1-0A3590BEAC2D}"/>
              </a:ext>
            </a:extLst>
          </p:cNvPr>
          <p:cNvSpPr>
            <a:spLocks noGrp="1"/>
          </p:cNvSpPr>
          <p:nvPr>
            <p:ph type="sldNum" sz="quarter" idx="12"/>
          </p:nvPr>
        </p:nvSpPr>
        <p:spPr/>
        <p:txBody>
          <a:bodyPr/>
          <a:lstStyle/>
          <a:p>
            <a:fld id="{54C43044-12A5-4144-ACF2-73440A089539}" type="slidenum">
              <a:rPr lang="en-US" smtClean="0"/>
              <a:t>‹#›</a:t>
            </a:fld>
            <a:endParaRPr lang="en-US"/>
          </a:p>
        </p:txBody>
      </p:sp>
    </p:spTree>
    <p:extLst>
      <p:ext uri="{BB962C8B-B14F-4D97-AF65-F5344CB8AC3E}">
        <p14:creationId xmlns:p14="http://schemas.microsoft.com/office/powerpoint/2010/main" val="410975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96">
          <p15:clr>
            <a:srgbClr val="FBAE40"/>
          </p15:clr>
        </p15:guide>
        <p15:guide id="2" pos="3984">
          <p15:clr>
            <a:srgbClr val="FBAE40"/>
          </p15:clr>
        </p15:guide>
        <p15:guide id="3" pos="1848" userDrawn="1">
          <p15:clr>
            <a:srgbClr val="FBAE40"/>
          </p15:clr>
        </p15:guide>
        <p15:guide id="4" pos="2136" userDrawn="1">
          <p15:clr>
            <a:srgbClr val="FBAE40"/>
          </p15:clr>
        </p15:guide>
        <p15:guide id="5" pos="5544" userDrawn="1">
          <p15:clr>
            <a:srgbClr val="FBAE40"/>
          </p15:clr>
        </p15:guide>
        <p15:guide id="6" pos="58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cxnSp>
        <p:nvCxnSpPr>
          <p:cNvPr id="8" name="Line">
            <a:extLst>
              <a:ext uri="{FF2B5EF4-FFF2-40B4-BE49-F238E27FC236}">
                <a16:creationId xmlns:a16="http://schemas.microsoft.com/office/drawing/2014/main" id="{B23E7D37-A45C-EB47-8D2B-C9D7C186B94D}"/>
              </a:ext>
              <a:ext uri="{C183D7F6-B498-43B3-948B-1728B52AA6E4}">
                <adec:decorative xmlns:adec="http://schemas.microsoft.com/office/drawing/2017/decorative" val="1"/>
              </a:ext>
            </a:extLst>
          </p:cNvPr>
          <p:cNvCxnSpPr>
            <a:cxnSpLocks/>
          </p:cNvCxnSpPr>
          <p:nvPr userDrawn="1"/>
        </p:nvCxnSpPr>
        <p:spPr>
          <a:xfrm>
            <a:off x="457200" y="1051560"/>
            <a:ext cx="11277600" cy="0"/>
          </a:xfrm>
          <a:prstGeom prst="line">
            <a:avLst/>
          </a:prstGeom>
          <a:noFill/>
          <a:ln w="76200" cap="flat" cmpd="sng" algn="ctr">
            <a:solidFill>
              <a:srgbClr val="152C73"/>
            </a:solidFill>
            <a:prstDash val="solid"/>
          </a:ln>
          <a:effectLst/>
        </p:spPr>
      </p:cxnSp>
      <p:sp>
        <p:nvSpPr>
          <p:cNvPr id="5" name="Title 1">
            <a:extLst>
              <a:ext uri="{FF2B5EF4-FFF2-40B4-BE49-F238E27FC236}">
                <a16:creationId xmlns:a16="http://schemas.microsoft.com/office/drawing/2014/main" id="{2CCA94A9-37C5-2E4C-8600-2F58E0E77AF7}"/>
              </a:ext>
            </a:extLst>
          </p:cNvPr>
          <p:cNvSpPr>
            <a:spLocks noGrp="1"/>
          </p:cNvSpPr>
          <p:nvPr>
            <p:ph type="title" hasCustomPrompt="1"/>
          </p:nvPr>
        </p:nvSpPr>
        <p:spPr/>
        <p:txBody>
          <a:bodyPr/>
          <a:lstStyle/>
          <a:p>
            <a:r>
              <a:rPr lang="en-US" dirty="0"/>
              <a:t>[Slide title]</a:t>
            </a:r>
          </a:p>
        </p:txBody>
      </p:sp>
      <p:sp>
        <p:nvSpPr>
          <p:cNvPr id="3" name="Content Placeholder 2">
            <a:extLst>
              <a:ext uri="{FF2B5EF4-FFF2-40B4-BE49-F238E27FC236}">
                <a16:creationId xmlns:a16="http://schemas.microsoft.com/office/drawing/2014/main" id="{689464BA-E7AA-42BB-8E06-E96A232D312C}"/>
              </a:ext>
            </a:extLst>
          </p:cNvPr>
          <p:cNvSpPr>
            <a:spLocks noGrp="1"/>
          </p:cNvSpPr>
          <p:nvPr>
            <p:ph sz="half" idx="1"/>
          </p:nvPr>
        </p:nvSpPr>
        <p:spPr>
          <a:xfrm>
            <a:off x="457198" y="1280160"/>
            <a:ext cx="3454402" cy="475488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FD7040F-0655-4A08-B6A9-04095969AD25}"/>
              </a:ext>
            </a:extLst>
          </p:cNvPr>
          <p:cNvSpPr>
            <a:spLocks noGrp="1"/>
          </p:cNvSpPr>
          <p:nvPr>
            <p:ph sz="half" idx="2"/>
          </p:nvPr>
        </p:nvSpPr>
        <p:spPr>
          <a:xfrm>
            <a:off x="4367782" y="1280160"/>
            <a:ext cx="7367017" cy="475488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4">
            <a:extLst>
              <a:ext uri="{FF2B5EF4-FFF2-40B4-BE49-F238E27FC236}">
                <a16:creationId xmlns:a16="http://schemas.microsoft.com/office/drawing/2014/main" id="{C2C420F0-489E-477B-BCC1-0A3590BEAC2D}"/>
              </a:ext>
            </a:extLst>
          </p:cNvPr>
          <p:cNvSpPr>
            <a:spLocks noGrp="1"/>
          </p:cNvSpPr>
          <p:nvPr>
            <p:ph type="sldNum" sz="quarter" idx="12"/>
          </p:nvPr>
        </p:nvSpPr>
        <p:spPr/>
        <p:txBody>
          <a:bodyPr/>
          <a:lstStyle/>
          <a:p>
            <a:fld id="{54C43044-12A5-4144-ACF2-73440A089539}" type="slidenum">
              <a:rPr lang="en-US" smtClean="0"/>
              <a:t>‹#›</a:t>
            </a:fld>
            <a:endParaRPr lang="en-US"/>
          </a:p>
        </p:txBody>
      </p:sp>
    </p:spTree>
    <p:extLst>
      <p:ext uri="{BB962C8B-B14F-4D97-AF65-F5344CB8AC3E}">
        <p14:creationId xmlns:p14="http://schemas.microsoft.com/office/powerpoint/2010/main" val="383640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464">
          <p15:clr>
            <a:srgbClr val="FBAE40"/>
          </p15:clr>
        </p15:guide>
        <p15:guide id="3" pos="275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debar Right">
    <p:spTree>
      <p:nvGrpSpPr>
        <p:cNvPr id="1" name=""/>
        <p:cNvGrpSpPr/>
        <p:nvPr/>
      </p:nvGrpSpPr>
      <p:grpSpPr>
        <a:xfrm>
          <a:off x="0" y="0"/>
          <a:ext cx="0" cy="0"/>
          <a:chOff x="0" y="0"/>
          <a:chExt cx="0" cy="0"/>
        </a:xfrm>
      </p:grpSpPr>
      <p:cxnSp>
        <p:nvCxnSpPr>
          <p:cNvPr id="8" name="Line">
            <a:extLst>
              <a:ext uri="{FF2B5EF4-FFF2-40B4-BE49-F238E27FC236}">
                <a16:creationId xmlns:a16="http://schemas.microsoft.com/office/drawing/2014/main" id="{C1C6BA7A-29FB-C54D-AD9D-F719CAAB5738}"/>
              </a:ext>
              <a:ext uri="{C183D7F6-B498-43B3-948B-1728B52AA6E4}">
                <adec:decorative xmlns:adec="http://schemas.microsoft.com/office/drawing/2017/decorative" val="1"/>
              </a:ext>
            </a:extLst>
          </p:cNvPr>
          <p:cNvCxnSpPr>
            <a:cxnSpLocks/>
          </p:cNvCxnSpPr>
          <p:nvPr userDrawn="1"/>
        </p:nvCxnSpPr>
        <p:spPr>
          <a:xfrm>
            <a:off x="457200" y="1051560"/>
            <a:ext cx="11277600" cy="0"/>
          </a:xfrm>
          <a:prstGeom prst="line">
            <a:avLst/>
          </a:prstGeom>
          <a:noFill/>
          <a:ln w="76200" cap="flat" cmpd="sng" algn="ctr">
            <a:solidFill>
              <a:srgbClr val="152C73"/>
            </a:solidFill>
            <a:prstDash val="solid"/>
          </a:ln>
          <a:effectLst/>
        </p:spPr>
      </p:cxnSp>
      <p:sp>
        <p:nvSpPr>
          <p:cNvPr id="5" name="Title 1">
            <a:extLst>
              <a:ext uri="{FF2B5EF4-FFF2-40B4-BE49-F238E27FC236}">
                <a16:creationId xmlns:a16="http://schemas.microsoft.com/office/drawing/2014/main" id="{B0CE2898-40CC-8A49-BB48-1D980EDA83AB}"/>
              </a:ext>
            </a:extLst>
          </p:cNvPr>
          <p:cNvSpPr>
            <a:spLocks noGrp="1"/>
          </p:cNvSpPr>
          <p:nvPr>
            <p:ph type="title" hasCustomPrompt="1"/>
          </p:nvPr>
        </p:nvSpPr>
        <p:spPr/>
        <p:txBody>
          <a:bodyPr/>
          <a:lstStyle/>
          <a:p>
            <a:r>
              <a:rPr lang="en-US" dirty="0"/>
              <a:t>[Slide title]</a:t>
            </a:r>
          </a:p>
        </p:txBody>
      </p:sp>
      <p:sp>
        <p:nvSpPr>
          <p:cNvPr id="3" name="Content Placeholder 2">
            <a:extLst>
              <a:ext uri="{FF2B5EF4-FFF2-40B4-BE49-F238E27FC236}">
                <a16:creationId xmlns:a16="http://schemas.microsoft.com/office/drawing/2014/main" id="{689464BA-E7AA-42BB-8E06-E96A232D312C}"/>
              </a:ext>
            </a:extLst>
          </p:cNvPr>
          <p:cNvSpPr>
            <a:spLocks noGrp="1"/>
          </p:cNvSpPr>
          <p:nvPr>
            <p:ph sz="half" idx="1"/>
          </p:nvPr>
        </p:nvSpPr>
        <p:spPr>
          <a:xfrm>
            <a:off x="457198" y="1280160"/>
            <a:ext cx="7366002" cy="475488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FD7040F-0655-4A08-B6A9-04095969AD25}"/>
              </a:ext>
            </a:extLst>
          </p:cNvPr>
          <p:cNvSpPr>
            <a:spLocks noGrp="1"/>
          </p:cNvSpPr>
          <p:nvPr>
            <p:ph sz="half" idx="2"/>
          </p:nvPr>
        </p:nvSpPr>
        <p:spPr>
          <a:xfrm>
            <a:off x="8277225" y="1280160"/>
            <a:ext cx="3457574" cy="475488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4">
            <a:extLst>
              <a:ext uri="{FF2B5EF4-FFF2-40B4-BE49-F238E27FC236}">
                <a16:creationId xmlns:a16="http://schemas.microsoft.com/office/drawing/2014/main" id="{C2C420F0-489E-477B-BCC1-0A3590BEAC2D}"/>
              </a:ext>
            </a:extLst>
          </p:cNvPr>
          <p:cNvSpPr>
            <a:spLocks noGrp="1"/>
          </p:cNvSpPr>
          <p:nvPr>
            <p:ph type="sldNum" sz="quarter" idx="12"/>
          </p:nvPr>
        </p:nvSpPr>
        <p:spPr/>
        <p:txBody>
          <a:bodyPr/>
          <a:lstStyle/>
          <a:p>
            <a:fld id="{54C43044-12A5-4144-ACF2-73440A089539}" type="slidenum">
              <a:rPr lang="en-US" smtClean="0"/>
              <a:t>‹#›</a:t>
            </a:fld>
            <a:endParaRPr lang="en-US"/>
          </a:p>
        </p:txBody>
      </p:sp>
    </p:spTree>
    <p:extLst>
      <p:ext uri="{BB962C8B-B14F-4D97-AF65-F5344CB8AC3E}">
        <p14:creationId xmlns:p14="http://schemas.microsoft.com/office/powerpoint/2010/main" val="304605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28">
          <p15:clr>
            <a:srgbClr val="FBAE40"/>
          </p15:clr>
        </p15:guide>
        <p15:guide id="4" pos="521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s and Text">
    <p:spTree>
      <p:nvGrpSpPr>
        <p:cNvPr id="1" name=""/>
        <p:cNvGrpSpPr/>
        <p:nvPr/>
      </p:nvGrpSpPr>
      <p:grpSpPr>
        <a:xfrm>
          <a:off x="0" y="0"/>
          <a:ext cx="0" cy="0"/>
          <a:chOff x="0" y="0"/>
          <a:chExt cx="0" cy="0"/>
        </a:xfrm>
      </p:grpSpPr>
      <p:cxnSp>
        <p:nvCxnSpPr>
          <p:cNvPr id="17" name="Line">
            <a:extLst>
              <a:ext uri="{FF2B5EF4-FFF2-40B4-BE49-F238E27FC236}">
                <a16:creationId xmlns:a16="http://schemas.microsoft.com/office/drawing/2014/main" id="{8AA53EF0-1A59-C841-B1F2-14D5E6F87BA2}"/>
              </a:ext>
              <a:ext uri="{C183D7F6-B498-43B3-948B-1728B52AA6E4}">
                <adec:decorative xmlns:adec="http://schemas.microsoft.com/office/drawing/2017/decorative" val="1"/>
              </a:ext>
            </a:extLst>
          </p:cNvPr>
          <p:cNvCxnSpPr>
            <a:cxnSpLocks/>
          </p:cNvCxnSpPr>
          <p:nvPr userDrawn="1"/>
        </p:nvCxnSpPr>
        <p:spPr>
          <a:xfrm>
            <a:off x="457200" y="1051560"/>
            <a:ext cx="11277600" cy="0"/>
          </a:xfrm>
          <a:prstGeom prst="line">
            <a:avLst/>
          </a:prstGeom>
          <a:noFill/>
          <a:ln w="76200" cap="flat" cmpd="sng" algn="ctr">
            <a:solidFill>
              <a:srgbClr val="152C73"/>
            </a:solidFill>
            <a:prstDash val="solid"/>
          </a:ln>
          <a:effectLst/>
        </p:spPr>
      </p:cxnSp>
      <p:sp>
        <p:nvSpPr>
          <p:cNvPr id="5" name="Title 1">
            <a:extLst>
              <a:ext uri="{FF2B5EF4-FFF2-40B4-BE49-F238E27FC236}">
                <a16:creationId xmlns:a16="http://schemas.microsoft.com/office/drawing/2014/main" id="{F8AF58EA-D44A-EB4C-B1AC-D44033689F4E}"/>
              </a:ext>
            </a:extLst>
          </p:cNvPr>
          <p:cNvSpPr>
            <a:spLocks noGrp="1"/>
          </p:cNvSpPr>
          <p:nvPr>
            <p:ph type="title" hasCustomPrompt="1"/>
          </p:nvPr>
        </p:nvSpPr>
        <p:spPr/>
        <p:txBody>
          <a:bodyPr/>
          <a:lstStyle/>
          <a:p>
            <a:r>
              <a:rPr lang="en-US" dirty="0"/>
              <a:t>[Slide title]</a:t>
            </a:r>
          </a:p>
        </p:txBody>
      </p:sp>
      <p:sp>
        <p:nvSpPr>
          <p:cNvPr id="6" name="Picture Placeholder 2">
            <a:extLst>
              <a:ext uri="{FF2B5EF4-FFF2-40B4-BE49-F238E27FC236}">
                <a16:creationId xmlns:a16="http://schemas.microsoft.com/office/drawing/2014/main" id="{08C3B53B-5052-B841-B3DC-457C2EA20230}"/>
              </a:ext>
            </a:extLst>
          </p:cNvPr>
          <p:cNvSpPr>
            <a:spLocks noGrp="1"/>
          </p:cNvSpPr>
          <p:nvPr>
            <p:ph type="pic" sz="quarter" idx="14" hasCustomPrompt="1"/>
          </p:nvPr>
        </p:nvSpPr>
        <p:spPr>
          <a:xfrm>
            <a:off x="457200" y="1279525"/>
            <a:ext cx="3454400" cy="2011680"/>
          </a:xfrm>
          <a:solidFill>
            <a:srgbClr val="BAC0D0"/>
          </a:solidFill>
        </p:spPr>
        <p:txBody>
          <a:bodyPr lIns="0" tIns="0" anchor="ctr" anchorCtr="0">
            <a:normAutofit/>
          </a:bodyPr>
          <a:lstStyle>
            <a:lvl1pPr marL="0" indent="0" algn="ctr">
              <a:spcBef>
                <a:spcPts val="0"/>
              </a:spcBef>
              <a:buNone/>
              <a:defRPr sz="1800">
                <a:solidFill>
                  <a:schemeClr val="tx1"/>
                </a:solidFill>
              </a:defRPr>
            </a:lvl1pPr>
          </a:lstStyle>
          <a:p>
            <a:r>
              <a:rPr lang="en-US" dirty="0"/>
              <a:t>CLICK ICON </a:t>
            </a:r>
            <a:br>
              <a:rPr lang="en-US" dirty="0"/>
            </a:br>
            <a:r>
              <a:rPr lang="en-US" dirty="0"/>
              <a:t>TO INSERT PHOTO</a:t>
            </a:r>
          </a:p>
        </p:txBody>
      </p:sp>
      <p:sp>
        <p:nvSpPr>
          <p:cNvPr id="9" name="Text Placeholder 3">
            <a:extLst>
              <a:ext uri="{FF2B5EF4-FFF2-40B4-BE49-F238E27FC236}">
                <a16:creationId xmlns:a16="http://schemas.microsoft.com/office/drawing/2014/main" id="{445AA7F4-A5D4-0F40-819D-7624187736C9}"/>
              </a:ext>
            </a:extLst>
          </p:cNvPr>
          <p:cNvSpPr>
            <a:spLocks noGrp="1"/>
          </p:cNvSpPr>
          <p:nvPr>
            <p:ph type="body" sz="quarter" idx="15" hasCustomPrompt="1"/>
          </p:nvPr>
        </p:nvSpPr>
        <p:spPr>
          <a:xfrm>
            <a:off x="457201" y="3405505"/>
            <a:ext cx="3454399" cy="548640"/>
          </a:xfrm>
        </p:spPr>
        <p:txBody>
          <a:bodyPr anchor="b" anchorCtr="0">
            <a:noAutofit/>
          </a:bodyPr>
          <a:lstStyle>
            <a:lvl1pPr marL="0" indent="0">
              <a:spcBef>
                <a:spcPts val="0"/>
              </a:spcBef>
              <a:buFontTx/>
              <a:buNone/>
              <a:defRPr sz="1800" b="1">
                <a:solidFill>
                  <a:schemeClr val="tx2"/>
                </a:solidFill>
              </a:defRPr>
            </a:lvl1pPr>
            <a:lvl2pPr marL="0" indent="0">
              <a:spcBef>
                <a:spcPts val="0"/>
              </a:spcBef>
              <a:buFontTx/>
              <a:buNone/>
              <a:defRPr sz="1800" b="1">
                <a:solidFill>
                  <a:schemeClr val="tx2"/>
                </a:solidFill>
              </a:defRPr>
            </a:lvl2pPr>
            <a:lvl3pPr marL="0" indent="0">
              <a:spcBef>
                <a:spcPts val="0"/>
              </a:spcBef>
              <a:buFontTx/>
              <a:buNone/>
              <a:defRPr sz="1800" b="1">
                <a:solidFill>
                  <a:schemeClr val="tx2"/>
                </a:solidFill>
              </a:defRPr>
            </a:lvl3pPr>
            <a:lvl4pPr marL="0" indent="0">
              <a:spcBef>
                <a:spcPts val="0"/>
              </a:spcBef>
              <a:buFontTx/>
              <a:buNone/>
              <a:defRPr sz="1800" b="1">
                <a:solidFill>
                  <a:schemeClr val="tx2"/>
                </a:solidFill>
              </a:defRPr>
            </a:lvl4pPr>
            <a:lvl5pPr marL="0" indent="0">
              <a:spcBef>
                <a:spcPts val="0"/>
              </a:spcBef>
              <a:buFontTx/>
              <a:buNone/>
              <a:defRPr sz="1800" b="1">
                <a:solidFill>
                  <a:schemeClr val="tx2"/>
                </a:solidFill>
              </a:defRPr>
            </a:lvl5pPr>
            <a:lvl6pPr marL="0" indent="0">
              <a:spcBef>
                <a:spcPts val="0"/>
              </a:spcBef>
              <a:buFontTx/>
              <a:buNone/>
              <a:defRPr sz="1800" b="1">
                <a:solidFill>
                  <a:schemeClr val="tx2"/>
                </a:solidFill>
              </a:defRPr>
            </a:lvl6pPr>
            <a:lvl7pPr marL="0" indent="0">
              <a:spcBef>
                <a:spcPts val="0"/>
              </a:spcBef>
              <a:buFontTx/>
              <a:buNone/>
              <a:defRPr sz="1800" b="1">
                <a:solidFill>
                  <a:schemeClr val="tx2"/>
                </a:solidFill>
              </a:defRPr>
            </a:lvl7pPr>
            <a:lvl8pPr marL="0" indent="0">
              <a:spcBef>
                <a:spcPts val="0"/>
              </a:spcBef>
              <a:buFontTx/>
              <a:buNone/>
              <a:defRPr sz="1800" b="1">
                <a:solidFill>
                  <a:schemeClr val="tx2"/>
                </a:solidFill>
              </a:defRPr>
            </a:lvl8pPr>
            <a:lvl9pPr marL="0" indent="0">
              <a:spcBef>
                <a:spcPts val="0"/>
              </a:spcBef>
              <a:buFontTx/>
              <a:buNone/>
              <a:defRPr sz="1800" b="1">
                <a:solidFill>
                  <a:schemeClr val="tx2"/>
                </a:solidFill>
              </a:defRPr>
            </a:lvl9pPr>
          </a:lstStyle>
          <a:p>
            <a:pPr lvl="0"/>
            <a:r>
              <a:rPr lang="en-US" dirty="0"/>
              <a:t>[Heading]</a:t>
            </a:r>
          </a:p>
        </p:txBody>
      </p:sp>
      <p:sp>
        <p:nvSpPr>
          <p:cNvPr id="3" name="Content Placeholder 4">
            <a:extLst>
              <a:ext uri="{FF2B5EF4-FFF2-40B4-BE49-F238E27FC236}">
                <a16:creationId xmlns:a16="http://schemas.microsoft.com/office/drawing/2014/main" id="{689464BA-E7AA-42BB-8E06-E96A232D312C}"/>
              </a:ext>
            </a:extLst>
          </p:cNvPr>
          <p:cNvSpPr>
            <a:spLocks noGrp="1"/>
          </p:cNvSpPr>
          <p:nvPr>
            <p:ph sz="half" idx="1"/>
          </p:nvPr>
        </p:nvSpPr>
        <p:spPr>
          <a:xfrm>
            <a:off x="457198" y="4068445"/>
            <a:ext cx="3454402" cy="1967230"/>
          </a:xfrm>
        </p:spPr>
        <p:txBody>
          <a:bodyPr>
            <a:noAutofit/>
          </a:bodyPr>
          <a:lstStyle>
            <a:lvl1pPr marL="0" indent="0">
              <a:spcBef>
                <a:spcPts val="800"/>
              </a:spcBef>
              <a:buFontTx/>
              <a:buNone/>
              <a:defRPr sz="1800"/>
            </a:lvl1pPr>
            <a:lvl2pPr marL="228600" indent="-228600">
              <a:spcBef>
                <a:spcPts val="600"/>
              </a:spcBef>
              <a:buFont typeface="Arial" panose="020B0604020202020204" pitchFamily="34" charset="0"/>
              <a:buChar char="•"/>
              <a:defRPr sz="1800"/>
            </a:lvl2pPr>
            <a:lvl3pPr marL="457200">
              <a:spcBef>
                <a:spcPts val="600"/>
              </a:spcBef>
              <a:defRPr sz="1800"/>
            </a:lvl3pPr>
            <a:lvl4pPr marL="685800">
              <a:spcBef>
                <a:spcPts val="600"/>
              </a:spcBef>
              <a:defRPr sz="1800"/>
            </a:lvl4pPr>
            <a:lvl5pPr marL="914400">
              <a:spcBef>
                <a:spcPts val="600"/>
              </a:spcBef>
              <a:defRPr sz="1800"/>
            </a:lvl5pPr>
            <a:lvl6pPr marL="1143000">
              <a:defRPr sz="1800"/>
            </a:lvl6pPr>
            <a:lvl7pPr marL="1371600">
              <a:defRPr sz="1800"/>
            </a:lvl7pPr>
            <a:lvl8pPr marL="1600200">
              <a:defRPr sz="1800"/>
            </a:lvl8pPr>
            <a:lvl9pPr marL="1828800">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5">
            <a:extLst>
              <a:ext uri="{FF2B5EF4-FFF2-40B4-BE49-F238E27FC236}">
                <a16:creationId xmlns:a16="http://schemas.microsoft.com/office/drawing/2014/main" id="{85816BE7-DD5C-8241-9693-E2A004B92271}"/>
              </a:ext>
            </a:extLst>
          </p:cNvPr>
          <p:cNvSpPr>
            <a:spLocks noGrp="1"/>
          </p:cNvSpPr>
          <p:nvPr>
            <p:ph type="pic" sz="quarter" idx="16" hasCustomPrompt="1"/>
          </p:nvPr>
        </p:nvSpPr>
        <p:spPr>
          <a:xfrm>
            <a:off x="4367783" y="1279525"/>
            <a:ext cx="3454400" cy="2011680"/>
          </a:xfrm>
          <a:solidFill>
            <a:srgbClr val="BAC0D0"/>
          </a:solidFill>
        </p:spPr>
        <p:txBody>
          <a:bodyPr lIns="0" tIns="0" anchor="ctr" anchorCtr="0">
            <a:normAutofit/>
          </a:bodyPr>
          <a:lstStyle>
            <a:lvl1pPr marL="0" indent="0" algn="ctr">
              <a:spcBef>
                <a:spcPts val="0"/>
              </a:spcBef>
              <a:buNone/>
              <a:defRPr sz="1800">
                <a:solidFill>
                  <a:schemeClr val="tx1"/>
                </a:solidFill>
              </a:defRPr>
            </a:lvl1pPr>
          </a:lstStyle>
          <a:p>
            <a:r>
              <a:rPr lang="en-US" dirty="0"/>
              <a:t>CLICK ICON </a:t>
            </a:r>
            <a:br>
              <a:rPr lang="en-US" dirty="0"/>
            </a:br>
            <a:r>
              <a:rPr lang="en-US" dirty="0"/>
              <a:t>TO INSERT PHOTO</a:t>
            </a:r>
          </a:p>
        </p:txBody>
      </p:sp>
      <p:sp>
        <p:nvSpPr>
          <p:cNvPr id="12" name="Text Placeholder 6">
            <a:extLst>
              <a:ext uri="{FF2B5EF4-FFF2-40B4-BE49-F238E27FC236}">
                <a16:creationId xmlns:a16="http://schemas.microsoft.com/office/drawing/2014/main" id="{E9CF3AC5-0999-E348-9B98-49ACF655D02B}"/>
              </a:ext>
            </a:extLst>
          </p:cNvPr>
          <p:cNvSpPr>
            <a:spLocks noGrp="1"/>
          </p:cNvSpPr>
          <p:nvPr>
            <p:ph type="body" sz="quarter" idx="17" hasCustomPrompt="1"/>
          </p:nvPr>
        </p:nvSpPr>
        <p:spPr>
          <a:xfrm>
            <a:off x="4367783" y="3405505"/>
            <a:ext cx="3454399" cy="548640"/>
          </a:xfrm>
        </p:spPr>
        <p:txBody>
          <a:bodyPr anchor="b" anchorCtr="0">
            <a:noAutofit/>
          </a:bodyPr>
          <a:lstStyle>
            <a:lvl1pPr marL="0" indent="0">
              <a:spcBef>
                <a:spcPts val="0"/>
              </a:spcBef>
              <a:buFontTx/>
              <a:buNone/>
              <a:defRPr sz="1800" b="1">
                <a:solidFill>
                  <a:schemeClr val="tx2"/>
                </a:solidFill>
              </a:defRPr>
            </a:lvl1pPr>
            <a:lvl2pPr marL="0" indent="0">
              <a:spcBef>
                <a:spcPts val="0"/>
              </a:spcBef>
              <a:buFontTx/>
              <a:buNone/>
              <a:defRPr sz="1800" b="1">
                <a:solidFill>
                  <a:schemeClr val="tx2"/>
                </a:solidFill>
              </a:defRPr>
            </a:lvl2pPr>
            <a:lvl3pPr marL="0" indent="0">
              <a:spcBef>
                <a:spcPts val="0"/>
              </a:spcBef>
              <a:buFontTx/>
              <a:buNone/>
              <a:defRPr sz="1800" b="1">
                <a:solidFill>
                  <a:schemeClr val="tx2"/>
                </a:solidFill>
              </a:defRPr>
            </a:lvl3pPr>
            <a:lvl4pPr marL="0" indent="0">
              <a:spcBef>
                <a:spcPts val="0"/>
              </a:spcBef>
              <a:buFontTx/>
              <a:buNone/>
              <a:defRPr sz="1800" b="1">
                <a:solidFill>
                  <a:schemeClr val="tx2"/>
                </a:solidFill>
              </a:defRPr>
            </a:lvl4pPr>
            <a:lvl5pPr marL="0" indent="0">
              <a:spcBef>
                <a:spcPts val="0"/>
              </a:spcBef>
              <a:buFontTx/>
              <a:buNone/>
              <a:defRPr sz="1800" b="1">
                <a:solidFill>
                  <a:schemeClr val="tx2"/>
                </a:solidFill>
              </a:defRPr>
            </a:lvl5pPr>
            <a:lvl6pPr marL="0" indent="0">
              <a:spcBef>
                <a:spcPts val="0"/>
              </a:spcBef>
              <a:buFontTx/>
              <a:buNone/>
              <a:defRPr sz="1800" b="1">
                <a:solidFill>
                  <a:schemeClr val="tx2"/>
                </a:solidFill>
              </a:defRPr>
            </a:lvl6pPr>
            <a:lvl7pPr marL="0" indent="0">
              <a:spcBef>
                <a:spcPts val="0"/>
              </a:spcBef>
              <a:buFontTx/>
              <a:buNone/>
              <a:defRPr sz="1800" b="1">
                <a:solidFill>
                  <a:schemeClr val="tx2"/>
                </a:solidFill>
              </a:defRPr>
            </a:lvl7pPr>
            <a:lvl8pPr marL="0" indent="0">
              <a:spcBef>
                <a:spcPts val="0"/>
              </a:spcBef>
              <a:buFontTx/>
              <a:buNone/>
              <a:defRPr sz="1800" b="1">
                <a:solidFill>
                  <a:schemeClr val="tx2"/>
                </a:solidFill>
              </a:defRPr>
            </a:lvl8pPr>
            <a:lvl9pPr marL="0" indent="0">
              <a:spcBef>
                <a:spcPts val="0"/>
              </a:spcBef>
              <a:buFontTx/>
              <a:buNone/>
              <a:defRPr sz="1800" b="1">
                <a:solidFill>
                  <a:schemeClr val="tx2"/>
                </a:solidFill>
              </a:defRPr>
            </a:lvl9pPr>
          </a:lstStyle>
          <a:p>
            <a:pPr lvl="0"/>
            <a:r>
              <a:rPr lang="en-US" dirty="0"/>
              <a:t>[Heading]</a:t>
            </a:r>
          </a:p>
        </p:txBody>
      </p:sp>
      <p:sp>
        <p:nvSpPr>
          <p:cNvPr id="4" name="Content Placeholder 7">
            <a:extLst>
              <a:ext uri="{FF2B5EF4-FFF2-40B4-BE49-F238E27FC236}">
                <a16:creationId xmlns:a16="http://schemas.microsoft.com/office/drawing/2014/main" id="{BFD7040F-0655-4A08-B6A9-04095969AD25}"/>
              </a:ext>
            </a:extLst>
          </p:cNvPr>
          <p:cNvSpPr>
            <a:spLocks noGrp="1"/>
          </p:cNvSpPr>
          <p:nvPr>
            <p:ph sz="half" idx="2"/>
          </p:nvPr>
        </p:nvSpPr>
        <p:spPr>
          <a:xfrm>
            <a:off x="4367783" y="4068445"/>
            <a:ext cx="3454402" cy="1967230"/>
          </a:xfrm>
        </p:spPr>
        <p:txBody>
          <a:bodyPr>
            <a:normAutofit/>
          </a:bodyPr>
          <a:lstStyle>
            <a:lvl1pPr marL="0" indent="0">
              <a:spcBef>
                <a:spcPts val="800"/>
              </a:spcBef>
              <a:buFontTx/>
              <a:buNone/>
              <a:defRPr sz="1800"/>
            </a:lvl1pPr>
            <a:lvl2pPr marL="228600" indent="-228600">
              <a:spcBef>
                <a:spcPts val="600"/>
              </a:spcBef>
              <a:buFont typeface="Arial" panose="020B0604020202020204" pitchFamily="34" charset="0"/>
              <a:buChar char="•"/>
              <a:defRPr sz="1800"/>
            </a:lvl2pPr>
            <a:lvl3pPr marL="457200">
              <a:spcBef>
                <a:spcPts val="600"/>
              </a:spcBef>
              <a:defRPr sz="1800"/>
            </a:lvl3pPr>
            <a:lvl4pPr marL="685800">
              <a:spcBef>
                <a:spcPts val="600"/>
              </a:spcBef>
              <a:defRPr sz="1800"/>
            </a:lvl4pPr>
            <a:lvl5pPr marL="914400">
              <a:spcBef>
                <a:spcPts val="600"/>
              </a:spcBef>
              <a:defRPr sz="1800"/>
            </a:lvl5pPr>
            <a:lvl6pPr marL="1143000">
              <a:defRPr sz="1800"/>
            </a:lvl6pPr>
            <a:lvl7pPr marL="1371600">
              <a:defRPr sz="1800"/>
            </a:lvl7pPr>
            <a:lvl8pPr marL="1600200">
              <a:defRPr sz="1800"/>
            </a:lvl8pPr>
            <a:lvl9pPr marL="1828800">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8">
            <a:extLst>
              <a:ext uri="{FF2B5EF4-FFF2-40B4-BE49-F238E27FC236}">
                <a16:creationId xmlns:a16="http://schemas.microsoft.com/office/drawing/2014/main" id="{9D561D7D-6A8B-BD40-9EC9-D2AD4B2ED949}"/>
              </a:ext>
            </a:extLst>
          </p:cNvPr>
          <p:cNvSpPr>
            <a:spLocks noGrp="1"/>
          </p:cNvSpPr>
          <p:nvPr>
            <p:ph type="pic" sz="quarter" idx="18" hasCustomPrompt="1"/>
          </p:nvPr>
        </p:nvSpPr>
        <p:spPr>
          <a:xfrm>
            <a:off x="8278368" y="1279525"/>
            <a:ext cx="3454400" cy="2011680"/>
          </a:xfrm>
          <a:solidFill>
            <a:srgbClr val="BAC0D0"/>
          </a:solidFill>
        </p:spPr>
        <p:txBody>
          <a:bodyPr lIns="0" tIns="0" anchor="ctr" anchorCtr="0">
            <a:normAutofit/>
          </a:bodyPr>
          <a:lstStyle>
            <a:lvl1pPr marL="0" indent="0" algn="ctr">
              <a:spcBef>
                <a:spcPts val="0"/>
              </a:spcBef>
              <a:buNone/>
              <a:defRPr sz="1800">
                <a:solidFill>
                  <a:schemeClr val="tx1"/>
                </a:solidFill>
              </a:defRPr>
            </a:lvl1pPr>
          </a:lstStyle>
          <a:p>
            <a:r>
              <a:rPr lang="en-US" dirty="0"/>
              <a:t>CLICK ICON </a:t>
            </a:r>
            <a:br>
              <a:rPr lang="en-US" dirty="0"/>
            </a:br>
            <a:r>
              <a:rPr lang="en-US" dirty="0"/>
              <a:t>TO INSERT PHOTO</a:t>
            </a:r>
          </a:p>
        </p:txBody>
      </p:sp>
      <p:sp>
        <p:nvSpPr>
          <p:cNvPr id="15" name="Text Placeholder 9">
            <a:extLst>
              <a:ext uri="{FF2B5EF4-FFF2-40B4-BE49-F238E27FC236}">
                <a16:creationId xmlns:a16="http://schemas.microsoft.com/office/drawing/2014/main" id="{0C8AB89A-DA40-7443-B5ED-5D5C81BF4F0E}"/>
              </a:ext>
            </a:extLst>
          </p:cNvPr>
          <p:cNvSpPr>
            <a:spLocks noGrp="1"/>
          </p:cNvSpPr>
          <p:nvPr>
            <p:ph type="body" sz="quarter" idx="19" hasCustomPrompt="1"/>
          </p:nvPr>
        </p:nvSpPr>
        <p:spPr>
          <a:xfrm>
            <a:off x="8278368" y="3405505"/>
            <a:ext cx="3454399" cy="548640"/>
          </a:xfrm>
        </p:spPr>
        <p:txBody>
          <a:bodyPr anchor="b" anchorCtr="0">
            <a:noAutofit/>
          </a:bodyPr>
          <a:lstStyle>
            <a:lvl1pPr marL="0" indent="0">
              <a:spcBef>
                <a:spcPts val="0"/>
              </a:spcBef>
              <a:buFontTx/>
              <a:buNone/>
              <a:defRPr sz="1800" b="1">
                <a:solidFill>
                  <a:schemeClr val="tx2"/>
                </a:solidFill>
              </a:defRPr>
            </a:lvl1pPr>
            <a:lvl2pPr marL="0" indent="0">
              <a:spcBef>
                <a:spcPts val="0"/>
              </a:spcBef>
              <a:buFontTx/>
              <a:buNone/>
              <a:defRPr sz="1800" b="1">
                <a:solidFill>
                  <a:schemeClr val="tx2"/>
                </a:solidFill>
              </a:defRPr>
            </a:lvl2pPr>
            <a:lvl3pPr marL="0" indent="0">
              <a:spcBef>
                <a:spcPts val="0"/>
              </a:spcBef>
              <a:buFontTx/>
              <a:buNone/>
              <a:defRPr sz="1800" b="1">
                <a:solidFill>
                  <a:schemeClr val="tx2"/>
                </a:solidFill>
              </a:defRPr>
            </a:lvl3pPr>
            <a:lvl4pPr marL="0" indent="0">
              <a:spcBef>
                <a:spcPts val="0"/>
              </a:spcBef>
              <a:buFontTx/>
              <a:buNone/>
              <a:defRPr sz="1800" b="1">
                <a:solidFill>
                  <a:schemeClr val="tx2"/>
                </a:solidFill>
              </a:defRPr>
            </a:lvl4pPr>
            <a:lvl5pPr marL="0" indent="0">
              <a:spcBef>
                <a:spcPts val="0"/>
              </a:spcBef>
              <a:buFontTx/>
              <a:buNone/>
              <a:defRPr sz="1800" b="1">
                <a:solidFill>
                  <a:schemeClr val="tx2"/>
                </a:solidFill>
              </a:defRPr>
            </a:lvl5pPr>
            <a:lvl6pPr marL="0" indent="0">
              <a:spcBef>
                <a:spcPts val="0"/>
              </a:spcBef>
              <a:buFontTx/>
              <a:buNone/>
              <a:defRPr sz="1800" b="1">
                <a:solidFill>
                  <a:schemeClr val="tx2"/>
                </a:solidFill>
              </a:defRPr>
            </a:lvl6pPr>
            <a:lvl7pPr marL="0" indent="0">
              <a:spcBef>
                <a:spcPts val="0"/>
              </a:spcBef>
              <a:buFontTx/>
              <a:buNone/>
              <a:defRPr sz="1800" b="1">
                <a:solidFill>
                  <a:schemeClr val="tx2"/>
                </a:solidFill>
              </a:defRPr>
            </a:lvl7pPr>
            <a:lvl8pPr marL="0" indent="0">
              <a:spcBef>
                <a:spcPts val="0"/>
              </a:spcBef>
              <a:buFontTx/>
              <a:buNone/>
              <a:defRPr sz="1800" b="1">
                <a:solidFill>
                  <a:schemeClr val="tx2"/>
                </a:solidFill>
              </a:defRPr>
            </a:lvl8pPr>
            <a:lvl9pPr marL="0" indent="0">
              <a:spcBef>
                <a:spcPts val="0"/>
              </a:spcBef>
              <a:buFontTx/>
              <a:buNone/>
              <a:defRPr sz="1800" b="1">
                <a:solidFill>
                  <a:schemeClr val="tx2"/>
                </a:solidFill>
              </a:defRPr>
            </a:lvl9pPr>
          </a:lstStyle>
          <a:p>
            <a:pPr lvl="0"/>
            <a:r>
              <a:rPr lang="en-US" dirty="0"/>
              <a:t>[Heading]</a:t>
            </a:r>
          </a:p>
        </p:txBody>
      </p:sp>
      <p:sp>
        <p:nvSpPr>
          <p:cNvPr id="13" name="Content Placeholder 10">
            <a:extLst>
              <a:ext uri="{FF2B5EF4-FFF2-40B4-BE49-F238E27FC236}">
                <a16:creationId xmlns:a16="http://schemas.microsoft.com/office/drawing/2014/main" id="{CA32CF3B-A3A7-1744-A7F6-4C25954F2090}"/>
              </a:ext>
            </a:extLst>
          </p:cNvPr>
          <p:cNvSpPr>
            <a:spLocks noGrp="1"/>
          </p:cNvSpPr>
          <p:nvPr>
            <p:ph sz="half" idx="13"/>
          </p:nvPr>
        </p:nvSpPr>
        <p:spPr>
          <a:xfrm>
            <a:off x="8278368" y="4068445"/>
            <a:ext cx="3456431" cy="1967230"/>
          </a:xfrm>
        </p:spPr>
        <p:txBody>
          <a:bodyPr>
            <a:normAutofit/>
          </a:bodyPr>
          <a:lstStyle>
            <a:lvl1pPr marL="0" indent="0">
              <a:spcBef>
                <a:spcPts val="800"/>
              </a:spcBef>
              <a:buFontTx/>
              <a:buNone/>
              <a:defRPr sz="1800"/>
            </a:lvl1pPr>
            <a:lvl2pPr marL="228600" indent="-228600">
              <a:spcBef>
                <a:spcPts val="600"/>
              </a:spcBef>
              <a:buFont typeface="Arial" panose="020B0604020202020204" pitchFamily="34" charset="0"/>
              <a:buChar char="•"/>
              <a:defRPr sz="1800"/>
            </a:lvl2pPr>
            <a:lvl3pPr marL="457200">
              <a:spcBef>
                <a:spcPts val="600"/>
              </a:spcBef>
              <a:defRPr sz="1800"/>
            </a:lvl3pPr>
            <a:lvl4pPr marL="685800">
              <a:spcBef>
                <a:spcPts val="600"/>
              </a:spcBef>
              <a:defRPr sz="1800"/>
            </a:lvl4pPr>
            <a:lvl5pPr marL="914400">
              <a:spcBef>
                <a:spcPts val="600"/>
              </a:spcBef>
              <a:defRPr sz="1800"/>
            </a:lvl5pPr>
            <a:lvl6pPr marL="1143000">
              <a:defRPr sz="1800"/>
            </a:lvl6pPr>
            <a:lvl7pPr marL="1371600">
              <a:defRPr sz="1800"/>
            </a:lvl7pPr>
            <a:lvl8pPr marL="1600200">
              <a:defRPr sz="1800"/>
            </a:lvl8pPr>
            <a:lvl9pPr marL="1828800">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11">
            <a:extLst>
              <a:ext uri="{FF2B5EF4-FFF2-40B4-BE49-F238E27FC236}">
                <a16:creationId xmlns:a16="http://schemas.microsoft.com/office/drawing/2014/main" id="{C2C420F0-489E-477B-BCC1-0A3590BEAC2D}"/>
              </a:ext>
            </a:extLst>
          </p:cNvPr>
          <p:cNvSpPr>
            <a:spLocks noGrp="1"/>
          </p:cNvSpPr>
          <p:nvPr>
            <p:ph type="sldNum" sz="quarter" idx="12"/>
          </p:nvPr>
        </p:nvSpPr>
        <p:spPr/>
        <p:txBody>
          <a:bodyPr/>
          <a:lstStyle/>
          <a:p>
            <a:fld id="{54C43044-12A5-4144-ACF2-73440A089539}" type="slidenum">
              <a:rPr lang="en-US" smtClean="0"/>
              <a:t>‹#›</a:t>
            </a:fld>
            <a:endParaRPr lang="en-US"/>
          </a:p>
        </p:txBody>
      </p:sp>
    </p:spTree>
    <p:extLst>
      <p:ext uri="{BB962C8B-B14F-4D97-AF65-F5344CB8AC3E}">
        <p14:creationId xmlns:p14="http://schemas.microsoft.com/office/powerpoint/2010/main" val="226218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464">
          <p15:clr>
            <a:srgbClr val="FBAE40"/>
          </p15:clr>
        </p15:guide>
        <p15:guide id="2" pos="4928">
          <p15:clr>
            <a:srgbClr val="FBAE40"/>
          </p15:clr>
        </p15:guide>
        <p15:guide id="3" pos="2750">
          <p15:clr>
            <a:srgbClr val="FBAE40"/>
          </p15:clr>
        </p15:guide>
        <p15:guide id="4" pos="521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cxnSp>
        <p:nvCxnSpPr>
          <p:cNvPr id="9" name="Line">
            <a:extLst>
              <a:ext uri="{FF2B5EF4-FFF2-40B4-BE49-F238E27FC236}">
                <a16:creationId xmlns:a16="http://schemas.microsoft.com/office/drawing/2014/main" id="{9F4647BA-9358-F64C-982D-ACABC0C307A5}"/>
              </a:ext>
              <a:ext uri="{C183D7F6-B498-43B3-948B-1728B52AA6E4}">
                <adec:decorative xmlns:adec="http://schemas.microsoft.com/office/drawing/2017/decorative" val="1"/>
              </a:ext>
            </a:extLst>
          </p:cNvPr>
          <p:cNvCxnSpPr>
            <a:cxnSpLocks/>
          </p:cNvCxnSpPr>
          <p:nvPr userDrawn="1"/>
        </p:nvCxnSpPr>
        <p:spPr>
          <a:xfrm>
            <a:off x="457200" y="1051560"/>
            <a:ext cx="11277600" cy="0"/>
          </a:xfrm>
          <a:prstGeom prst="line">
            <a:avLst/>
          </a:prstGeom>
          <a:noFill/>
          <a:ln w="76200" cap="flat" cmpd="sng" algn="ctr">
            <a:solidFill>
              <a:srgbClr val="152C73"/>
            </a:solidFill>
            <a:prstDash val="solid"/>
          </a:ln>
          <a:effectLst/>
        </p:spPr>
      </p:cxnSp>
      <p:sp>
        <p:nvSpPr>
          <p:cNvPr id="5" name="Title 1">
            <a:extLst>
              <a:ext uri="{FF2B5EF4-FFF2-40B4-BE49-F238E27FC236}">
                <a16:creationId xmlns:a16="http://schemas.microsoft.com/office/drawing/2014/main" id="{8E47B2CB-6DB5-F04F-ADA0-D32C348EB7A4}"/>
              </a:ext>
            </a:extLst>
          </p:cNvPr>
          <p:cNvSpPr>
            <a:spLocks noGrp="1"/>
          </p:cNvSpPr>
          <p:nvPr>
            <p:ph type="title" hasCustomPrompt="1"/>
          </p:nvPr>
        </p:nvSpPr>
        <p:spPr/>
        <p:txBody>
          <a:bodyPr/>
          <a:lstStyle/>
          <a:p>
            <a:r>
              <a:rPr lang="en-US" dirty="0"/>
              <a:t>[Slide title]</a:t>
            </a:r>
          </a:p>
        </p:txBody>
      </p:sp>
      <p:sp>
        <p:nvSpPr>
          <p:cNvPr id="16" name="Box">
            <a:extLst>
              <a:ext uri="{FF2B5EF4-FFF2-40B4-BE49-F238E27FC236}">
                <a16:creationId xmlns:a16="http://schemas.microsoft.com/office/drawing/2014/main" id="{E2DBD50B-6439-534E-B5FA-C3858729C03F}"/>
              </a:ext>
              <a:ext uri="{C183D7F6-B498-43B3-948B-1728B52AA6E4}">
                <adec:decorative xmlns:adec="http://schemas.microsoft.com/office/drawing/2017/decorative" val="1"/>
              </a:ext>
            </a:extLst>
          </p:cNvPr>
          <p:cNvSpPr/>
          <p:nvPr userDrawn="1"/>
        </p:nvSpPr>
        <p:spPr bwMode="black">
          <a:xfrm>
            <a:off x="457200" y="1553235"/>
            <a:ext cx="3454400" cy="4482440"/>
          </a:xfrm>
          <a:prstGeom prst="rect">
            <a:avLst/>
          </a:prstGeom>
          <a:noFill/>
          <a:ln w="9525">
            <a:solidFill>
              <a:srgbClr val="1891F6"/>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6" name="Text Placeholder 2">
            <a:extLst>
              <a:ext uri="{FF2B5EF4-FFF2-40B4-BE49-F238E27FC236}">
                <a16:creationId xmlns:a16="http://schemas.microsoft.com/office/drawing/2014/main" id="{4EA2B118-DD5E-4349-BE6B-740494BF9CE4}"/>
              </a:ext>
            </a:extLst>
          </p:cNvPr>
          <p:cNvSpPr>
            <a:spLocks noGrp="1"/>
          </p:cNvSpPr>
          <p:nvPr>
            <p:ph type="body" sz="quarter" idx="14" hasCustomPrompt="1"/>
          </p:nvPr>
        </p:nvSpPr>
        <p:spPr bwMode="gray">
          <a:xfrm>
            <a:off x="821944" y="1277927"/>
            <a:ext cx="2724912" cy="548640"/>
          </a:xfrm>
          <a:solidFill>
            <a:schemeClr val="bg1"/>
          </a:solidFill>
        </p:spPr>
        <p:txBody>
          <a:bodyPr wrap="square" lIns="91440" tIns="0" rIns="91440" bIns="0" anchor="ctr" anchorCtr="0">
            <a:noAutofit/>
          </a:bodyPr>
          <a:lstStyle>
            <a:lvl1pPr marL="0" indent="0" algn="ctr">
              <a:lnSpc>
                <a:spcPct val="100000"/>
              </a:lnSpc>
              <a:spcBef>
                <a:spcPts val="0"/>
              </a:spcBef>
              <a:buFontTx/>
              <a:buNone/>
              <a:defRPr sz="1800" b="1">
                <a:solidFill>
                  <a:schemeClr val="bg2"/>
                </a:solidFill>
              </a:defRPr>
            </a:lvl1pPr>
            <a:lvl2pPr marL="0" indent="0" algn="ctr">
              <a:lnSpc>
                <a:spcPct val="100000"/>
              </a:lnSpc>
              <a:spcBef>
                <a:spcPts val="0"/>
              </a:spcBef>
              <a:buFontTx/>
              <a:buNone/>
              <a:defRPr sz="1800" b="1">
                <a:solidFill>
                  <a:schemeClr val="bg2"/>
                </a:solidFill>
              </a:defRPr>
            </a:lvl2pPr>
            <a:lvl3pPr marL="0" indent="0" algn="ctr">
              <a:lnSpc>
                <a:spcPct val="100000"/>
              </a:lnSpc>
              <a:spcBef>
                <a:spcPts val="0"/>
              </a:spcBef>
              <a:buFontTx/>
              <a:buNone/>
              <a:defRPr sz="1800" b="1">
                <a:solidFill>
                  <a:schemeClr val="bg2"/>
                </a:solidFill>
              </a:defRPr>
            </a:lvl3pPr>
            <a:lvl4pPr marL="0" indent="0" algn="ctr">
              <a:lnSpc>
                <a:spcPct val="100000"/>
              </a:lnSpc>
              <a:spcBef>
                <a:spcPts val="0"/>
              </a:spcBef>
              <a:buFontTx/>
              <a:buNone/>
              <a:defRPr sz="1800" b="1">
                <a:solidFill>
                  <a:schemeClr val="bg2"/>
                </a:solidFill>
              </a:defRPr>
            </a:lvl4pPr>
            <a:lvl5pPr marL="0" indent="0" algn="ctr">
              <a:lnSpc>
                <a:spcPct val="100000"/>
              </a:lnSpc>
              <a:spcBef>
                <a:spcPts val="0"/>
              </a:spcBef>
              <a:buFontTx/>
              <a:buNone/>
              <a:defRPr sz="1800" b="1">
                <a:solidFill>
                  <a:schemeClr val="bg2"/>
                </a:solidFill>
              </a:defRPr>
            </a:lvl5pPr>
            <a:lvl6pPr marL="0" indent="0" algn="ctr">
              <a:lnSpc>
                <a:spcPct val="100000"/>
              </a:lnSpc>
              <a:spcBef>
                <a:spcPts val="0"/>
              </a:spcBef>
              <a:buFontTx/>
              <a:buNone/>
              <a:defRPr sz="1800" b="1">
                <a:solidFill>
                  <a:schemeClr val="bg2"/>
                </a:solidFill>
              </a:defRPr>
            </a:lvl6pPr>
            <a:lvl7pPr marL="0" indent="0" algn="ctr">
              <a:lnSpc>
                <a:spcPct val="100000"/>
              </a:lnSpc>
              <a:spcBef>
                <a:spcPts val="0"/>
              </a:spcBef>
              <a:buFontTx/>
              <a:buNone/>
              <a:defRPr sz="1800" b="1">
                <a:solidFill>
                  <a:schemeClr val="bg2"/>
                </a:solidFill>
              </a:defRPr>
            </a:lvl7pPr>
            <a:lvl8pPr marL="0" indent="0" algn="ctr">
              <a:lnSpc>
                <a:spcPct val="100000"/>
              </a:lnSpc>
              <a:spcBef>
                <a:spcPts val="0"/>
              </a:spcBef>
              <a:buFontTx/>
              <a:buNone/>
              <a:defRPr sz="1800" b="1">
                <a:solidFill>
                  <a:schemeClr val="bg2"/>
                </a:solidFill>
              </a:defRPr>
            </a:lvl8pPr>
            <a:lvl9pPr marL="0" indent="0" algn="ctr">
              <a:lnSpc>
                <a:spcPct val="100000"/>
              </a:lnSpc>
              <a:spcBef>
                <a:spcPts val="0"/>
              </a:spcBef>
              <a:buFontTx/>
              <a:buNone/>
              <a:defRPr sz="1800" b="1">
                <a:solidFill>
                  <a:schemeClr val="bg2"/>
                </a:solidFill>
              </a:defRPr>
            </a:lvl9pPr>
          </a:lstStyle>
          <a:p>
            <a:pPr lvl="0"/>
            <a:r>
              <a:rPr lang="en-US" dirty="0"/>
              <a:t>[Box title]</a:t>
            </a:r>
          </a:p>
        </p:txBody>
      </p:sp>
      <p:sp>
        <p:nvSpPr>
          <p:cNvPr id="3" name="Content Placeholder 3">
            <a:extLst>
              <a:ext uri="{FF2B5EF4-FFF2-40B4-BE49-F238E27FC236}">
                <a16:creationId xmlns:a16="http://schemas.microsoft.com/office/drawing/2014/main" id="{689464BA-E7AA-42BB-8E06-E96A232D312C}"/>
              </a:ext>
            </a:extLst>
          </p:cNvPr>
          <p:cNvSpPr>
            <a:spLocks noGrp="1"/>
          </p:cNvSpPr>
          <p:nvPr>
            <p:ph sz="half" idx="1"/>
          </p:nvPr>
        </p:nvSpPr>
        <p:spPr>
          <a:xfrm>
            <a:off x="639064" y="1968500"/>
            <a:ext cx="3090672" cy="3886200"/>
          </a:xfrm>
        </p:spPr>
        <p:txBody>
          <a:bodyPr>
            <a:normAutofit/>
          </a:bodyPr>
          <a:lstStyle>
            <a:lvl1pPr>
              <a:spcBef>
                <a:spcPts val="800"/>
              </a:spcBef>
              <a:defRPr sz="1800"/>
            </a:lvl1pPr>
            <a:lvl2pPr>
              <a:spcBef>
                <a:spcPts val="600"/>
              </a:spcBef>
              <a:defRPr sz="1800"/>
            </a:lvl2pPr>
            <a:lvl3pPr>
              <a:spcBef>
                <a:spcPts val="600"/>
              </a:spcBef>
              <a:defRPr sz="1800"/>
            </a:lvl3pPr>
            <a:lvl4pPr>
              <a:spcBef>
                <a:spcPts val="600"/>
              </a:spcBef>
              <a:defRPr sz="1800"/>
            </a:lvl4pPr>
            <a:lvl5pPr>
              <a:spcBef>
                <a:spcPts val="600"/>
              </a:spcBef>
              <a:defRPr sz="1800"/>
            </a:lvl5pPr>
            <a:lvl6pPr>
              <a:spcBef>
                <a:spcPts val="600"/>
              </a:spcBef>
              <a:defRPr sz="1800"/>
            </a:lvl6pPr>
            <a:lvl7pPr>
              <a:spcBef>
                <a:spcPts val="600"/>
              </a:spcBef>
              <a:defRPr sz="1800"/>
            </a:lvl7pPr>
            <a:lvl8pPr>
              <a:spcBef>
                <a:spcPts val="600"/>
              </a:spcBef>
              <a:defRPr sz="1800"/>
            </a:lvl8pPr>
            <a:lvl9pPr>
              <a:spcBef>
                <a:spcPts val="600"/>
              </a:spcBef>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Box">
            <a:extLst>
              <a:ext uri="{FF2B5EF4-FFF2-40B4-BE49-F238E27FC236}">
                <a16:creationId xmlns:a16="http://schemas.microsoft.com/office/drawing/2014/main" id="{438ABBB7-A34F-6343-A762-8142C2305FD2}"/>
              </a:ext>
              <a:ext uri="{C183D7F6-B498-43B3-948B-1728B52AA6E4}">
                <adec:decorative xmlns:adec="http://schemas.microsoft.com/office/drawing/2017/decorative" val="1"/>
              </a:ext>
            </a:extLst>
          </p:cNvPr>
          <p:cNvSpPr/>
          <p:nvPr userDrawn="1"/>
        </p:nvSpPr>
        <p:spPr bwMode="black">
          <a:xfrm>
            <a:off x="4367658" y="1553234"/>
            <a:ext cx="3454400" cy="4482441"/>
          </a:xfrm>
          <a:prstGeom prst="rect">
            <a:avLst/>
          </a:prstGeom>
          <a:noFill/>
          <a:ln w="9525">
            <a:solidFill>
              <a:srgbClr val="1891F6"/>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10" name="Text Placeholder 4">
            <a:extLst>
              <a:ext uri="{FF2B5EF4-FFF2-40B4-BE49-F238E27FC236}">
                <a16:creationId xmlns:a16="http://schemas.microsoft.com/office/drawing/2014/main" id="{2A7A3914-9F1A-BA4F-9F9B-FC8106BBC992}"/>
              </a:ext>
            </a:extLst>
          </p:cNvPr>
          <p:cNvSpPr>
            <a:spLocks noGrp="1"/>
          </p:cNvSpPr>
          <p:nvPr>
            <p:ph type="body" sz="quarter" idx="15" hasCustomPrompt="1"/>
          </p:nvPr>
        </p:nvSpPr>
        <p:spPr bwMode="gray">
          <a:xfrm>
            <a:off x="4732402" y="1277927"/>
            <a:ext cx="2724912" cy="548640"/>
          </a:xfrm>
          <a:solidFill>
            <a:schemeClr val="bg1"/>
          </a:solidFill>
        </p:spPr>
        <p:txBody>
          <a:bodyPr wrap="square" lIns="91440" tIns="0" rIns="91440" bIns="0" anchor="ctr" anchorCtr="0">
            <a:noAutofit/>
          </a:bodyPr>
          <a:lstStyle>
            <a:lvl1pPr marL="0" indent="0" algn="ctr">
              <a:lnSpc>
                <a:spcPct val="100000"/>
              </a:lnSpc>
              <a:spcBef>
                <a:spcPts val="0"/>
              </a:spcBef>
              <a:buFontTx/>
              <a:buNone/>
              <a:defRPr sz="1800" b="1">
                <a:solidFill>
                  <a:schemeClr val="bg2"/>
                </a:solidFill>
              </a:defRPr>
            </a:lvl1pPr>
            <a:lvl2pPr marL="0" indent="0" algn="ctr">
              <a:lnSpc>
                <a:spcPct val="100000"/>
              </a:lnSpc>
              <a:spcBef>
                <a:spcPts val="0"/>
              </a:spcBef>
              <a:buFontTx/>
              <a:buNone/>
              <a:defRPr sz="1800" b="1">
                <a:solidFill>
                  <a:schemeClr val="bg2"/>
                </a:solidFill>
              </a:defRPr>
            </a:lvl2pPr>
            <a:lvl3pPr marL="0" indent="0" algn="ctr">
              <a:lnSpc>
                <a:spcPct val="100000"/>
              </a:lnSpc>
              <a:spcBef>
                <a:spcPts val="0"/>
              </a:spcBef>
              <a:buFontTx/>
              <a:buNone/>
              <a:defRPr sz="1800" b="1">
                <a:solidFill>
                  <a:schemeClr val="bg2"/>
                </a:solidFill>
              </a:defRPr>
            </a:lvl3pPr>
            <a:lvl4pPr marL="0" indent="0" algn="ctr">
              <a:lnSpc>
                <a:spcPct val="100000"/>
              </a:lnSpc>
              <a:spcBef>
                <a:spcPts val="0"/>
              </a:spcBef>
              <a:buFontTx/>
              <a:buNone/>
              <a:defRPr sz="1800" b="1">
                <a:solidFill>
                  <a:schemeClr val="bg2"/>
                </a:solidFill>
              </a:defRPr>
            </a:lvl4pPr>
            <a:lvl5pPr marL="0" indent="0" algn="ctr">
              <a:lnSpc>
                <a:spcPct val="100000"/>
              </a:lnSpc>
              <a:spcBef>
                <a:spcPts val="0"/>
              </a:spcBef>
              <a:buFontTx/>
              <a:buNone/>
              <a:defRPr sz="1800" b="1">
                <a:solidFill>
                  <a:schemeClr val="bg2"/>
                </a:solidFill>
              </a:defRPr>
            </a:lvl5pPr>
            <a:lvl6pPr marL="0" indent="0" algn="ctr">
              <a:lnSpc>
                <a:spcPct val="100000"/>
              </a:lnSpc>
              <a:spcBef>
                <a:spcPts val="0"/>
              </a:spcBef>
              <a:buFontTx/>
              <a:buNone/>
              <a:defRPr sz="1800" b="1">
                <a:solidFill>
                  <a:schemeClr val="bg2"/>
                </a:solidFill>
              </a:defRPr>
            </a:lvl6pPr>
            <a:lvl7pPr marL="0" indent="0" algn="ctr">
              <a:lnSpc>
                <a:spcPct val="100000"/>
              </a:lnSpc>
              <a:spcBef>
                <a:spcPts val="0"/>
              </a:spcBef>
              <a:buFontTx/>
              <a:buNone/>
              <a:defRPr sz="1800" b="1">
                <a:solidFill>
                  <a:schemeClr val="bg2"/>
                </a:solidFill>
              </a:defRPr>
            </a:lvl7pPr>
            <a:lvl8pPr marL="0" indent="0" algn="ctr">
              <a:lnSpc>
                <a:spcPct val="100000"/>
              </a:lnSpc>
              <a:spcBef>
                <a:spcPts val="0"/>
              </a:spcBef>
              <a:buFontTx/>
              <a:buNone/>
              <a:defRPr sz="1800" b="1">
                <a:solidFill>
                  <a:schemeClr val="bg2"/>
                </a:solidFill>
              </a:defRPr>
            </a:lvl8pPr>
            <a:lvl9pPr marL="0" indent="0" algn="ctr">
              <a:lnSpc>
                <a:spcPct val="100000"/>
              </a:lnSpc>
              <a:spcBef>
                <a:spcPts val="0"/>
              </a:spcBef>
              <a:buFontTx/>
              <a:buNone/>
              <a:defRPr sz="1800" b="1">
                <a:solidFill>
                  <a:schemeClr val="bg2"/>
                </a:solidFill>
              </a:defRPr>
            </a:lvl9pPr>
          </a:lstStyle>
          <a:p>
            <a:pPr lvl="0"/>
            <a:r>
              <a:rPr lang="en-US" dirty="0"/>
              <a:t>[Box title]</a:t>
            </a:r>
          </a:p>
        </p:txBody>
      </p:sp>
      <p:sp>
        <p:nvSpPr>
          <p:cNvPr id="4" name="Content Placeholder 5">
            <a:extLst>
              <a:ext uri="{FF2B5EF4-FFF2-40B4-BE49-F238E27FC236}">
                <a16:creationId xmlns:a16="http://schemas.microsoft.com/office/drawing/2014/main" id="{BFD7040F-0655-4A08-B6A9-04095969AD25}"/>
              </a:ext>
            </a:extLst>
          </p:cNvPr>
          <p:cNvSpPr>
            <a:spLocks noGrp="1"/>
          </p:cNvSpPr>
          <p:nvPr>
            <p:ph sz="half" idx="2"/>
          </p:nvPr>
        </p:nvSpPr>
        <p:spPr>
          <a:xfrm>
            <a:off x="4549522" y="1968500"/>
            <a:ext cx="3090672" cy="3886200"/>
          </a:xfrm>
        </p:spPr>
        <p:txBody>
          <a:bodyPr>
            <a:normAutofit/>
          </a:bodyPr>
          <a:lstStyle>
            <a:lvl1pPr>
              <a:spcBef>
                <a:spcPts val="800"/>
              </a:spcBef>
              <a:defRPr sz="1800"/>
            </a:lvl1pPr>
            <a:lvl2pPr>
              <a:spcBef>
                <a:spcPts val="600"/>
              </a:spcBef>
              <a:defRPr sz="1800"/>
            </a:lvl2pPr>
            <a:lvl3pPr>
              <a:spcBef>
                <a:spcPts val="600"/>
              </a:spcBef>
              <a:defRPr sz="1800"/>
            </a:lvl3pPr>
            <a:lvl4pPr>
              <a:spcBef>
                <a:spcPts val="600"/>
              </a:spcBef>
              <a:defRPr sz="1800"/>
            </a:lvl4pPr>
            <a:lvl5pPr>
              <a:spcBef>
                <a:spcPts val="600"/>
              </a:spcBef>
              <a:defRPr sz="1800"/>
            </a:lvl5pPr>
            <a:lvl6pPr>
              <a:spcBef>
                <a:spcPts val="600"/>
              </a:spcBef>
              <a:defRPr sz="1800"/>
            </a:lvl6pPr>
            <a:lvl7pPr>
              <a:spcBef>
                <a:spcPts val="600"/>
              </a:spcBef>
              <a:defRPr sz="1800"/>
            </a:lvl7pPr>
            <a:lvl8pPr>
              <a:spcBef>
                <a:spcPts val="600"/>
              </a:spcBef>
              <a:defRPr sz="1800"/>
            </a:lvl8pPr>
            <a:lvl9pPr>
              <a:spcBef>
                <a:spcPts val="600"/>
              </a:spcBef>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Box">
            <a:extLst>
              <a:ext uri="{FF2B5EF4-FFF2-40B4-BE49-F238E27FC236}">
                <a16:creationId xmlns:a16="http://schemas.microsoft.com/office/drawing/2014/main" id="{FBB4463B-6AD5-BC49-920E-A3C27459A9E3}"/>
              </a:ext>
              <a:ext uri="{C183D7F6-B498-43B3-948B-1728B52AA6E4}">
                <adec:decorative xmlns:adec="http://schemas.microsoft.com/office/drawing/2017/decorative" val="1"/>
              </a:ext>
            </a:extLst>
          </p:cNvPr>
          <p:cNvSpPr/>
          <p:nvPr userDrawn="1"/>
        </p:nvSpPr>
        <p:spPr bwMode="black">
          <a:xfrm>
            <a:off x="8279255" y="1553234"/>
            <a:ext cx="3454400" cy="4482441"/>
          </a:xfrm>
          <a:prstGeom prst="rect">
            <a:avLst/>
          </a:prstGeom>
          <a:noFill/>
          <a:ln>
            <a:solidFill>
              <a:srgbClr val="1891F6"/>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12" name="Text Placeholder 6">
            <a:extLst>
              <a:ext uri="{FF2B5EF4-FFF2-40B4-BE49-F238E27FC236}">
                <a16:creationId xmlns:a16="http://schemas.microsoft.com/office/drawing/2014/main" id="{C7A106C5-89CB-3F45-8981-32FDEA8A28CF}"/>
              </a:ext>
            </a:extLst>
          </p:cNvPr>
          <p:cNvSpPr>
            <a:spLocks noGrp="1"/>
          </p:cNvSpPr>
          <p:nvPr>
            <p:ph type="body" sz="quarter" idx="16" hasCustomPrompt="1"/>
          </p:nvPr>
        </p:nvSpPr>
        <p:spPr bwMode="gray">
          <a:xfrm>
            <a:off x="8643999" y="1277927"/>
            <a:ext cx="2724912" cy="548640"/>
          </a:xfrm>
          <a:solidFill>
            <a:schemeClr val="bg1"/>
          </a:solidFill>
        </p:spPr>
        <p:txBody>
          <a:bodyPr wrap="square" lIns="91440" tIns="0" rIns="91440" bIns="0" anchor="ctr" anchorCtr="0">
            <a:noAutofit/>
          </a:bodyPr>
          <a:lstStyle>
            <a:lvl1pPr marL="0" indent="0" algn="ctr">
              <a:lnSpc>
                <a:spcPct val="100000"/>
              </a:lnSpc>
              <a:spcBef>
                <a:spcPts val="0"/>
              </a:spcBef>
              <a:buFontTx/>
              <a:buNone/>
              <a:defRPr sz="1800" b="1">
                <a:solidFill>
                  <a:schemeClr val="bg2"/>
                </a:solidFill>
              </a:defRPr>
            </a:lvl1pPr>
            <a:lvl2pPr marL="0" indent="0" algn="ctr">
              <a:lnSpc>
                <a:spcPct val="100000"/>
              </a:lnSpc>
              <a:spcBef>
                <a:spcPts val="0"/>
              </a:spcBef>
              <a:buFontTx/>
              <a:buNone/>
              <a:defRPr sz="1800" b="1">
                <a:solidFill>
                  <a:schemeClr val="bg2"/>
                </a:solidFill>
              </a:defRPr>
            </a:lvl2pPr>
            <a:lvl3pPr marL="0" indent="0" algn="ctr">
              <a:lnSpc>
                <a:spcPct val="100000"/>
              </a:lnSpc>
              <a:spcBef>
                <a:spcPts val="0"/>
              </a:spcBef>
              <a:buFontTx/>
              <a:buNone/>
              <a:defRPr sz="1800" b="1">
                <a:solidFill>
                  <a:schemeClr val="bg2"/>
                </a:solidFill>
              </a:defRPr>
            </a:lvl3pPr>
            <a:lvl4pPr marL="0" indent="0" algn="ctr">
              <a:lnSpc>
                <a:spcPct val="100000"/>
              </a:lnSpc>
              <a:spcBef>
                <a:spcPts val="0"/>
              </a:spcBef>
              <a:buFontTx/>
              <a:buNone/>
              <a:defRPr sz="1800" b="1">
                <a:solidFill>
                  <a:schemeClr val="bg2"/>
                </a:solidFill>
              </a:defRPr>
            </a:lvl4pPr>
            <a:lvl5pPr marL="0" indent="0" algn="ctr">
              <a:lnSpc>
                <a:spcPct val="100000"/>
              </a:lnSpc>
              <a:spcBef>
                <a:spcPts val="0"/>
              </a:spcBef>
              <a:buFontTx/>
              <a:buNone/>
              <a:defRPr sz="1800" b="1">
                <a:solidFill>
                  <a:schemeClr val="bg2"/>
                </a:solidFill>
              </a:defRPr>
            </a:lvl5pPr>
            <a:lvl6pPr marL="0" indent="0" algn="ctr">
              <a:lnSpc>
                <a:spcPct val="100000"/>
              </a:lnSpc>
              <a:spcBef>
                <a:spcPts val="0"/>
              </a:spcBef>
              <a:buFontTx/>
              <a:buNone/>
              <a:defRPr sz="1800" b="1">
                <a:solidFill>
                  <a:schemeClr val="bg2"/>
                </a:solidFill>
              </a:defRPr>
            </a:lvl6pPr>
            <a:lvl7pPr marL="0" indent="0" algn="ctr">
              <a:lnSpc>
                <a:spcPct val="100000"/>
              </a:lnSpc>
              <a:spcBef>
                <a:spcPts val="0"/>
              </a:spcBef>
              <a:buFontTx/>
              <a:buNone/>
              <a:defRPr sz="1800" b="1">
                <a:solidFill>
                  <a:schemeClr val="bg2"/>
                </a:solidFill>
              </a:defRPr>
            </a:lvl7pPr>
            <a:lvl8pPr marL="0" indent="0" algn="ctr">
              <a:lnSpc>
                <a:spcPct val="100000"/>
              </a:lnSpc>
              <a:spcBef>
                <a:spcPts val="0"/>
              </a:spcBef>
              <a:buFontTx/>
              <a:buNone/>
              <a:defRPr sz="1800" b="1">
                <a:solidFill>
                  <a:schemeClr val="bg2"/>
                </a:solidFill>
              </a:defRPr>
            </a:lvl8pPr>
            <a:lvl9pPr marL="0" indent="0" algn="ctr">
              <a:lnSpc>
                <a:spcPct val="100000"/>
              </a:lnSpc>
              <a:spcBef>
                <a:spcPts val="0"/>
              </a:spcBef>
              <a:buFontTx/>
              <a:buNone/>
              <a:defRPr sz="1800" b="1">
                <a:solidFill>
                  <a:schemeClr val="bg2"/>
                </a:solidFill>
              </a:defRPr>
            </a:lvl9pPr>
          </a:lstStyle>
          <a:p>
            <a:pPr lvl="0"/>
            <a:r>
              <a:rPr lang="en-US" dirty="0"/>
              <a:t>[Box title]</a:t>
            </a:r>
          </a:p>
        </p:txBody>
      </p:sp>
      <p:sp>
        <p:nvSpPr>
          <p:cNvPr id="13" name="Content Placeholder 7">
            <a:extLst>
              <a:ext uri="{FF2B5EF4-FFF2-40B4-BE49-F238E27FC236}">
                <a16:creationId xmlns:a16="http://schemas.microsoft.com/office/drawing/2014/main" id="{CA32CF3B-A3A7-1744-A7F6-4C25954F2090}"/>
              </a:ext>
            </a:extLst>
          </p:cNvPr>
          <p:cNvSpPr>
            <a:spLocks noGrp="1"/>
          </p:cNvSpPr>
          <p:nvPr>
            <p:ph sz="half" idx="13"/>
          </p:nvPr>
        </p:nvSpPr>
        <p:spPr>
          <a:xfrm>
            <a:off x="8461119" y="1968500"/>
            <a:ext cx="3090672" cy="3886200"/>
          </a:xfrm>
        </p:spPr>
        <p:txBody>
          <a:bodyPr>
            <a:normAutofit/>
          </a:bodyPr>
          <a:lstStyle>
            <a:lvl1pPr>
              <a:spcBef>
                <a:spcPts val="800"/>
              </a:spcBef>
              <a:defRPr sz="1800"/>
            </a:lvl1pPr>
            <a:lvl2pPr>
              <a:spcBef>
                <a:spcPts val="600"/>
              </a:spcBef>
              <a:defRPr sz="1800"/>
            </a:lvl2pPr>
            <a:lvl3pPr>
              <a:spcBef>
                <a:spcPts val="600"/>
              </a:spcBef>
              <a:defRPr sz="1800"/>
            </a:lvl3pPr>
            <a:lvl4pPr>
              <a:spcBef>
                <a:spcPts val="600"/>
              </a:spcBef>
              <a:defRPr sz="1800"/>
            </a:lvl4pPr>
            <a:lvl5pPr>
              <a:spcBef>
                <a:spcPts val="600"/>
              </a:spcBef>
              <a:defRPr sz="1800"/>
            </a:lvl5pPr>
            <a:lvl6pPr>
              <a:spcBef>
                <a:spcPts val="600"/>
              </a:spcBef>
              <a:defRPr sz="1800"/>
            </a:lvl6pPr>
            <a:lvl7pPr>
              <a:spcBef>
                <a:spcPts val="600"/>
              </a:spcBef>
              <a:defRPr sz="1800"/>
            </a:lvl7pPr>
            <a:lvl8pPr>
              <a:spcBef>
                <a:spcPts val="600"/>
              </a:spcBef>
              <a:defRPr sz="1800"/>
            </a:lvl8pPr>
            <a:lvl9pPr>
              <a:spcBef>
                <a:spcPts val="600"/>
              </a:spcBef>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8">
            <a:extLst>
              <a:ext uri="{FF2B5EF4-FFF2-40B4-BE49-F238E27FC236}">
                <a16:creationId xmlns:a16="http://schemas.microsoft.com/office/drawing/2014/main" id="{C2C420F0-489E-477B-BCC1-0A3590BEAC2D}"/>
              </a:ext>
            </a:extLst>
          </p:cNvPr>
          <p:cNvSpPr>
            <a:spLocks noGrp="1"/>
          </p:cNvSpPr>
          <p:nvPr>
            <p:ph type="sldNum" sz="quarter" idx="12"/>
          </p:nvPr>
        </p:nvSpPr>
        <p:spPr/>
        <p:txBody>
          <a:bodyPr/>
          <a:lstStyle/>
          <a:p>
            <a:fld id="{54C43044-12A5-4144-ACF2-73440A089539}" type="slidenum">
              <a:rPr lang="en-US" smtClean="0"/>
              <a:t>‹#›</a:t>
            </a:fld>
            <a:endParaRPr lang="en-US"/>
          </a:p>
        </p:txBody>
      </p:sp>
    </p:spTree>
    <p:extLst>
      <p:ext uri="{BB962C8B-B14F-4D97-AF65-F5344CB8AC3E}">
        <p14:creationId xmlns:p14="http://schemas.microsoft.com/office/powerpoint/2010/main" val="325306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464">
          <p15:clr>
            <a:srgbClr val="FBAE40"/>
          </p15:clr>
        </p15:guide>
        <p15:guide id="2" pos="4928">
          <p15:clr>
            <a:srgbClr val="FBAE40"/>
          </p15:clr>
        </p15:guide>
        <p15:guide id="3" pos="2750">
          <p15:clr>
            <a:srgbClr val="FBAE40"/>
          </p15:clr>
        </p15:guide>
        <p15:guide id="4" pos="5214">
          <p15:clr>
            <a:srgbClr val="FBAE40"/>
          </p15:clr>
        </p15:guide>
        <p15:guide id="5" pos="2350" userDrawn="1">
          <p15:clr>
            <a:srgbClr val="FBAE40"/>
          </p15:clr>
        </p15:guide>
        <p15:guide id="6" pos="402" userDrawn="1">
          <p15:clr>
            <a:srgbClr val="FBAE40"/>
          </p15:clr>
        </p15:guide>
        <p15:guide id="7" pos="2864" userDrawn="1">
          <p15:clr>
            <a:srgbClr val="FBAE40"/>
          </p15:clr>
        </p15:guide>
        <p15:guide id="8" pos="4814" userDrawn="1">
          <p15:clr>
            <a:srgbClr val="FBAE40"/>
          </p15:clr>
        </p15:guide>
        <p15:guide id="9" pos="5328" userDrawn="1">
          <p15:clr>
            <a:srgbClr val="FBAE40"/>
          </p15:clr>
        </p15:guide>
        <p15:guide id="10" pos="7278" userDrawn="1">
          <p15:clr>
            <a:srgbClr val="FBAE40"/>
          </p15:clr>
        </p15:guide>
        <p15:guide id="11" orient="horz" pos="1240" userDrawn="1">
          <p15:clr>
            <a:srgbClr val="FBAE40"/>
          </p15:clr>
        </p15:guide>
        <p15:guide id="12" orient="horz" pos="368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alf Photo">
    <p:spTree>
      <p:nvGrpSpPr>
        <p:cNvPr id="1" name=""/>
        <p:cNvGrpSpPr/>
        <p:nvPr/>
      </p:nvGrpSpPr>
      <p:grpSpPr>
        <a:xfrm>
          <a:off x="0" y="0"/>
          <a:ext cx="0" cy="0"/>
          <a:chOff x="0" y="0"/>
          <a:chExt cx="0" cy="0"/>
        </a:xfrm>
      </p:grpSpPr>
      <p:cxnSp>
        <p:nvCxnSpPr>
          <p:cNvPr id="9" name="Line">
            <a:extLst>
              <a:ext uri="{FF2B5EF4-FFF2-40B4-BE49-F238E27FC236}">
                <a16:creationId xmlns:a16="http://schemas.microsoft.com/office/drawing/2014/main" id="{3EB3E14E-C583-F144-BB7E-2E89839EF679}"/>
              </a:ext>
              <a:ext uri="{C183D7F6-B498-43B3-948B-1728B52AA6E4}">
                <adec:decorative xmlns:adec="http://schemas.microsoft.com/office/drawing/2017/decorative" val="1"/>
              </a:ext>
            </a:extLst>
          </p:cNvPr>
          <p:cNvCxnSpPr>
            <a:cxnSpLocks/>
          </p:cNvCxnSpPr>
          <p:nvPr userDrawn="1"/>
        </p:nvCxnSpPr>
        <p:spPr>
          <a:xfrm>
            <a:off x="457200" y="1051560"/>
            <a:ext cx="5410200" cy="0"/>
          </a:xfrm>
          <a:prstGeom prst="line">
            <a:avLst/>
          </a:prstGeom>
          <a:noFill/>
          <a:ln w="76200" cap="flat" cmpd="sng" algn="ctr">
            <a:solidFill>
              <a:srgbClr val="152C73"/>
            </a:solidFill>
            <a:prstDash val="solid"/>
          </a:ln>
          <a:effectLst/>
        </p:spPr>
      </p:cxnSp>
      <p:sp>
        <p:nvSpPr>
          <p:cNvPr id="2" name="Title 1">
            <a:extLst>
              <a:ext uri="{FF2B5EF4-FFF2-40B4-BE49-F238E27FC236}">
                <a16:creationId xmlns:a16="http://schemas.microsoft.com/office/drawing/2014/main" id="{EBDD09E3-04EB-4221-AF6F-4D85F55C1A4F}"/>
              </a:ext>
            </a:extLst>
          </p:cNvPr>
          <p:cNvSpPr>
            <a:spLocks noGrp="1"/>
          </p:cNvSpPr>
          <p:nvPr>
            <p:ph type="title" hasCustomPrompt="1"/>
          </p:nvPr>
        </p:nvSpPr>
        <p:spPr>
          <a:xfrm>
            <a:off x="457200" y="457200"/>
            <a:ext cx="5410200" cy="548640"/>
          </a:xfrm>
        </p:spPr>
        <p:txBody>
          <a:bodyPr/>
          <a:lstStyle/>
          <a:p>
            <a:r>
              <a:rPr lang="en-US" dirty="0"/>
              <a:t>[Slide title]</a:t>
            </a:r>
          </a:p>
        </p:txBody>
      </p:sp>
      <p:sp>
        <p:nvSpPr>
          <p:cNvPr id="3" name="Content Placeholder 2">
            <a:extLst>
              <a:ext uri="{FF2B5EF4-FFF2-40B4-BE49-F238E27FC236}">
                <a16:creationId xmlns:a16="http://schemas.microsoft.com/office/drawing/2014/main" id="{689464BA-E7AA-42BB-8E06-E96A232D312C}"/>
              </a:ext>
            </a:extLst>
          </p:cNvPr>
          <p:cNvSpPr>
            <a:spLocks noGrp="1"/>
          </p:cNvSpPr>
          <p:nvPr>
            <p:ph sz="half" idx="1"/>
          </p:nvPr>
        </p:nvSpPr>
        <p:spPr>
          <a:xfrm>
            <a:off x="457199" y="1280160"/>
            <a:ext cx="5410201" cy="475488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3">
            <a:extLst>
              <a:ext uri="{FF2B5EF4-FFF2-40B4-BE49-F238E27FC236}">
                <a16:creationId xmlns:a16="http://schemas.microsoft.com/office/drawing/2014/main" id="{52C32AB1-543C-2C49-8704-4B65AF682307}"/>
              </a:ext>
            </a:extLst>
          </p:cNvPr>
          <p:cNvSpPr>
            <a:spLocks noGrp="1"/>
          </p:cNvSpPr>
          <p:nvPr>
            <p:ph type="pic" sz="quarter" idx="13" hasCustomPrompt="1"/>
          </p:nvPr>
        </p:nvSpPr>
        <p:spPr>
          <a:xfrm>
            <a:off x="6096000" y="0"/>
            <a:ext cx="6096000" cy="6857999"/>
          </a:xfrm>
          <a:solidFill>
            <a:srgbClr val="BAC0D0"/>
          </a:solidFill>
        </p:spPr>
        <p:txBody>
          <a:bodyPr anchor="ctr" anchorCtr="0">
            <a:normAutofit/>
          </a:bodyPr>
          <a:lstStyle>
            <a:lvl1pPr marL="0" indent="0" algn="ctr">
              <a:spcBef>
                <a:spcPts val="0"/>
              </a:spcBef>
              <a:buNone/>
              <a:defRPr sz="2400">
                <a:solidFill>
                  <a:schemeClr val="tx1"/>
                </a:solidFill>
              </a:defRPr>
            </a:lvl1pPr>
          </a:lstStyle>
          <a:p>
            <a:r>
              <a:rPr lang="en-US" dirty="0"/>
              <a:t>CLICK ICON TO INSERT PHOTO</a:t>
            </a:r>
          </a:p>
        </p:txBody>
      </p:sp>
      <p:sp>
        <p:nvSpPr>
          <p:cNvPr id="7" name="Slide Number Placeholder 4">
            <a:extLst>
              <a:ext uri="{FF2B5EF4-FFF2-40B4-BE49-F238E27FC236}">
                <a16:creationId xmlns:a16="http://schemas.microsoft.com/office/drawing/2014/main" id="{C2C420F0-489E-477B-BCC1-0A3590BEAC2D}"/>
              </a:ext>
            </a:extLst>
          </p:cNvPr>
          <p:cNvSpPr>
            <a:spLocks noGrp="1"/>
          </p:cNvSpPr>
          <p:nvPr>
            <p:ph type="sldNum" sz="quarter" idx="12"/>
          </p:nvPr>
        </p:nvSpPr>
        <p:spPr bwMode="gray"/>
        <p:txBody>
          <a:bodyPr/>
          <a:lstStyle>
            <a:lvl1pPr>
              <a:defRPr>
                <a:solidFill>
                  <a:schemeClr val="bg1"/>
                </a:solidFill>
              </a:defRPr>
            </a:lvl1pPr>
          </a:lstStyle>
          <a:p>
            <a:fld id="{54C43044-12A5-4144-ACF2-73440A089539}" type="slidenum">
              <a:rPr lang="en-US" smtClean="0"/>
              <a:pPr/>
              <a:t>‹#›</a:t>
            </a:fld>
            <a:endParaRPr lang="en-US" dirty="0"/>
          </a:p>
        </p:txBody>
      </p:sp>
      <p:pic>
        <p:nvPicPr>
          <p:cNvPr id="10" name="Carrier" descr="Carrier">
            <a:extLst>
              <a:ext uri="{FF2B5EF4-FFF2-40B4-BE49-F238E27FC236}">
                <a16:creationId xmlns:a16="http://schemas.microsoft.com/office/drawing/2014/main" id="{9CDA7C29-8C9B-4945-A297-F58F42EF9E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5307" y="6355080"/>
            <a:ext cx="935431" cy="502920"/>
          </a:xfrm>
          <a:prstGeom prst="rect">
            <a:avLst/>
          </a:prstGeom>
        </p:spPr>
      </p:pic>
      <p:sp>
        <p:nvSpPr>
          <p:cNvPr id="11" name="Footer Text">
            <a:extLst>
              <a:ext uri="{FF2B5EF4-FFF2-40B4-BE49-F238E27FC236}">
                <a16:creationId xmlns:a16="http://schemas.microsoft.com/office/drawing/2014/main" id="{30772113-3842-E845-8C87-2A2E1FD40A06}"/>
              </a:ext>
            </a:extLst>
          </p:cNvPr>
          <p:cNvSpPr txBox="1"/>
          <p:nvPr userDrawn="1"/>
        </p:nvSpPr>
        <p:spPr>
          <a:xfrm>
            <a:off x="3124200" y="6423660"/>
            <a:ext cx="2743200" cy="365760"/>
          </a:xfrm>
          <a:prstGeom prst="rect">
            <a:avLst/>
          </a:prstGeom>
          <a:noFill/>
        </p:spPr>
        <p:txBody>
          <a:bodyPr wrap="square" lIns="0" tIns="0" rIns="0" bIns="0" rtlCol="0" anchor="ctr" anchorCtr="0">
            <a:noAutofit/>
          </a:bodyPr>
          <a:lstStyle/>
          <a:p>
            <a:pPr marL="0" indent="0" algn="r">
              <a:lnSpc>
                <a:spcPct val="100000"/>
              </a:lnSpc>
              <a:spcBef>
                <a:spcPts val="0"/>
              </a:spcBef>
              <a:buSzPct val="100000"/>
              <a:buFontTx/>
              <a:buNone/>
            </a:pPr>
            <a:r>
              <a:rPr lang="en-US" sz="1200" dirty="0">
                <a:solidFill>
                  <a:schemeClr val="tx1"/>
                </a:solidFill>
              </a:rPr>
              <a:t>Proprietary and Confidential</a:t>
            </a:r>
          </a:p>
        </p:txBody>
      </p:sp>
    </p:spTree>
    <p:extLst>
      <p:ext uri="{BB962C8B-B14F-4D97-AF65-F5344CB8AC3E}">
        <p14:creationId xmlns:p14="http://schemas.microsoft.com/office/powerpoint/2010/main" val="279078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96">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hoto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hoto">
            <a:extLst>
              <a:ext uri="{FF2B5EF4-FFF2-40B4-BE49-F238E27FC236}">
                <a16:creationId xmlns:a16="http://schemas.microsoft.com/office/drawing/2014/main" id="{FFE95EE0-9AA6-D042-A5C0-FDC3B3249AC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1"/>
            <a:ext cx="12191998" cy="6857998"/>
          </a:xfrm>
          <a:prstGeom prst="rect">
            <a:avLst/>
          </a:prstGeom>
        </p:spPr>
      </p:pic>
      <p:grpSp>
        <p:nvGrpSpPr>
          <p:cNvPr id="4" name="Graphic">
            <a:extLst>
              <a:ext uri="{FF2B5EF4-FFF2-40B4-BE49-F238E27FC236}">
                <a16:creationId xmlns:a16="http://schemas.microsoft.com/office/drawing/2014/main" id="{DA404BFE-8FBC-6644-8894-DEFB6AD27326}"/>
              </a:ext>
            </a:extLst>
          </p:cNvPr>
          <p:cNvGrpSpPr/>
          <p:nvPr userDrawn="1"/>
        </p:nvGrpSpPr>
        <p:grpSpPr>
          <a:xfrm>
            <a:off x="0" y="0"/>
            <a:ext cx="12192000" cy="6858000"/>
            <a:chOff x="0" y="0"/>
            <a:chExt cx="12192000" cy="6858000"/>
          </a:xfrm>
        </p:grpSpPr>
        <p:sp>
          <p:nvSpPr>
            <p:cNvPr id="7" name="Oval">
              <a:extLst>
                <a:ext uri="{FF2B5EF4-FFF2-40B4-BE49-F238E27FC236}">
                  <a16:creationId xmlns:a16="http://schemas.microsoft.com/office/drawing/2014/main" id="{9EFECDB6-9F59-8B47-8380-68628795B8AA}"/>
                </a:ext>
                <a:ext uri="{C183D7F6-B498-43B3-948B-1728B52AA6E4}">
                  <adec:decorative xmlns:adec="http://schemas.microsoft.com/office/drawing/2017/decorative" val="1"/>
                </a:ext>
              </a:extLst>
            </p:cNvPr>
            <p:cNvSpPr>
              <a:spLocks noChangeAspect="1"/>
            </p:cNvSpPr>
            <p:nvPr userDrawn="1"/>
          </p:nvSpPr>
          <p:spPr bwMode="white">
            <a:xfrm>
              <a:off x="0" y="0"/>
              <a:ext cx="12192000" cy="6858000"/>
            </a:xfrm>
            <a:custGeom>
              <a:avLst/>
              <a:gdLst>
                <a:gd name="T0" fmla="*/ 10224 w 25599"/>
                <a:gd name="T1" fmla="*/ 7199 h 14399"/>
                <a:gd name="T2" fmla="*/ 10224 w 25599"/>
                <a:gd name="T3" fmla="*/ 7199 h 14399"/>
                <a:gd name="T4" fmla="*/ 25599 w 25599"/>
                <a:gd name="T5" fmla="*/ 20 h 14399"/>
                <a:gd name="T6" fmla="*/ 25599 w 25599"/>
                <a:gd name="T7" fmla="*/ 0 h 14399"/>
                <a:gd name="T8" fmla="*/ 0 w 25599"/>
                <a:gd name="T9" fmla="*/ 0 h 14399"/>
                <a:gd name="T10" fmla="*/ 0 w 25599"/>
                <a:gd name="T11" fmla="*/ 14399 h 14399"/>
                <a:gd name="T12" fmla="*/ 25599 w 25599"/>
                <a:gd name="T13" fmla="*/ 14399 h 14399"/>
                <a:gd name="T14" fmla="*/ 25599 w 25599"/>
                <a:gd name="T15" fmla="*/ 14377 h 14399"/>
                <a:gd name="T16" fmla="*/ 10224 w 25599"/>
                <a:gd name="T17" fmla="*/ 7199 h 14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99" h="14399">
                  <a:moveTo>
                    <a:pt x="10224" y="7199"/>
                  </a:moveTo>
                  <a:lnTo>
                    <a:pt x="10224" y="7199"/>
                  </a:lnTo>
                  <a:cubicBezTo>
                    <a:pt x="10224" y="3513"/>
                    <a:pt x="16938" y="451"/>
                    <a:pt x="25599" y="20"/>
                  </a:cubicBezTo>
                  <a:lnTo>
                    <a:pt x="25599" y="0"/>
                  </a:lnTo>
                  <a:lnTo>
                    <a:pt x="0" y="0"/>
                  </a:lnTo>
                  <a:lnTo>
                    <a:pt x="0" y="14399"/>
                  </a:lnTo>
                  <a:lnTo>
                    <a:pt x="25599" y="14399"/>
                  </a:lnTo>
                  <a:lnTo>
                    <a:pt x="25599" y="14377"/>
                  </a:lnTo>
                  <a:cubicBezTo>
                    <a:pt x="16938" y="13946"/>
                    <a:pt x="10224" y="10884"/>
                    <a:pt x="10224" y="719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9" name="Carrier" descr="Carrier">
              <a:extLst>
                <a:ext uri="{FF2B5EF4-FFF2-40B4-BE49-F238E27FC236}">
                  <a16:creationId xmlns:a16="http://schemas.microsoft.com/office/drawing/2014/main" id="{4BE9985D-2B3E-AC44-918B-15069EEF8440}"/>
                </a:ext>
              </a:extLst>
            </p:cNvPr>
            <p:cNvPicPr>
              <a:picLocks noChangeAspect="1"/>
            </p:cNvPicPr>
            <p:nvPr userDrawn="1"/>
          </p:nvPicPr>
          <p:blipFill>
            <a:blip r:embed="rId4"/>
            <a:stretch>
              <a:fillRect/>
            </a:stretch>
          </p:blipFill>
          <p:spPr>
            <a:xfrm>
              <a:off x="79121" y="76200"/>
              <a:ext cx="3354324" cy="1803400"/>
            </a:xfrm>
            <a:prstGeom prst="rect">
              <a:avLst/>
            </a:prstGeom>
          </p:spPr>
        </p:pic>
      </p:grpSp>
      <p:sp>
        <p:nvSpPr>
          <p:cNvPr id="2" name="Title 1">
            <a:extLst>
              <a:ext uri="{FF2B5EF4-FFF2-40B4-BE49-F238E27FC236}">
                <a16:creationId xmlns:a16="http://schemas.microsoft.com/office/drawing/2014/main" id="{A1CB277E-0A83-488D-8766-29AF67E8057D}"/>
              </a:ext>
            </a:extLst>
          </p:cNvPr>
          <p:cNvSpPr>
            <a:spLocks noGrp="1"/>
          </p:cNvSpPr>
          <p:nvPr userDrawn="1">
            <p:ph type="ctrTitle" hasCustomPrompt="1"/>
          </p:nvPr>
        </p:nvSpPr>
        <p:spPr>
          <a:xfrm>
            <a:off x="457200" y="2423160"/>
            <a:ext cx="4249812" cy="2834640"/>
          </a:xfrm>
        </p:spPr>
        <p:txBody>
          <a:bodyPr anchor="t" anchorCtr="0">
            <a:normAutofit/>
          </a:bodyPr>
          <a:lstStyle>
            <a:lvl1pPr algn="l">
              <a:lnSpc>
                <a:spcPct val="85000"/>
              </a:lnSpc>
              <a:defRPr sz="4800" b="0" cap="all" baseline="0">
                <a:solidFill>
                  <a:schemeClr val="bg2"/>
                </a:solidFill>
              </a:defRPr>
            </a:lvl1pPr>
          </a:lstStyle>
          <a:p>
            <a:r>
              <a:rPr lang="en-US" dirty="0"/>
              <a:t>[PRESENTATION TITLE]</a:t>
            </a:r>
          </a:p>
        </p:txBody>
      </p:sp>
      <p:sp>
        <p:nvSpPr>
          <p:cNvPr id="3" name="Subtitle 2">
            <a:extLst>
              <a:ext uri="{FF2B5EF4-FFF2-40B4-BE49-F238E27FC236}">
                <a16:creationId xmlns:a16="http://schemas.microsoft.com/office/drawing/2014/main" id="{EAB57EE6-57ED-4907-AD63-FF54F7F85CDB}"/>
              </a:ext>
            </a:extLst>
          </p:cNvPr>
          <p:cNvSpPr>
            <a:spLocks noGrp="1"/>
          </p:cNvSpPr>
          <p:nvPr userDrawn="1">
            <p:ph type="subTitle" idx="1" hasCustomPrompt="1"/>
          </p:nvPr>
        </p:nvSpPr>
        <p:spPr>
          <a:xfrm>
            <a:off x="457201" y="5667375"/>
            <a:ext cx="4249812" cy="685800"/>
          </a:xfrm>
        </p:spPr>
        <p:txBody>
          <a:bodyPr anchor="b" anchorCtr="0">
            <a:noAutofit/>
          </a:bodyPr>
          <a:lstStyle>
            <a:lvl1pPr marL="0" indent="0" algn="l">
              <a:spcBef>
                <a:spcPts val="0"/>
              </a:spcBef>
              <a:buNone/>
              <a:defRPr sz="1800">
                <a:solidFill>
                  <a:schemeClr val="bg2"/>
                </a:solidFill>
              </a:defRPr>
            </a:lvl1pPr>
            <a:lvl2pPr marL="0" indent="0" algn="l">
              <a:spcBef>
                <a:spcPts val="0"/>
              </a:spcBef>
              <a:buNone/>
              <a:defRPr sz="1800">
                <a:solidFill>
                  <a:schemeClr val="bg2"/>
                </a:solidFill>
              </a:defRPr>
            </a:lvl2pPr>
            <a:lvl3pPr marL="0" indent="0" algn="l">
              <a:spcBef>
                <a:spcPts val="0"/>
              </a:spcBef>
              <a:buNone/>
              <a:defRPr sz="1800">
                <a:solidFill>
                  <a:schemeClr val="bg2"/>
                </a:solidFill>
              </a:defRPr>
            </a:lvl3pPr>
            <a:lvl4pPr marL="0" indent="0" algn="l">
              <a:spcBef>
                <a:spcPts val="0"/>
              </a:spcBef>
              <a:buNone/>
              <a:defRPr sz="1800">
                <a:solidFill>
                  <a:schemeClr val="bg2"/>
                </a:solidFill>
              </a:defRPr>
            </a:lvl4pPr>
            <a:lvl5pPr marL="0" indent="0" algn="l">
              <a:spcBef>
                <a:spcPts val="0"/>
              </a:spcBef>
              <a:buNone/>
              <a:defRPr sz="1800">
                <a:solidFill>
                  <a:schemeClr val="bg2"/>
                </a:solidFill>
              </a:defRPr>
            </a:lvl5pPr>
            <a:lvl6pPr marL="0" indent="0" algn="l">
              <a:spcBef>
                <a:spcPts val="0"/>
              </a:spcBef>
              <a:buNone/>
              <a:defRPr sz="1800">
                <a:solidFill>
                  <a:schemeClr val="bg2"/>
                </a:solidFill>
              </a:defRPr>
            </a:lvl6pPr>
            <a:lvl7pPr marL="0" indent="0" algn="l">
              <a:spcBef>
                <a:spcPts val="0"/>
              </a:spcBef>
              <a:buNone/>
              <a:defRPr sz="1800">
                <a:solidFill>
                  <a:schemeClr val="bg2"/>
                </a:solidFill>
              </a:defRPr>
            </a:lvl7pPr>
            <a:lvl8pPr marL="0" indent="0" algn="l">
              <a:spcBef>
                <a:spcPts val="0"/>
              </a:spcBef>
              <a:buNone/>
              <a:defRPr sz="1800">
                <a:solidFill>
                  <a:schemeClr val="bg2"/>
                </a:solidFill>
              </a:defRPr>
            </a:lvl8pPr>
            <a:lvl9pPr marL="0" indent="0" algn="l">
              <a:spcBef>
                <a:spcPts val="0"/>
              </a:spcBef>
              <a:buNone/>
              <a:defRPr sz="1800">
                <a:solidFill>
                  <a:schemeClr val="bg2"/>
                </a:solidFill>
              </a:defRPr>
            </a:lvl9pPr>
          </a:lstStyle>
          <a:p>
            <a:r>
              <a:rPr lang="en-US" dirty="0"/>
              <a:t>[Presenter Name]</a:t>
            </a:r>
            <a:br>
              <a:rPr lang="en-US" dirty="0"/>
            </a:br>
            <a:r>
              <a:rPr lang="en-US" dirty="0"/>
              <a:t>[Month 00, 0000]</a:t>
            </a:r>
          </a:p>
        </p:txBody>
      </p:sp>
    </p:spTree>
    <p:extLst>
      <p:ext uri="{BB962C8B-B14F-4D97-AF65-F5344CB8AC3E}">
        <p14:creationId xmlns:p14="http://schemas.microsoft.com/office/powerpoint/2010/main" val="197227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96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cxnSp>
        <p:nvCxnSpPr>
          <p:cNvPr id="7" name="Line">
            <a:extLst>
              <a:ext uri="{FF2B5EF4-FFF2-40B4-BE49-F238E27FC236}">
                <a16:creationId xmlns:a16="http://schemas.microsoft.com/office/drawing/2014/main" id="{F055D5E4-1D4E-9F40-871D-B3855363622D}"/>
              </a:ext>
              <a:ext uri="{C183D7F6-B498-43B3-948B-1728B52AA6E4}">
                <adec:decorative xmlns:adec="http://schemas.microsoft.com/office/drawing/2017/decorative" val="1"/>
              </a:ext>
            </a:extLst>
          </p:cNvPr>
          <p:cNvCxnSpPr>
            <a:cxnSpLocks/>
          </p:cNvCxnSpPr>
          <p:nvPr userDrawn="1"/>
        </p:nvCxnSpPr>
        <p:spPr>
          <a:xfrm>
            <a:off x="457200" y="1051560"/>
            <a:ext cx="11277600" cy="0"/>
          </a:xfrm>
          <a:prstGeom prst="line">
            <a:avLst/>
          </a:prstGeom>
          <a:noFill/>
          <a:ln w="76200" cap="flat" cmpd="sng" algn="ctr">
            <a:solidFill>
              <a:srgbClr val="152C73"/>
            </a:solidFill>
            <a:prstDash val="solid"/>
          </a:ln>
          <a:effectLst/>
        </p:spPr>
      </p:cxnSp>
      <p:sp>
        <p:nvSpPr>
          <p:cNvPr id="2" name="Title 1">
            <a:extLst>
              <a:ext uri="{FF2B5EF4-FFF2-40B4-BE49-F238E27FC236}">
                <a16:creationId xmlns:a16="http://schemas.microsoft.com/office/drawing/2014/main" id="{4499D052-82EB-45DB-AC09-74E30530C956}"/>
              </a:ext>
            </a:extLst>
          </p:cNvPr>
          <p:cNvSpPr>
            <a:spLocks noGrp="1"/>
          </p:cNvSpPr>
          <p:nvPr>
            <p:ph type="title" hasCustomPrompt="1"/>
          </p:nvPr>
        </p:nvSpPr>
        <p:spPr/>
        <p:txBody>
          <a:bodyPr/>
          <a:lstStyle/>
          <a:p>
            <a:r>
              <a:rPr lang="en-US" dirty="0"/>
              <a:t>[Slide title]</a:t>
            </a:r>
          </a:p>
        </p:txBody>
      </p:sp>
      <p:sp>
        <p:nvSpPr>
          <p:cNvPr id="3" name="Content Placeholder 2">
            <a:extLst>
              <a:ext uri="{FF2B5EF4-FFF2-40B4-BE49-F238E27FC236}">
                <a16:creationId xmlns:a16="http://schemas.microsoft.com/office/drawing/2014/main" id="{9B455E60-26ED-4289-A997-DC9136BC949A}"/>
              </a:ext>
            </a:extLst>
          </p:cNvPr>
          <p:cNvSpPr>
            <a:spLocks noGrp="1"/>
          </p:cNvSpPr>
          <p:nvPr>
            <p:ph idx="1"/>
          </p:nvPr>
        </p:nvSpPr>
        <p:spPr/>
        <p:txBody>
          <a:bodyPr numCol="2">
            <a:normAutofit/>
          </a:bodyPr>
          <a:lstStyle>
            <a:lvl1pPr marL="228600" indent="-228600">
              <a:spcBef>
                <a:spcPts val="600"/>
              </a:spcBef>
              <a:buFont typeface="Arial" panose="020B0604020202020204" pitchFamily="34" charset="0"/>
              <a:buChar char="•"/>
              <a:defRPr sz="1400"/>
            </a:lvl1pPr>
            <a:lvl2pPr>
              <a:spcBef>
                <a:spcPts val="400"/>
              </a:spcBef>
              <a:defRPr sz="1400"/>
            </a:lvl2pPr>
            <a:lvl3pPr>
              <a:spcBef>
                <a:spcPts val="400"/>
              </a:spcBef>
              <a:defRPr sz="1400"/>
            </a:lvl3pPr>
            <a:lvl4pPr>
              <a:spcBef>
                <a:spcPts val="400"/>
              </a:spcBef>
              <a:defRPr sz="1400"/>
            </a:lvl4pPr>
            <a:lvl5pPr>
              <a:spcBef>
                <a:spcPts val="400"/>
              </a:spcBef>
              <a:defRPr sz="1400"/>
            </a:lvl5pPr>
            <a:lvl6pPr>
              <a:spcBef>
                <a:spcPts val="400"/>
              </a:spcBef>
              <a:defRPr sz="1400"/>
            </a:lvl6pPr>
            <a:lvl7pPr>
              <a:spcBef>
                <a:spcPts val="400"/>
              </a:spcBef>
              <a:defRPr sz="1400"/>
            </a:lvl7pPr>
            <a:lvl8pPr>
              <a:spcBef>
                <a:spcPts val="400"/>
              </a:spcBef>
              <a:defRPr sz="1400"/>
            </a:lvl8pPr>
            <a:lvl9pPr>
              <a:spcBef>
                <a:spcPts val="400"/>
              </a:spcBef>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a:extLst>
              <a:ext uri="{FF2B5EF4-FFF2-40B4-BE49-F238E27FC236}">
                <a16:creationId xmlns:a16="http://schemas.microsoft.com/office/drawing/2014/main" id="{066A3432-8077-4B90-9CC1-2E0784DDB96D}"/>
              </a:ext>
            </a:extLst>
          </p:cNvPr>
          <p:cNvSpPr>
            <a:spLocks noGrp="1"/>
          </p:cNvSpPr>
          <p:nvPr>
            <p:ph type="sldNum" sz="quarter" idx="12"/>
          </p:nvPr>
        </p:nvSpPr>
        <p:spPr/>
        <p:txBody>
          <a:bodyPr/>
          <a:lstStyle/>
          <a:p>
            <a:fld id="{54C43044-12A5-4144-ACF2-73440A089539}" type="slidenum">
              <a:rPr lang="en-US" smtClean="0"/>
              <a:t>‹#›</a:t>
            </a:fld>
            <a:endParaRPr lang="en-US"/>
          </a:p>
        </p:txBody>
      </p:sp>
    </p:spTree>
    <p:extLst>
      <p:ext uri="{BB962C8B-B14F-4D97-AF65-F5344CB8AC3E}">
        <p14:creationId xmlns:p14="http://schemas.microsoft.com/office/powerpoint/2010/main" val="44907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96" userDrawn="1">
          <p15:clr>
            <a:srgbClr val="FBAE40"/>
          </p15:clr>
        </p15:guide>
        <p15:guide id="2" pos="398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6" name="Line">
            <a:extLst>
              <a:ext uri="{FF2B5EF4-FFF2-40B4-BE49-F238E27FC236}">
                <a16:creationId xmlns:a16="http://schemas.microsoft.com/office/drawing/2014/main" id="{DB4E0761-363E-4A4B-8E16-D1610998C7A5}"/>
              </a:ext>
              <a:ext uri="{C183D7F6-B498-43B3-948B-1728B52AA6E4}">
                <adec:decorative xmlns:adec="http://schemas.microsoft.com/office/drawing/2017/decorative" val="1"/>
              </a:ext>
            </a:extLst>
          </p:cNvPr>
          <p:cNvCxnSpPr>
            <a:cxnSpLocks/>
          </p:cNvCxnSpPr>
          <p:nvPr userDrawn="1"/>
        </p:nvCxnSpPr>
        <p:spPr>
          <a:xfrm>
            <a:off x="457200" y="1051560"/>
            <a:ext cx="11277600" cy="0"/>
          </a:xfrm>
          <a:prstGeom prst="line">
            <a:avLst/>
          </a:prstGeom>
          <a:noFill/>
          <a:ln w="76200" cap="flat" cmpd="sng" algn="ctr">
            <a:solidFill>
              <a:srgbClr val="152C73"/>
            </a:solidFill>
            <a:prstDash val="solid"/>
          </a:ln>
          <a:effectLst/>
        </p:spPr>
      </p:cxnSp>
      <p:sp>
        <p:nvSpPr>
          <p:cNvPr id="2" name="Title 1">
            <a:extLst>
              <a:ext uri="{FF2B5EF4-FFF2-40B4-BE49-F238E27FC236}">
                <a16:creationId xmlns:a16="http://schemas.microsoft.com/office/drawing/2014/main" id="{6881CFBB-9367-4DC9-8FBE-736B69A2BB32}"/>
              </a:ext>
            </a:extLst>
          </p:cNvPr>
          <p:cNvSpPr>
            <a:spLocks noGrp="1"/>
          </p:cNvSpPr>
          <p:nvPr>
            <p:ph type="title" hasCustomPrompt="1"/>
          </p:nvPr>
        </p:nvSpPr>
        <p:spPr/>
        <p:txBody>
          <a:bodyPr/>
          <a:lstStyle/>
          <a:p>
            <a:r>
              <a:rPr lang="en-US" dirty="0"/>
              <a:t>[Slide title]</a:t>
            </a:r>
          </a:p>
        </p:txBody>
      </p:sp>
      <p:sp>
        <p:nvSpPr>
          <p:cNvPr id="5" name="Slide Number Placeholder 2">
            <a:extLst>
              <a:ext uri="{FF2B5EF4-FFF2-40B4-BE49-F238E27FC236}">
                <a16:creationId xmlns:a16="http://schemas.microsoft.com/office/drawing/2014/main" id="{5F409EA1-5133-42EC-B9F4-D8861C1C834A}"/>
              </a:ext>
            </a:extLst>
          </p:cNvPr>
          <p:cNvSpPr>
            <a:spLocks noGrp="1"/>
          </p:cNvSpPr>
          <p:nvPr>
            <p:ph type="sldNum" sz="quarter" idx="12"/>
          </p:nvPr>
        </p:nvSpPr>
        <p:spPr/>
        <p:txBody>
          <a:bodyPr/>
          <a:lstStyle/>
          <a:p>
            <a:fld id="{54C43044-12A5-4144-ACF2-73440A089539}" type="slidenum">
              <a:rPr lang="en-US" smtClean="0"/>
              <a:t>‹#›</a:t>
            </a:fld>
            <a:endParaRPr lang="en-US"/>
          </a:p>
        </p:txBody>
      </p:sp>
    </p:spTree>
    <p:extLst>
      <p:ext uri="{BB962C8B-B14F-4D97-AF65-F5344CB8AC3E}">
        <p14:creationId xmlns:p14="http://schemas.microsoft.com/office/powerpoint/2010/main" val="422719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70E8994D-CF48-406C-992A-C2BC44561079}"/>
              </a:ext>
            </a:extLst>
          </p:cNvPr>
          <p:cNvSpPr>
            <a:spLocks noGrp="1"/>
          </p:cNvSpPr>
          <p:nvPr>
            <p:ph type="sldNum" sz="quarter" idx="12"/>
          </p:nvPr>
        </p:nvSpPr>
        <p:spPr/>
        <p:txBody>
          <a:bodyPr/>
          <a:lstStyle/>
          <a:p>
            <a:fld id="{54C43044-12A5-4144-ACF2-73440A089539}" type="slidenum">
              <a:rPr lang="en-US" smtClean="0"/>
              <a:t>‹#›</a:t>
            </a:fld>
            <a:endParaRPr lang="en-US"/>
          </a:p>
        </p:txBody>
      </p:sp>
    </p:spTree>
    <p:extLst>
      <p:ext uri="{BB962C8B-B14F-4D97-AF65-F5344CB8AC3E}">
        <p14:creationId xmlns:p14="http://schemas.microsoft.com/office/powerpoint/2010/main" val="77849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 Slide - Text">
    <p:spTree>
      <p:nvGrpSpPr>
        <p:cNvPr id="1" name=""/>
        <p:cNvGrpSpPr/>
        <p:nvPr/>
      </p:nvGrpSpPr>
      <p:grpSpPr>
        <a:xfrm>
          <a:off x="0" y="0"/>
          <a:ext cx="0" cy="0"/>
          <a:chOff x="0" y="0"/>
          <a:chExt cx="0" cy="0"/>
        </a:xfrm>
      </p:grpSpPr>
      <p:pic>
        <p:nvPicPr>
          <p:cNvPr id="9" name="Carrier" descr="Carrier">
            <a:extLst>
              <a:ext uri="{FF2B5EF4-FFF2-40B4-BE49-F238E27FC236}">
                <a16:creationId xmlns:a16="http://schemas.microsoft.com/office/drawing/2014/main" id="{A8F9E0BD-9CB6-C943-9182-6DD51379FC90}"/>
              </a:ext>
            </a:extLst>
          </p:cNvPr>
          <p:cNvPicPr>
            <a:picLocks noChangeAspect="1"/>
          </p:cNvPicPr>
          <p:nvPr userDrawn="1"/>
        </p:nvPicPr>
        <p:blipFill>
          <a:blip r:embed="rId2"/>
          <a:stretch>
            <a:fillRect/>
          </a:stretch>
        </p:blipFill>
        <p:spPr>
          <a:xfrm>
            <a:off x="79121" y="76200"/>
            <a:ext cx="3354324" cy="1803400"/>
          </a:xfrm>
          <a:prstGeom prst="rect">
            <a:avLst/>
          </a:prstGeom>
        </p:spPr>
      </p:pic>
      <p:sp>
        <p:nvSpPr>
          <p:cNvPr id="6" name="Title 1">
            <a:extLst>
              <a:ext uri="{FF2B5EF4-FFF2-40B4-BE49-F238E27FC236}">
                <a16:creationId xmlns:a16="http://schemas.microsoft.com/office/drawing/2014/main" id="{02C59350-82C3-D24A-B92F-0884E8EF3DCE}"/>
              </a:ext>
            </a:extLst>
          </p:cNvPr>
          <p:cNvSpPr>
            <a:spLocks noGrp="1"/>
          </p:cNvSpPr>
          <p:nvPr>
            <p:ph type="title" hasCustomPrompt="1"/>
          </p:nvPr>
        </p:nvSpPr>
        <p:spPr>
          <a:xfrm>
            <a:off x="457200" y="2743200"/>
            <a:ext cx="7364983" cy="2009192"/>
          </a:xfrm>
        </p:spPr>
        <p:txBody>
          <a:bodyPr anchor="t" anchorCtr="0">
            <a:normAutofit/>
          </a:bodyPr>
          <a:lstStyle>
            <a:lvl1pPr>
              <a:lnSpc>
                <a:spcPct val="85000"/>
              </a:lnSpc>
              <a:defRPr sz="5400" b="0" cap="all" baseline="0">
                <a:solidFill>
                  <a:schemeClr val="bg2"/>
                </a:solidFill>
              </a:defRPr>
            </a:lvl1pPr>
          </a:lstStyle>
          <a:p>
            <a:r>
              <a:rPr lang="en-US" dirty="0"/>
              <a:t>[END TEXT]</a:t>
            </a:r>
          </a:p>
        </p:txBody>
      </p:sp>
      <p:sp>
        <p:nvSpPr>
          <p:cNvPr id="8" name="Text Placeholder 2">
            <a:extLst>
              <a:ext uri="{FF2B5EF4-FFF2-40B4-BE49-F238E27FC236}">
                <a16:creationId xmlns:a16="http://schemas.microsoft.com/office/drawing/2014/main" id="{44B9D79B-CED3-544B-A39D-321CC8BBA54F}"/>
              </a:ext>
            </a:extLst>
          </p:cNvPr>
          <p:cNvSpPr>
            <a:spLocks noGrp="1"/>
          </p:cNvSpPr>
          <p:nvPr>
            <p:ph type="body" sz="quarter" idx="12" hasCustomPrompt="1"/>
          </p:nvPr>
        </p:nvSpPr>
        <p:spPr>
          <a:xfrm>
            <a:off x="457200" y="4752976"/>
            <a:ext cx="7364983" cy="1600199"/>
          </a:xfrm>
        </p:spPr>
        <p:txBody>
          <a:bodyPr anchor="b" anchorCtr="0">
            <a:noAutofit/>
          </a:bodyPr>
          <a:lstStyle>
            <a:lvl1pPr marL="0" indent="0">
              <a:spcBef>
                <a:spcPts val="0"/>
              </a:spcBef>
              <a:buFontTx/>
              <a:buNone/>
              <a:defRPr sz="1800">
                <a:solidFill>
                  <a:schemeClr val="bg2"/>
                </a:solidFill>
              </a:defRPr>
            </a:lvl1pPr>
            <a:lvl2pPr marL="0" indent="0">
              <a:spcBef>
                <a:spcPts val="0"/>
              </a:spcBef>
              <a:buFontTx/>
              <a:buNone/>
              <a:defRPr sz="1800">
                <a:solidFill>
                  <a:schemeClr val="bg2"/>
                </a:solidFill>
              </a:defRPr>
            </a:lvl2pPr>
            <a:lvl3pPr marL="0" indent="0">
              <a:spcBef>
                <a:spcPts val="0"/>
              </a:spcBef>
              <a:buFontTx/>
              <a:buNone/>
              <a:defRPr sz="1800">
                <a:solidFill>
                  <a:schemeClr val="bg2"/>
                </a:solidFill>
              </a:defRPr>
            </a:lvl3pPr>
            <a:lvl4pPr marL="0" indent="0">
              <a:spcBef>
                <a:spcPts val="0"/>
              </a:spcBef>
              <a:buFontTx/>
              <a:buNone/>
              <a:defRPr sz="1800">
                <a:solidFill>
                  <a:schemeClr val="bg2"/>
                </a:solidFill>
              </a:defRPr>
            </a:lvl4pPr>
            <a:lvl5pPr marL="0" indent="0">
              <a:spcBef>
                <a:spcPts val="0"/>
              </a:spcBef>
              <a:buFontTx/>
              <a:buNone/>
              <a:defRPr sz="1800">
                <a:solidFill>
                  <a:schemeClr val="bg2"/>
                </a:solidFill>
              </a:defRPr>
            </a:lvl5pPr>
            <a:lvl6pPr marL="0" indent="0">
              <a:spcBef>
                <a:spcPts val="0"/>
              </a:spcBef>
              <a:buFontTx/>
              <a:buNone/>
              <a:defRPr sz="1800">
                <a:solidFill>
                  <a:schemeClr val="bg2"/>
                </a:solidFill>
              </a:defRPr>
            </a:lvl6pPr>
            <a:lvl7pPr marL="0" indent="0">
              <a:spcBef>
                <a:spcPts val="0"/>
              </a:spcBef>
              <a:buFontTx/>
              <a:buNone/>
              <a:defRPr sz="1800">
                <a:solidFill>
                  <a:schemeClr val="bg2"/>
                </a:solidFill>
              </a:defRPr>
            </a:lvl7pPr>
            <a:lvl8pPr marL="0" indent="0">
              <a:spcBef>
                <a:spcPts val="0"/>
              </a:spcBef>
              <a:buFontTx/>
              <a:buNone/>
              <a:defRPr sz="1800">
                <a:solidFill>
                  <a:schemeClr val="bg2"/>
                </a:solidFill>
              </a:defRPr>
            </a:lvl8pPr>
            <a:lvl9pPr marL="0" indent="0">
              <a:spcBef>
                <a:spcPts val="0"/>
              </a:spcBef>
              <a:buFontTx/>
              <a:buNone/>
              <a:defRPr sz="1800">
                <a:solidFill>
                  <a:schemeClr val="bg2"/>
                </a:solidFill>
              </a:defRPr>
            </a:lvl9pPr>
          </a:lstStyle>
          <a:p>
            <a:pPr lvl="0"/>
            <a:r>
              <a:rPr lang="en-US" dirty="0"/>
              <a:t>[Optional contact information]</a:t>
            </a:r>
          </a:p>
        </p:txBody>
      </p:sp>
    </p:spTree>
    <p:extLst>
      <p:ext uri="{BB962C8B-B14F-4D97-AF65-F5344CB8AC3E}">
        <p14:creationId xmlns:p14="http://schemas.microsoft.com/office/powerpoint/2010/main" val="354193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nd Slide - Logo">
    <p:spTree>
      <p:nvGrpSpPr>
        <p:cNvPr id="1" name=""/>
        <p:cNvGrpSpPr/>
        <p:nvPr/>
      </p:nvGrpSpPr>
      <p:grpSpPr>
        <a:xfrm>
          <a:off x="0" y="0"/>
          <a:ext cx="0" cy="0"/>
          <a:chOff x="0" y="0"/>
          <a:chExt cx="0" cy="0"/>
        </a:xfrm>
      </p:grpSpPr>
      <p:pic>
        <p:nvPicPr>
          <p:cNvPr id="9" name="Carrier" descr="Carrier">
            <a:extLst>
              <a:ext uri="{FF2B5EF4-FFF2-40B4-BE49-F238E27FC236}">
                <a16:creationId xmlns:a16="http://schemas.microsoft.com/office/drawing/2014/main" id="{A8F9E0BD-9CB6-C943-9182-6DD51379FC90}"/>
              </a:ext>
            </a:extLst>
          </p:cNvPr>
          <p:cNvPicPr>
            <a:picLocks noChangeAspect="1"/>
          </p:cNvPicPr>
          <p:nvPr userDrawn="1"/>
        </p:nvPicPr>
        <p:blipFill>
          <a:blip r:embed="rId2"/>
          <a:stretch>
            <a:fillRect/>
          </a:stretch>
        </p:blipFill>
        <p:spPr>
          <a:xfrm>
            <a:off x="2139315" y="1295400"/>
            <a:ext cx="7913370" cy="4254500"/>
          </a:xfrm>
          <a:prstGeom prst="rect">
            <a:avLst/>
          </a:prstGeom>
        </p:spPr>
      </p:pic>
    </p:spTree>
    <p:extLst>
      <p:ext uri="{BB962C8B-B14F-4D97-AF65-F5344CB8AC3E}">
        <p14:creationId xmlns:p14="http://schemas.microsoft.com/office/powerpoint/2010/main" val="192554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hoto - Carrier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hoto">
            <a:extLst>
              <a:ext uri="{FF2B5EF4-FFF2-40B4-BE49-F238E27FC236}">
                <a16:creationId xmlns:a16="http://schemas.microsoft.com/office/drawing/2014/main" id="{7305D3EC-BACC-BB46-BC1D-FE75DC837877}"/>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1"/>
            <a:ext cx="12191998" cy="6857998"/>
          </a:xfrm>
          <a:prstGeom prst="rect">
            <a:avLst/>
          </a:prstGeom>
        </p:spPr>
      </p:pic>
      <p:grpSp>
        <p:nvGrpSpPr>
          <p:cNvPr id="4" name="Graphic">
            <a:extLst>
              <a:ext uri="{FF2B5EF4-FFF2-40B4-BE49-F238E27FC236}">
                <a16:creationId xmlns:a16="http://schemas.microsoft.com/office/drawing/2014/main" id="{D39D5BD8-EE35-AD4D-9E3B-B6C191C773EE}"/>
              </a:ext>
            </a:extLst>
          </p:cNvPr>
          <p:cNvGrpSpPr/>
          <p:nvPr userDrawn="1"/>
        </p:nvGrpSpPr>
        <p:grpSpPr>
          <a:xfrm>
            <a:off x="0" y="0"/>
            <a:ext cx="12192000" cy="6858000"/>
            <a:chOff x="0" y="0"/>
            <a:chExt cx="12192000" cy="6858000"/>
          </a:xfrm>
        </p:grpSpPr>
        <p:sp>
          <p:nvSpPr>
            <p:cNvPr id="7" name="Oval">
              <a:extLst>
                <a:ext uri="{FF2B5EF4-FFF2-40B4-BE49-F238E27FC236}">
                  <a16:creationId xmlns:a16="http://schemas.microsoft.com/office/drawing/2014/main" id="{60C7A9D1-5003-8044-A894-318A2D077E92}"/>
                </a:ext>
                <a:ext uri="{C183D7F6-B498-43B3-948B-1728B52AA6E4}">
                  <adec:decorative xmlns:adec="http://schemas.microsoft.com/office/drawing/2017/decorative" val="1"/>
                </a:ext>
              </a:extLst>
            </p:cNvPr>
            <p:cNvSpPr>
              <a:spLocks noChangeAspect="1"/>
            </p:cNvSpPr>
            <p:nvPr userDrawn="1"/>
          </p:nvSpPr>
          <p:spPr bwMode="white">
            <a:xfrm>
              <a:off x="0" y="0"/>
              <a:ext cx="12192000" cy="6858000"/>
            </a:xfrm>
            <a:custGeom>
              <a:avLst/>
              <a:gdLst>
                <a:gd name="T0" fmla="*/ 10224 w 25599"/>
                <a:gd name="T1" fmla="*/ 7199 h 14399"/>
                <a:gd name="T2" fmla="*/ 10224 w 25599"/>
                <a:gd name="T3" fmla="*/ 7199 h 14399"/>
                <a:gd name="T4" fmla="*/ 25599 w 25599"/>
                <a:gd name="T5" fmla="*/ 20 h 14399"/>
                <a:gd name="T6" fmla="*/ 25599 w 25599"/>
                <a:gd name="T7" fmla="*/ 0 h 14399"/>
                <a:gd name="T8" fmla="*/ 0 w 25599"/>
                <a:gd name="T9" fmla="*/ 0 h 14399"/>
                <a:gd name="T10" fmla="*/ 0 w 25599"/>
                <a:gd name="T11" fmla="*/ 14399 h 14399"/>
                <a:gd name="T12" fmla="*/ 25599 w 25599"/>
                <a:gd name="T13" fmla="*/ 14399 h 14399"/>
                <a:gd name="T14" fmla="*/ 25599 w 25599"/>
                <a:gd name="T15" fmla="*/ 14377 h 14399"/>
                <a:gd name="T16" fmla="*/ 10224 w 25599"/>
                <a:gd name="T17" fmla="*/ 7199 h 14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99" h="14399">
                  <a:moveTo>
                    <a:pt x="10224" y="7199"/>
                  </a:moveTo>
                  <a:lnTo>
                    <a:pt x="10224" y="7199"/>
                  </a:lnTo>
                  <a:cubicBezTo>
                    <a:pt x="10224" y="3513"/>
                    <a:pt x="16938" y="451"/>
                    <a:pt x="25599" y="20"/>
                  </a:cubicBezTo>
                  <a:lnTo>
                    <a:pt x="25599" y="0"/>
                  </a:lnTo>
                  <a:lnTo>
                    <a:pt x="0" y="0"/>
                  </a:lnTo>
                  <a:lnTo>
                    <a:pt x="0" y="14399"/>
                  </a:lnTo>
                  <a:lnTo>
                    <a:pt x="25599" y="14399"/>
                  </a:lnTo>
                  <a:lnTo>
                    <a:pt x="25599" y="14377"/>
                  </a:lnTo>
                  <a:cubicBezTo>
                    <a:pt x="16938" y="13946"/>
                    <a:pt x="10224" y="10884"/>
                    <a:pt x="10224" y="7199"/>
                  </a:cubicBezTo>
                  <a:close/>
                </a:path>
              </a:pathLst>
            </a:custGeom>
            <a:solidFill>
              <a:srgbClr val="1891F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9" name="Carrier" descr="Carrier">
              <a:extLst>
                <a:ext uri="{FF2B5EF4-FFF2-40B4-BE49-F238E27FC236}">
                  <a16:creationId xmlns:a16="http://schemas.microsoft.com/office/drawing/2014/main" id="{4BE9985D-2B3E-AC44-918B-15069EEF8440}"/>
                </a:ext>
              </a:extLst>
            </p:cNvPr>
            <p:cNvPicPr>
              <a:picLocks noChangeAspect="1"/>
            </p:cNvPicPr>
            <p:nvPr userDrawn="1"/>
          </p:nvPicPr>
          <p:blipFill>
            <a:blip r:embed="rId4"/>
            <a:stretch>
              <a:fillRect/>
            </a:stretch>
          </p:blipFill>
          <p:spPr>
            <a:xfrm>
              <a:off x="79121" y="76200"/>
              <a:ext cx="3354324" cy="1803400"/>
            </a:xfrm>
            <a:prstGeom prst="rect">
              <a:avLst/>
            </a:prstGeom>
          </p:spPr>
        </p:pic>
      </p:grpSp>
      <p:sp>
        <p:nvSpPr>
          <p:cNvPr id="2" name="Title 1">
            <a:extLst>
              <a:ext uri="{FF2B5EF4-FFF2-40B4-BE49-F238E27FC236}">
                <a16:creationId xmlns:a16="http://schemas.microsoft.com/office/drawing/2014/main" id="{A1CB277E-0A83-488D-8766-29AF67E8057D}"/>
              </a:ext>
            </a:extLst>
          </p:cNvPr>
          <p:cNvSpPr>
            <a:spLocks noGrp="1"/>
          </p:cNvSpPr>
          <p:nvPr userDrawn="1">
            <p:ph type="ctrTitle" hasCustomPrompt="1"/>
          </p:nvPr>
        </p:nvSpPr>
        <p:spPr>
          <a:xfrm>
            <a:off x="457200" y="2423160"/>
            <a:ext cx="4249812" cy="2834640"/>
          </a:xfrm>
        </p:spPr>
        <p:txBody>
          <a:bodyPr anchor="t" anchorCtr="0">
            <a:normAutofit/>
          </a:bodyPr>
          <a:lstStyle>
            <a:lvl1pPr algn="l">
              <a:lnSpc>
                <a:spcPct val="85000"/>
              </a:lnSpc>
              <a:defRPr sz="4800" b="0" cap="all" baseline="0">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EAB57EE6-57ED-4907-AD63-FF54F7F85CDB}"/>
              </a:ext>
            </a:extLst>
          </p:cNvPr>
          <p:cNvSpPr>
            <a:spLocks noGrp="1"/>
          </p:cNvSpPr>
          <p:nvPr userDrawn="1">
            <p:ph type="subTitle" idx="1" hasCustomPrompt="1"/>
          </p:nvPr>
        </p:nvSpPr>
        <p:spPr>
          <a:xfrm>
            <a:off x="457201" y="5667375"/>
            <a:ext cx="4249812" cy="685800"/>
          </a:xfrm>
        </p:spPr>
        <p:txBody>
          <a:bodyPr anchor="b" anchorCtr="0">
            <a:noAutofit/>
          </a:bodyPr>
          <a:lstStyle>
            <a:lvl1pPr marL="0" indent="0" algn="l">
              <a:spcBef>
                <a:spcPts val="0"/>
              </a:spcBef>
              <a:buNone/>
              <a:defRPr sz="1800">
                <a:solidFill>
                  <a:schemeClr val="bg1"/>
                </a:solidFill>
              </a:defRPr>
            </a:lvl1pPr>
            <a:lvl2pPr marL="0" indent="0" algn="l">
              <a:spcBef>
                <a:spcPts val="0"/>
              </a:spcBef>
              <a:buNone/>
              <a:defRPr sz="1800">
                <a:solidFill>
                  <a:schemeClr val="bg1"/>
                </a:solidFill>
              </a:defRPr>
            </a:lvl2pPr>
            <a:lvl3pPr marL="0" indent="0" algn="l">
              <a:spcBef>
                <a:spcPts val="0"/>
              </a:spcBef>
              <a:buNone/>
              <a:defRPr sz="1800">
                <a:solidFill>
                  <a:schemeClr val="bg1"/>
                </a:solidFill>
              </a:defRPr>
            </a:lvl3pPr>
            <a:lvl4pPr marL="0" indent="0" algn="l">
              <a:spcBef>
                <a:spcPts val="0"/>
              </a:spcBef>
              <a:buNone/>
              <a:defRPr sz="1800">
                <a:solidFill>
                  <a:schemeClr val="bg1"/>
                </a:solidFill>
              </a:defRPr>
            </a:lvl4pPr>
            <a:lvl5pPr marL="0" indent="0" algn="l">
              <a:spcBef>
                <a:spcPts val="0"/>
              </a:spcBef>
              <a:buNone/>
              <a:defRPr sz="1800">
                <a:solidFill>
                  <a:schemeClr val="bg1"/>
                </a:solidFill>
              </a:defRPr>
            </a:lvl5pPr>
            <a:lvl6pPr marL="0" indent="0" algn="l">
              <a:spcBef>
                <a:spcPts val="0"/>
              </a:spcBef>
              <a:buNone/>
              <a:defRPr sz="1800">
                <a:solidFill>
                  <a:schemeClr val="bg1"/>
                </a:solidFill>
              </a:defRPr>
            </a:lvl6pPr>
            <a:lvl7pPr marL="0" indent="0" algn="l">
              <a:spcBef>
                <a:spcPts val="0"/>
              </a:spcBef>
              <a:buNone/>
              <a:defRPr sz="1800">
                <a:solidFill>
                  <a:schemeClr val="bg1"/>
                </a:solidFill>
              </a:defRPr>
            </a:lvl7pPr>
            <a:lvl8pPr marL="0" indent="0" algn="l">
              <a:spcBef>
                <a:spcPts val="0"/>
              </a:spcBef>
              <a:buNone/>
              <a:defRPr sz="1800">
                <a:solidFill>
                  <a:schemeClr val="bg1"/>
                </a:solidFill>
              </a:defRPr>
            </a:lvl8pPr>
            <a:lvl9pPr marL="0" indent="0" algn="l">
              <a:spcBef>
                <a:spcPts val="0"/>
              </a:spcBef>
              <a:buNone/>
              <a:defRPr sz="1800">
                <a:solidFill>
                  <a:schemeClr val="bg1"/>
                </a:solidFill>
              </a:defRPr>
            </a:lvl9pPr>
          </a:lstStyle>
          <a:p>
            <a:r>
              <a:rPr lang="en-US" dirty="0"/>
              <a:t>[Presenter Name]</a:t>
            </a:r>
            <a:br>
              <a:rPr lang="en-US" dirty="0"/>
            </a:br>
            <a:r>
              <a:rPr lang="en-US" dirty="0"/>
              <a:t>[Month 00, 0000]</a:t>
            </a:r>
          </a:p>
        </p:txBody>
      </p:sp>
    </p:spTree>
    <p:extLst>
      <p:ext uri="{BB962C8B-B14F-4D97-AF65-F5344CB8AC3E}">
        <p14:creationId xmlns:p14="http://schemas.microsoft.com/office/powerpoint/2010/main" val="123143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96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8" name="Line">
            <a:extLst>
              <a:ext uri="{FF2B5EF4-FFF2-40B4-BE49-F238E27FC236}">
                <a16:creationId xmlns:a16="http://schemas.microsoft.com/office/drawing/2014/main" id="{6FC2D76F-207A-4046-8148-B599FEBBA52D}"/>
              </a:ext>
              <a:ext uri="{C183D7F6-B498-43B3-948B-1728B52AA6E4}">
                <adec:decorative xmlns:adec="http://schemas.microsoft.com/office/drawing/2017/decorative" val="1"/>
              </a:ext>
            </a:extLst>
          </p:cNvPr>
          <p:cNvCxnSpPr>
            <a:cxnSpLocks/>
          </p:cNvCxnSpPr>
          <p:nvPr userDrawn="1"/>
        </p:nvCxnSpPr>
        <p:spPr>
          <a:xfrm>
            <a:off x="457200" y="1051560"/>
            <a:ext cx="11277600" cy="0"/>
          </a:xfrm>
          <a:prstGeom prst="line">
            <a:avLst/>
          </a:prstGeom>
          <a:noFill/>
          <a:ln w="76200" cap="flat" cmpd="sng" algn="ctr">
            <a:solidFill>
              <a:srgbClr val="152C73"/>
            </a:solidFill>
            <a:prstDash val="solid"/>
          </a:ln>
          <a:effectLst/>
        </p:spPr>
      </p:cxnSp>
      <p:sp>
        <p:nvSpPr>
          <p:cNvPr id="2" name="Title 1">
            <a:extLst>
              <a:ext uri="{FF2B5EF4-FFF2-40B4-BE49-F238E27FC236}">
                <a16:creationId xmlns:a16="http://schemas.microsoft.com/office/drawing/2014/main" id="{4499D052-82EB-45DB-AC09-74E30530C956}"/>
              </a:ext>
            </a:extLst>
          </p:cNvPr>
          <p:cNvSpPr>
            <a:spLocks noGrp="1"/>
          </p:cNvSpPr>
          <p:nvPr>
            <p:ph type="title" hasCustomPrompt="1"/>
          </p:nvPr>
        </p:nvSpPr>
        <p:spPr/>
        <p:txBody>
          <a:bodyPr/>
          <a:lstStyle/>
          <a:p>
            <a:r>
              <a:rPr lang="en-US" dirty="0"/>
              <a:t>[Slide title]</a:t>
            </a:r>
          </a:p>
        </p:txBody>
      </p:sp>
      <p:sp>
        <p:nvSpPr>
          <p:cNvPr id="3" name="Content Placeholder 2">
            <a:extLst>
              <a:ext uri="{FF2B5EF4-FFF2-40B4-BE49-F238E27FC236}">
                <a16:creationId xmlns:a16="http://schemas.microsoft.com/office/drawing/2014/main" id="{9B455E60-26ED-4289-A997-DC9136BC94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a:extLst>
              <a:ext uri="{FF2B5EF4-FFF2-40B4-BE49-F238E27FC236}">
                <a16:creationId xmlns:a16="http://schemas.microsoft.com/office/drawing/2014/main" id="{066A3432-8077-4B90-9CC1-2E0784DDB96D}"/>
              </a:ext>
            </a:extLst>
          </p:cNvPr>
          <p:cNvSpPr>
            <a:spLocks noGrp="1"/>
          </p:cNvSpPr>
          <p:nvPr>
            <p:ph type="sldNum" sz="quarter" idx="12"/>
          </p:nvPr>
        </p:nvSpPr>
        <p:spPr/>
        <p:txBody>
          <a:bodyPr/>
          <a:lstStyle/>
          <a:p>
            <a:fld id="{54C43044-12A5-4144-ACF2-73440A089539}" type="slidenum">
              <a:rPr lang="en-US" smtClean="0"/>
              <a:t>‹#›</a:t>
            </a:fld>
            <a:endParaRPr lang="en-US"/>
          </a:p>
        </p:txBody>
      </p:sp>
    </p:spTree>
    <p:extLst>
      <p:ext uri="{BB962C8B-B14F-4D97-AF65-F5344CB8AC3E}">
        <p14:creationId xmlns:p14="http://schemas.microsoft.com/office/powerpoint/2010/main" val="324287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ulleted Agenda">
    <p:spTree>
      <p:nvGrpSpPr>
        <p:cNvPr id="1" name=""/>
        <p:cNvGrpSpPr/>
        <p:nvPr/>
      </p:nvGrpSpPr>
      <p:grpSpPr>
        <a:xfrm>
          <a:off x="0" y="0"/>
          <a:ext cx="0" cy="0"/>
          <a:chOff x="0" y="0"/>
          <a:chExt cx="0" cy="0"/>
        </a:xfrm>
      </p:grpSpPr>
      <p:cxnSp>
        <p:nvCxnSpPr>
          <p:cNvPr id="7" name="Line">
            <a:extLst>
              <a:ext uri="{FF2B5EF4-FFF2-40B4-BE49-F238E27FC236}">
                <a16:creationId xmlns:a16="http://schemas.microsoft.com/office/drawing/2014/main" id="{0E84B032-9A69-0F4A-960F-6DD7F575E57D}"/>
              </a:ext>
              <a:ext uri="{C183D7F6-B498-43B3-948B-1728B52AA6E4}">
                <adec:decorative xmlns:adec="http://schemas.microsoft.com/office/drawing/2017/decorative" val="1"/>
              </a:ext>
            </a:extLst>
          </p:cNvPr>
          <p:cNvCxnSpPr>
            <a:cxnSpLocks/>
          </p:cNvCxnSpPr>
          <p:nvPr userDrawn="1"/>
        </p:nvCxnSpPr>
        <p:spPr>
          <a:xfrm>
            <a:off x="457200" y="1051560"/>
            <a:ext cx="11277600" cy="0"/>
          </a:xfrm>
          <a:prstGeom prst="line">
            <a:avLst/>
          </a:prstGeom>
          <a:noFill/>
          <a:ln w="76200" cap="flat" cmpd="sng" algn="ctr">
            <a:solidFill>
              <a:srgbClr val="152C73"/>
            </a:solidFill>
            <a:prstDash val="solid"/>
          </a:ln>
          <a:effectLst/>
        </p:spPr>
      </p:cxnSp>
      <p:sp>
        <p:nvSpPr>
          <p:cNvPr id="2" name="Title 1">
            <a:extLst>
              <a:ext uri="{FF2B5EF4-FFF2-40B4-BE49-F238E27FC236}">
                <a16:creationId xmlns:a16="http://schemas.microsoft.com/office/drawing/2014/main" id="{4499D052-82EB-45DB-AC09-74E30530C956}"/>
              </a:ext>
            </a:extLst>
          </p:cNvPr>
          <p:cNvSpPr>
            <a:spLocks noGrp="1"/>
          </p:cNvSpPr>
          <p:nvPr>
            <p:ph type="title" hasCustomPrompt="1"/>
          </p:nvPr>
        </p:nvSpPr>
        <p:spPr/>
        <p:txBody>
          <a:bodyPr/>
          <a:lstStyle/>
          <a:p>
            <a:r>
              <a:rPr lang="en-US" dirty="0"/>
              <a:t>[Slide title]</a:t>
            </a:r>
          </a:p>
        </p:txBody>
      </p:sp>
      <p:sp>
        <p:nvSpPr>
          <p:cNvPr id="3" name="Content Placeholder 2">
            <a:extLst>
              <a:ext uri="{FF2B5EF4-FFF2-40B4-BE49-F238E27FC236}">
                <a16:creationId xmlns:a16="http://schemas.microsoft.com/office/drawing/2014/main" id="{9B455E60-26ED-4289-A997-DC9136BC949A}"/>
              </a:ext>
            </a:extLst>
          </p:cNvPr>
          <p:cNvSpPr>
            <a:spLocks noGrp="1"/>
          </p:cNvSpPr>
          <p:nvPr>
            <p:ph idx="1"/>
          </p:nvPr>
        </p:nvSpPr>
        <p:spPr/>
        <p:txBody>
          <a:bodyPr numCol="2">
            <a:normAutofit/>
          </a:bodyPr>
          <a:lstStyle>
            <a:lvl1pPr marL="228600" indent="-228600">
              <a:buClr>
                <a:schemeClr val="tx1"/>
              </a:buClr>
              <a:buFont typeface="Arial" panose="020B0604020202020204" pitchFamily="34" charset="0"/>
              <a:buChar char="•"/>
              <a:defRPr sz="2000"/>
            </a:lvl1pPr>
            <a:lvl2pPr marL="457200">
              <a:defRPr sz="2000"/>
            </a:lvl2pPr>
            <a:lvl3pPr marL="685800">
              <a:defRPr sz="2000"/>
            </a:lvl3pPr>
            <a:lvl4pPr marL="914400">
              <a:defRPr sz="2000"/>
            </a:lvl4pPr>
            <a:lvl5pPr marL="1143000">
              <a:defRPr sz="2000"/>
            </a:lvl5pPr>
            <a:lvl6pPr marL="1554480">
              <a:defRPr sz="2000"/>
            </a:lvl6pPr>
            <a:lvl7pPr marL="1783080">
              <a:defRPr sz="2000"/>
            </a:lvl7pPr>
            <a:lvl8pPr marL="2011680">
              <a:defRPr sz="2000"/>
            </a:lvl8pPr>
            <a:lvl9pPr marL="2240280">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a:extLst>
              <a:ext uri="{FF2B5EF4-FFF2-40B4-BE49-F238E27FC236}">
                <a16:creationId xmlns:a16="http://schemas.microsoft.com/office/drawing/2014/main" id="{066A3432-8077-4B90-9CC1-2E0784DDB96D}"/>
              </a:ext>
            </a:extLst>
          </p:cNvPr>
          <p:cNvSpPr>
            <a:spLocks noGrp="1"/>
          </p:cNvSpPr>
          <p:nvPr>
            <p:ph type="sldNum" sz="quarter" idx="12"/>
          </p:nvPr>
        </p:nvSpPr>
        <p:spPr/>
        <p:txBody>
          <a:bodyPr/>
          <a:lstStyle/>
          <a:p>
            <a:fld id="{54C43044-12A5-4144-ACF2-73440A089539}" type="slidenum">
              <a:rPr lang="en-US" smtClean="0"/>
              <a:t>‹#›</a:t>
            </a:fld>
            <a:endParaRPr lang="en-US"/>
          </a:p>
        </p:txBody>
      </p:sp>
    </p:spTree>
    <p:extLst>
      <p:ext uri="{BB962C8B-B14F-4D97-AF65-F5344CB8AC3E}">
        <p14:creationId xmlns:p14="http://schemas.microsoft.com/office/powerpoint/2010/main" val="387172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Numbered Agenda">
    <p:spTree>
      <p:nvGrpSpPr>
        <p:cNvPr id="1" name=""/>
        <p:cNvGrpSpPr/>
        <p:nvPr/>
      </p:nvGrpSpPr>
      <p:grpSpPr>
        <a:xfrm>
          <a:off x="0" y="0"/>
          <a:ext cx="0" cy="0"/>
          <a:chOff x="0" y="0"/>
          <a:chExt cx="0" cy="0"/>
        </a:xfrm>
      </p:grpSpPr>
      <p:cxnSp>
        <p:nvCxnSpPr>
          <p:cNvPr id="7" name="Line">
            <a:extLst>
              <a:ext uri="{FF2B5EF4-FFF2-40B4-BE49-F238E27FC236}">
                <a16:creationId xmlns:a16="http://schemas.microsoft.com/office/drawing/2014/main" id="{68C5F4A5-1812-CD49-AA05-C24F359E2308}"/>
              </a:ext>
              <a:ext uri="{C183D7F6-B498-43B3-948B-1728B52AA6E4}">
                <adec:decorative xmlns:adec="http://schemas.microsoft.com/office/drawing/2017/decorative" val="1"/>
              </a:ext>
            </a:extLst>
          </p:cNvPr>
          <p:cNvCxnSpPr>
            <a:cxnSpLocks/>
          </p:cNvCxnSpPr>
          <p:nvPr userDrawn="1"/>
        </p:nvCxnSpPr>
        <p:spPr>
          <a:xfrm>
            <a:off x="457200" y="1051560"/>
            <a:ext cx="11277600" cy="0"/>
          </a:xfrm>
          <a:prstGeom prst="line">
            <a:avLst/>
          </a:prstGeom>
          <a:noFill/>
          <a:ln w="76200" cap="flat" cmpd="sng" algn="ctr">
            <a:solidFill>
              <a:srgbClr val="152C73"/>
            </a:solidFill>
            <a:prstDash val="solid"/>
          </a:ln>
          <a:effectLst/>
        </p:spPr>
      </p:cxnSp>
      <p:sp>
        <p:nvSpPr>
          <p:cNvPr id="2" name="Title 1">
            <a:extLst>
              <a:ext uri="{FF2B5EF4-FFF2-40B4-BE49-F238E27FC236}">
                <a16:creationId xmlns:a16="http://schemas.microsoft.com/office/drawing/2014/main" id="{4499D052-82EB-45DB-AC09-74E30530C956}"/>
              </a:ext>
            </a:extLst>
          </p:cNvPr>
          <p:cNvSpPr>
            <a:spLocks noGrp="1"/>
          </p:cNvSpPr>
          <p:nvPr>
            <p:ph type="title" hasCustomPrompt="1"/>
          </p:nvPr>
        </p:nvSpPr>
        <p:spPr/>
        <p:txBody>
          <a:bodyPr/>
          <a:lstStyle/>
          <a:p>
            <a:r>
              <a:rPr lang="en-US" dirty="0"/>
              <a:t>[Slide title]</a:t>
            </a:r>
          </a:p>
        </p:txBody>
      </p:sp>
      <p:sp>
        <p:nvSpPr>
          <p:cNvPr id="3" name="Content Placeholder 2">
            <a:extLst>
              <a:ext uri="{FF2B5EF4-FFF2-40B4-BE49-F238E27FC236}">
                <a16:creationId xmlns:a16="http://schemas.microsoft.com/office/drawing/2014/main" id="{9B455E60-26ED-4289-A997-DC9136BC949A}"/>
              </a:ext>
            </a:extLst>
          </p:cNvPr>
          <p:cNvSpPr>
            <a:spLocks noGrp="1"/>
          </p:cNvSpPr>
          <p:nvPr>
            <p:ph idx="1"/>
          </p:nvPr>
        </p:nvSpPr>
        <p:spPr/>
        <p:txBody>
          <a:bodyPr numCol="2">
            <a:normAutofit/>
          </a:bodyPr>
          <a:lstStyle>
            <a:lvl1pPr marL="411480" indent="-411480">
              <a:buClr>
                <a:schemeClr val="tx2"/>
              </a:buClr>
              <a:buFont typeface="+mj-lt"/>
              <a:buAutoNum type="arabicPeriod"/>
              <a:defRPr sz="2000"/>
            </a:lvl1pPr>
            <a:lvl2pPr marL="640080">
              <a:defRPr sz="2000"/>
            </a:lvl2pPr>
            <a:lvl3pPr marL="868680">
              <a:defRPr sz="2000"/>
            </a:lvl3pPr>
            <a:lvl4pPr marL="1097280">
              <a:defRPr sz="2000"/>
            </a:lvl4pPr>
            <a:lvl5pPr marL="1325880">
              <a:defRPr sz="2000"/>
            </a:lvl5pPr>
            <a:lvl6pPr marL="1554480">
              <a:defRPr sz="2000"/>
            </a:lvl6pPr>
            <a:lvl7pPr marL="1783080">
              <a:defRPr sz="2000"/>
            </a:lvl7pPr>
            <a:lvl8pPr marL="2011680">
              <a:defRPr sz="2000"/>
            </a:lvl8pPr>
            <a:lvl9pPr marL="2240280">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a:extLst>
              <a:ext uri="{FF2B5EF4-FFF2-40B4-BE49-F238E27FC236}">
                <a16:creationId xmlns:a16="http://schemas.microsoft.com/office/drawing/2014/main" id="{066A3432-8077-4B90-9CC1-2E0784DDB96D}"/>
              </a:ext>
            </a:extLst>
          </p:cNvPr>
          <p:cNvSpPr>
            <a:spLocks noGrp="1"/>
          </p:cNvSpPr>
          <p:nvPr>
            <p:ph type="sldNum" sz="quarter" idx="12"/>
          </p:nvPr>
        </p:nvSpPr>
        <p:spPr/>
        <p:txBody>
          <a:bodyPr/>
          <a:lstStyle/>
          <a:p>
            <a:fld id="{54C43044-12A5-4144-ACF2-73440A089539}" type="slidenum">
              <a:rPr lang="en-US" smtClean="0"/>
              <a:t>‹#›</a:t>
            </a:fld>
            <a:endParaRPr lang="en-US"/>
          </a:p>
        </p:txBody>
      </p:sp>
    </p:spTree>
    <p:extLst>
      <p:ext uri="{BB962C8B-B14F-4D97-AF65-F5344CB8AC3E}">
        <p14:creationId xmlns:p14="http://schemas.microsoft.com/office/powerpoint/2010/main" val="35330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96" userDrawn="1">
          <p15:clr>
            <a:srgbClr val="FBAE40"/>
          </p15:clr>
        </p15:guide>
        <p15:guide id="2" pos="398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C8265C50-D1F7-4453-8AB3-E1C42CCA8577}"/>
              </a:ext>
            </a:extLst>
          </p:cNvPr>
          <p:cNvSpPr>
            <a:spLocks noGrp="1"/>
          </p:cNvSpPr>
          <p:nvPr>
            <p:ph type="body" idx="1" hasCustomPrompt="1"/>
          </p:nvPr>
        </p:nvSpPr>
        <p:spPr>
          <a:xfrm>
            <a:off x="457200" y="457200"/>
            <a:ext cx="8348472" cy="548640"/>
          </a:xfrm>
        </p:spPr>
        <p:txBody>
          <a:bodyPr/>
          <a:lstStyle>
            <a:lvl1pPr marL="0" indent="0">
              <a:spcBef>
                <a:spcPts val="0"/>
              </a:spcBef>
              <a:buNone/>
              <a:defRPr sz="2400" b="1">
                <a:solidFill>
                  <a:schemeClr val="tx2"/>
                </a:solidFill>
              </a:defRPr>
            </a:lvl1pPr>
            <a:lvl2pPr marL="0" indent="0">
              <a:spcBef>
                <a:spcPts val="0"/>
              </a:spcBef>
              <a:buNone/>
              <a:defRPr sz="2400" b="1">
                <a:solidFill>
                  <a:schemeClr val="tx2"/>
                </a:solidFill>
              </a:defRPr>
            </a:lvl2pPr>
            <a:lvl3pPr marL="0" indent="0">
              <a:spcBef>
                <a:spcPts val="0"/>
              </a:spcBef>
              <a:buNone/>
              <a:defRPr sz="2400" b="1">
                <a:solidFill>
                  <a:schemeClr val="tx2"/>
                </a:solidFill>
              </a:defRPr>
            </a:lvl3pPr>
            <a:lvl4pPr marL="0" indent="0">
              <a:spcBef>
                <a:spcPts val="0"/>
              </a:spcBef>
              <a:buNone/>
              <a:defRPr sz="2400" b="1">
                <a:solidFill>
                  <a:schemeClr val="tx2"/>
                </a:solidFill>
              </a:defRPr>
            </a:lvl4pPr>
            <a:lvl5pPr marL="0" indent="0">
              <a:spcBef>
                <a:spcPts val="0"/>
              </a:spcBef>
              <a:buNone/>
              <a:defRPr sz="2400" b="1">
                <a:solidFill>
                  <a:schemeClr val="tx2"/>
                </a:solidFill>
              </a:defRPr>
            </a:lvl5pPr>
            <a:lvl6pPr marL="0" indent="0">
              <a:spcBef>
                <a:spcPts val="0"/>
              </a:spcBef>
              <a:buNone/>
              <a:defRPr sz="2400" b="1">
                <a:solidFill>
                  <a:schemeClr val="tx2"/>
                </a:solidFill>
              </a:defRPr>
            </a:lvl6pPr>
            <a:lvl7pPr marL="0" indent="0">
              <a:spcBef>
                <a:spcPts val="0"/>
              </a:spcBef>
              <a:buNone/>
              <a:defRPr sz="2400" b="1">
                <a:solidFill>
                  <a:schemeClr val="tx2"/>
                </a:solidFill>
              </a:defRPr>
            </a:lvl7pPr>
            <a:lvl8pPr marL="0" indent="0">
              <a:spcBef>
                <a:spcPts val="0"/>
              </a:spcBef>
              <a:buNone/>
              <a:defRPr sz="2400" b="1">
                <a:solidFill>
                  <a:schemeClr val="tx2"/>
                </a:solidFill>
              </a:defRPr>
            </a:lvl8pPr>
            <a:lvl9pPr marL="0" indent="0">
              <a:spcBef>
                <a:spcPts val="0"/>
              </a:spcBef>
              <a:buNone/>
              <a:defRPr sz="2400" b="1">
                <a:solidFill>
                  <a:schemeClr val="tx2"/>
                </a:solidFill>
              </a:defRPr>
            </a:lvl9pPr>
          </a:lstStyle>
          <a:p>
            <a:pPr lvl="0"/>
            <a:r>
              <a:rPr lang="en-US" dirty="0"/>
              <a:t>[Chapter 00 – Optional]</a:t>
            </a:r>
          </a:p>
        </p:txBody>
      </p:sp>
      <p:sp>
        <p:nvSpPr>
          <p:cNvPr id="2" name="Title 2">
            <a:extLst>
              <a:ext uri="{FF2B5EF4-FFF2-40B4-BE49-F238E27FC236}">
                <a16:creationId xmlns:a16="http://schemas.microsoft.com/office/drawing/2014/main" id="{D6AF8E90-416B-4F42-9DFD-4926A3985445}"/>
              </a:ext>
            </a:extLst>
          </p:cNvPr>
          <p:cNvSpPr>
            <a:spLocks noGrp="1"/>
          </p:cNvSpPr>
          <p:nvPr>
            <p:ph type="title" hasCustomPrompt="1"/>
          </p:nvPr>
        </p:nvSpPr>
        <p:spPr>
          <a:xfrm>
            <a:off x="457199" y="2743200"/>
            <a:ext cx="8348472" cy="2289110"/>
          </a:xfrm>
        </p:spPr>
        <p:txBody>
          <a:bodyPr anchor="t" anchorCtr="0">
            <a:normAutofit/>
          </a:bodyPr>
          <a:lstStyle>
            <a:lvl1pPr>
              <a:lnSpc>
                <a:spcPct val="85000"/>
              </a:lnSpc>
              <a:defRPr sz="5400" b="0" cap="all" baseline="0">
                <a:solidFill>
                  <a:schemeClr val="bg2"/>
                </a:solidFill>
              </a:defRPr>
            </a:lvl1pPr>
          </a:lstStyle>
          <a:p>
            <a:r>
              <a:rPr lang="en-US" dirty="0"/>
              <a:t>[SECTION HEADER TITLE]</a:t>
            </a:r>
          </a:p>
        </p:txBody>
      </p:sp>
      <p:sp>
        <p:nvSpPr>
          <p:cNvPr id="6" name="Slide Number Placeholder 3">
            <a:extLst>
              <a:ext uri="{FF2B5EF4-FFF2-40B4-BE49-F238E27FC236}">
                <a16:creationId xmlns:a16="http://schemas.microsoft.com/office/drawing/2014/main" id="{D2DFCE08-D0DF-1F49-B371-4B0DC609E766}"/>
              </a:ext>
            </a:extLst>
          </p:cNvPr>
          <p:cNvSpPr>
            <a:spLocks noGrp="1"/>
          </p:cNvSpPr>
          <p:nvPr>
            <p:ph type="sldNum" sz="quarter" idx="10"/>
          </p:nvPr>
        </p:nvSpPr>
        <p:spPr/>
        <p:txBody>
          <a:bodyPr/>
          <a:lstStyle/>
          <a:p>
            <a:fld id="{54C43044-12A5-4144-ACF2-73440A089539}" type="slidenum">
              <a:rPr lang="en-US" smtClean="0"/>
              <a:pPr/>
              <a:t>‹#›</a:t>
            </a:fld>
            <a:endParaRPr lang="en-US" dirty="0"/>
          </a:p>
        </p:txBody>
      </p:sp>
    </p:spTree>
    <p:extLst>
      <p:ext uri="{BB962C8B-B14F-4D97-AF65-F5344CB8AC3E}">
        <p14:creationId xmlns:p14="http://schemas.microsoft.com/office/powerpoint/2010/main" val="356297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4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 Carrier Blue">
    <p:bg>
      <p:bgPr>
        <a:solidFill>
          <a:srgbClr val="152C73"/>
        </a:solidFill>
        <a:effectLst/>
      </p:bgPr>
    </p:bg>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C8265C50-D1F7-4453-8AB3-E1C42CCA8577}"/>
              </a:ext>
            </a:extLst>
          </p:cNvPr>
          <p:cNvSpPr>
            <a:spLocks noGrp="1"/>
          </p:cNvSpPr>
          <p:nvPr>
            <p:ph type="body" idx="1" hasCustomPrompt="1"/>
          </p:nvPr>
        </p:nvSpPr>
        <p:spPr>
          <a:xfrm>
            <a:off x="457200" y="457200"/>
            <a:ext cx="8343900" cy="548640"/>
          </a:xfrm>
        </p:spPr>
        <p:txBody>
          <a:bodyPr/>
          <a:lstStyle>
            <a:lvl1pPr marL="0" indent="0">
              <a:spcBef>
                <a:spcPts val="0"/>
              </a:spcBef>
              <a:buNone/>
              <a:defRPr sz="2400" b="1">
                <a:solidFill>
                  <a:schemeClr val="bg2"/>
                </a:solidFill>
              </a:defRPr>
            </a:lvl1pPr>
            <a:lvl2pPr marL="0" indent="0">
              <a:spcBef>
                <a:spcPts val="0"/>
              </a:spcBef>
              <a:buNone/>
              <a:defRPr sz="2400" b="1">
                <a:solidFill>
                  <a:schemeClr val="bg2"/>
                </a:solidFill>
              </a:defRPr>
            </a:lvl2pPr>
            <a:lvl3pPr marL="0" indent="0">
              <a:spcBef>
                <a:spcPts val="0"/>
              </a:spcBef>
              <a:buNone/>
              <a:defRPr sz="2400" b="1">
                <a:solidFill>
                  <a:schemeClr val="bg2"/>
                </a:solidFill>
              </a:defRPr>
            </a:lvl3pPr>
            <a:lvl4pPr marL="0" indent="0">
              <a:spcBef>
                <a:spcPts val="0"/>
              </a:spcBef>
              <a:buNone/>
              <a:defRPr sz="2400" b="1">
                <a:solidFill>
                  <a:schemeClr val="bg2"/>
                </a:solidFill>
              </a:defRPr>
            </a:lvl4pPr>
            <a:lvl5pPr marL="0" indent="0">
              <a:spcBef>
                <a:spcPts val="0"/>
              </a:spcBef>
              <a:buNone/>
              <a:defRPr sz="2400" b="1">
                <a:solidFill>
                  <a:schemeClr val="bg2"/>
                </a:solidFill>
              </a:defRPr>
            </a:lvl5pPr>
            <a:lvl6pPr marL="0" indent="0">
              <a:spcBef>
                <a:spcPts val="0"/>
              </a:spcBef>
              <a:buNone/>
              <a:defRPr sz="2400" b="1">
                <a:solidFill>
                  <a:schemeClr val="bg2"/>
                </a:solidFill>
              </a:defRPr>
            </a:lvl6pPr>
            <a:lvl7pPr marL="0" indent="0">
              <a:spcBef>
                <a:spcPts val="0"/>
              </a:spcBef>
              <a:buNone/>
              <a:defRPr sz="2400" b="1">
                <a:solidFill>
                  <a:schemeClr val="bg2"/>
                </a:solidFill>
              </a:defRPr>
            </a:lvl7pPr>
            <a:lvl8pPr marL="0" indent="0">
              <a:spcBef>
                <a:spcPts val="0"/>
              </a:spcBef>
              <a:buNone/>
              <a:defRPr sz="2400" b="1">
                <a:solidFill>
                  <a:schemeClr val="bg2"/>
                </a:solidFill>
              </a:defRPr>
            </a:lvl8pPr>
            <a:lvl9pPr marL="0" indent="0">
              <a:spcBef>
                <a:spcPts val="0"/>
              </a:spcBef>
              <a:buNone/>
              <a:defRPr sz="2400" b="1">
                <a:solidFill>
                  <a:schemeClr val="bg2"/>
                </a:solidFill>
              </a:defRPr>
            </a:lvl9pPr>
          </a:lstStyle>
          <a:p>
            <a:pPr lvl="0"/>
            <a:r>
              <a:rPr lang="en-US" dirty="0"/>
              <a:t>[Chapter 00 – Optional]</a:t>
            </a:r>
          </a:p>
        </p:txBody>
      </p:sp>
      <p:sp>
        <p:nvSpPr>
          <p:cNvPr id="2" name="Title 2">
            <a:extLst>
              <a:ext uri="{FF2B5EF4-FFF2-40B4-BE49-F238E27FC236}">
                <a16:creationId xmlns:a16="http://schemas.microsoft.com/office/drawing/2014/main" id="{D6AF8E90-416B-4F42-9DFD-4926A3985445}"/>
              </a:ext>
            </a:extLst>
          </p:cNvPr>
          <p:cNvSpPr>
            <a:spLocks noGrp="1"/>
          </p:cNvSpPr>
          <p:nvPr>
            <p:ph type="title" hasCustomPrompt="1"/>
          </p:nvPr>
        </p:nvSpPr>
        <p:spPr>
          <a:xfrm>
            <a:off x="457200" y="2743200"/>
            <a:ext cx="8343900" cy="2286000"/>
          </a:xfrm>
        </p:spPr>
        <p:txBody>
          <a:bodyPr anchor="t" anchorCtr="0">
            <a:normAutofit/>
          </a:bodyPr>
          <a:lstStyle>
            <a:lvl1pPr>
              <a:lnSpc>
                <a:spcPct val="85000"/>
              </a:lnSpc>
              <a:defRPr sz="5400" b="0" cap="all" baseline="0">
                <a:solidFill>
                  <a:schemeClr val="tx1"/>
                </a:solidFill>
              </a:defRPr>
            </a:lvl1pPr>
          </a:lstStyle>
          <a:p>
            <a:r>
              <a:rPr lang="en-US" dirty="0"/>
              <a:t>[SECTION HEADER TITLE]</a:t>
            </a:r>
          </a:p>
        </p:txBody>
      </p:sp>
      <p:pic>
        <p:nvPicPr>
          <p:cNvPr id="7" name="Carrier" descr="Carrier">
            <a:extLst>
              <a:ext uri="{FF2B5EF4-FFF2-40B4-BE49-F238E27FC236}">
                <a16:creationId xmlns:a16="http://schemas.microsoft.com/office/drawing/2014/main" id="{684B6232-256A-7748-B865-14340B2E11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hidden">
          <a:xfrm>
            <a:off x="355307" y="6356555"/>
            <a:ext cx="932688" cy="501445"/>
          </a:xfrm>
          <a:prstGeom prst="rect">
            <a:avLst/>
          </a:prstGeom>
        </p:spPr>
      </p:pic>
      <p:sp>
        <p:nvSpPr>
          <p:cNvPr id="6" name="Slide Number Placeholder 3">
            <a:extLst>
              <a:ext uri="{FF2B5EF4-FFF2-40B4-BE49-F238E27FC236}">
                <a16:creationId xmlns:a16="http://schemas.microsoft.com/office/drawing/2014/main" id="{D2DFCE08-D0DF-1F49-B371-4B0DC609E766}"/>
              </a:ext>
            </a:extLst>
          </p:cNvPr>
          <p:cNvSpPr>
            <a:spLocks noGrp="1"/>
          </p:cNvSpPr>
          <p:nvPr>
            <p:ph type="sldNum" sz="quarter" idx="10"/>
          </p:nvPr>
        </p:nvSpPr>
        <p:spPr/>
        <p:txBody>
          <a:bodyPr/>
          <a:lstStyle>
            <a:lvl1pPr>
              <a:defRPr>
                <a:solidFill>
                  <a:schemeClr val="tx1"/>
                </a:solidFill>
              </a:defRPr>
            </a:lvl1pPr>
          </a:lstStyle>
          <a:p>
            <a:fld id="{54C43044-12A5-4144-ACF2-73440A089539}" type="slidenum">
              <a:rPr lang="en-US" smtClean="0"/>
              <a:pPr/>
              <a:t>‹#›</a:t>
            </a:fld>
            <a:endParaRPr lang="en-US" dirty="0"/>
          </a:p>
        </p:txBody>
      </p:sp>
    </p:spTree>
    <p:extLst>
      <p:ext uri="{BB962C8B-B14F-4D97-AF65-F5344CB8AC3E}">
        <p14:creationId xmlns:p14="http://schemas.microsoft.com/office/powerpoint/2010/main" val="42462313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5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 Light Gray">
    <p:bg>
      <p:bgPr>
        <a:solidFill>
          <a:srgbClr val="BAC0D0"/>
        </a:solidFill>
        <a:effectLst/>
      </p:bgPr>
    </p:bg>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C8265C50-D1F7-4453-8AB3-E1C42CCA8577}"/>
              </a:ext>
            </a:extLst>
          </p:cNvPr>
          <p:cNvSpPr>
            <a:spLocks noGrp="1"/>
          </p:cNvSpPr>
          <p:nvPr>
            <p:ph type="body" idx="1" hasCustomPrompt="1"/>
          </p:nvPr>
        </p:nvSpPr>
        <p:spPr>
          <a:xfrm>
            <a:off x="457200" y="457200"/>
            <a:ext cx="8343900" cy="548640"/>
          </a:xfrm>
        </p:spPr>
        <p:txBody>
          <a:bodyPr/>
          <a:lstStyle>
            <a:lvl1pPr marL="0" indent="0">
              <a:spcBef>
                <a:spcPts val="0"/>
              </a:spcBef>
              <a:buNone/>
              <a:defRPr sz="2400" b="1">
                <a:solidFill>
                  <a:schemeClr val="bg2"/>
                </a:solidFill>
              </a:defRPr>
            </a:lvl1pPr>
            <a:lvl2pPr marL="0" indent="0">
              <a:spcBef>
                <a:spcPts val="0"/>
              </a:spcBef>
              <a:buNone/>
              <a:defRPr sz="2400" b="1">
                <a:solidFill>
                  <a:schemeClr val="bg2"/>
                </a:solidFill>
              </a:defRPr>
            </a:lvl2pPr>
            <a:lvl3pPr marL="0" indent="0">
              <a:spcBef>
                <a:spcPts val="0"/>
              </a:spcBef>
              <a:buNone/>
              <a:defRPr sz="2400" b="1">
                <a:solidFill>
                  <a:schemeClr val="bg2"/>
                </a:solidFill>
              </a:defRPr>
            </a:lvl3pPr>
            <a:lvl4pPr marL="0" indent="0">
              <a:spcBef>
                <a:spcPts val="0"/>
              </a:spcBef>
              <a:buNone/>
              <a:defRPr sz="2400" b="1">
                <a:solidFill>
                  <a:schemeClr val="bg2"/>
                </a:solidFill>
              </a:defRPr>
            </a:lvl4pPr>
            <a:lvl5pPr marL="0" indent="0">
              <a:spcBef>
                <a:spcPts val="0"/>
              </a:spcBef>
              <a:buNone/>
              <a:defRPr sz="2400" b="1">
                <a:solidFill>
                  <a:schemeClr val="bg2"/>
                </a:solidFill>
              </a:defRPr>
            </a:lvl5pPr>
            <a:lvl6pPr marL="0" indent="0">
              <a:spcBef>
                <a:spcPts val="0"/>
              </a:spcBef>
              <a:buNone/>
              <a:defRPr sz="2400" b="1">
                <a:solidFill>
                  <a:schemeClr val="bg2"/>
                </a:solidFill>
              </a:defRPr>
            </a:lvl6pPr>
            <a:lvl7pPr marL="0" indent="0">
              <a:spcBef>
                <a:spcPts val="0"/>
              </a:spcBef>
              <a:buNone/>
              <a:defRPr sz="2400" b="1">
                <a:solidFill>
                  <a:schemeClr val="bg2"/>
                </a:solidFill>
              </a:defRPr>
            </a:lvl7pPr>
            <a:lvl8pPr marL="0" indent="0">
              <a:spcBef>
                <a:spcPts val="0"/>
              </a:spcBef>
              <a:buNone/>
              <a:defRPr sz="2400" b="1">
                <a:solidFill>
                  <a:schemeClr val="bg2"/>
                </a:solidFill>
              </a:defRPr>
            </a:lvl8pPr>
            <a:lvl9pPr marL="0" indent="0">
              <a:spcBef>
                <a:spcPts val="0"/>
              </a:spcBef>
              <a:buNone/>
              <a:defRPr sz="2400" b="1">
                <a:solidFill>
                  <a:schemeClr val="bg2"/>
                </a:solidFill>
              </a:defRPr>
            </a:lvl9pPr>
          </a:lstStyle>
          <a:p>
            <a:pPr lvl="0"/>
            <a:r>
              <a:rPr lang="en-US" dirty="0"/>
              <a:t>[Chapter 00 – Optional]</a:t>
            </a:r>
          </a:p>
        </p:txBody>
      </p:sp>
      <p:sp>
        <p:nvSpPr>
          <p:cNvPr id="2" name="Title 2">
            <a:extLst>
              <a:ext uri="{FF2B5EF4-FFF2-40B4-BE49-F238E27FC236}">
                <a16:creationId xmlns:a16="http://schemas.microsoft.com/office/drawing/2014/main" id="{D6AF8E90-416B-4F42-9DFD-4926A3985445}"/>
              </a:ext>
            </a:extLst>
          </p:cNvPr>
          <p:cNvSpPr>
            <a:spLocks noGrp="1"/>
          </p:cNvSpPr>
          <p:nvPr>
            <p:ph type="title" hasCustomPrompt="1"/>
          </p:nvPr>
        </p:nvSpPr>
        <p:spPr>
          <a:xfrm>
            <a:off x="457200" y="2743200"/>
            <a:ext cx="8343900" cy="2286000"/>
          </a:xfrm>
        </p:spPr>
        <p:txBody>
          <a:bodyPr anchor="t" anchorCtr="0">
            <a:normAutofit/>
          </a:bodyPr>
          <a:lstStyle>
            <a:lvl1pPr>
              <a:lnSpc>
                <a:spcPct val="85000"/>
              </a:lnSpc>
              <a:defRPr sz="5400" b="0" cap="all" baseline="0">
                <a:solidFill>
                  <a:schemeClr val="tx1"/>
                </a:solidFill>
              </a:defRPr>
            </a:lvl1pPr>
          </a:lstStyle>
          <a:p>
            <a:r>
              <a:rPr lang="en-US" dirty="0"/>
              <a:t>[SECTION HEADER TITLE]</a:t>
            </a:r>
          </a:p>
        </p:txBody>
      </p:sp>
      <p:sp>
        <p:nvSpPr>
          <p:cNvPr id="6" name="Slide Number Placeholder 3">
            <a:extLst>
              <a:ext uri="{FF2B5EF4-FFF2-40B4-BE49-F238E27FC236}">
                <a16:creationId xmlns:a16="http://schemas.microsoft.com/office/drawing/2014/main" id="{D2DFCE08-D0DF-1F49-B371-4B0DC609E766}"/>
              </a:ext>
            </a:extLst>
          </p:cNvPr>
          <p:cNvSpPr>
            <a:spLocks noGrp="1"/>
          </p:cNvSpPr>
          <p:nvPr>
            <p:ph type="sldNum" sz="quarter" idx="10"/>
          </p:nvPr>
        </p:nvSpPr>
        <p:spPr/>
        <p:txBody>
          <a:bodyPr/>
          <a:lstStyle/>
          <a:p>
            <a:fld id="{54C43044-12A5-4144-ACF2-73440A089539}" type="slidenum">
              <a:rPr lang="en-US" smtClean="0"/>
              <a:pPr/>
              <a:t>‹#›</a:t>
            </a:fld>
            <a:endParaRPr lang="en-US" dirty="0"/>
          </a:p>
        </p:txBody>
      </p:sp>
    </p:spTree>
    <p:extLst>
      <p:ext uri="{BB962C8B-B14F-4D97-AF65-F5344CB8AC3E}">
        <p14:creationId xmlns:p14="http://schemas.microsoft.com/office/powerpoint/2010/main" val="298343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54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A4541C-ACC4-400A-A719-8FCF10658D7F}"/>
              </a:ext>
            </a:extLst>
          </p:cNvPr>
          <p:cNvSpPr>
            <a:spLocks noGrp="1"/>
          </p:cNvSpPr>
          <p:nvPr>
            <p:ph type="title"/>
          </p:nvPr>
        </p:nvSpPr>
        <p:spPr>
          <a:xfrm>
            <a:off x="457200" y="457199"/>
            <a:ext cx="11277600" cy="548640"/>
          </a:xfrm>
          <a:prstGeom prst="rect">
            <a:avLst/>
          </a:prstGeom>
          <a:noFill/>
        </p:spPr>
        <p:txBody>
          <a:bodyPr vert="horz" lIns="0" tIns="0" rIns="0" bIns="0" rtlCol="0" anchor="t" anchorCtr="0">
            <a:noAutofit/>
          </a:bodyPr>
          <a:lstStyle/>
          <a:p>
            <a:r>
              <a:rPr lang="en-US" dirty="0"/>
              <a:t>[Slide title]</a:t>
            </a:r>
          </a:p>
        </p:txBody>
      </p:sp>
      <p:sp>
        <p:nvSpPr>
          <p:cNvPr id="3" name="Text Placeholder 2">
            <a:extLst>
              <a:ext uri="{FF2B5EF4-FFF2-40B4-BE49-F238E27FC236}">
                <a16:creationId xmlns:a16="http://schemas.microsoft.com/office/drawing/2014/main" id="{1E6F1821-8E24-465C-B6BD-2DEB933AB68A}"/>
              </a:ext>
            </a:extLst>
          </p:cNvPr>
          <p:cNvSpPr>
            <a:spLocks noGrp="1"/>
          </p:cNvSpPr>
          <p:nvPr>
            <p:ph type="body" idx="1"/>
          </p:nvPr>
        </p:nvSpPr>
        <p:spPr>
          <a:xfrm>
            <a:off x="457200" y="1280160"/>
            <a:ext cx="11277600" cy="4754880"/>
          </a:xfrm>
          <a:prstGeom prst="rect">
            <a:avLst/>
          </a:prstGeom>
        </p:spPr>
        <p:txBody>
          <a:bodyPr vert="horz" lIns="0" tIns="0" rIns="0" bIns="0" spcCol="4572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pic>
        <p:nvPicPr>
          <p:cNvPr id="7" name="Carrier" descr="Carrier">
            <a:extLst>
              <a:ext uri="{FF2B5EF4-FFF2-40B4-BE49-F238E27FC236}">
                <a16:creationId xmlns:a16="http://schemas.microsoft.com/office/drawing/2014/main" id="{4B2486DB-3F8F-C946-BCC9-783CEBE1DD86}"/>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355307" y="6355080"/>
            <a:ext cx="935431" cy="502920"/>
          </a:xfrm>
          <a:prstGeom prst="rect">
            <a:avLst/>
          </a:prstGeom>
        </p:spPr>
      </p:pic>
      <p:sp>
        <p:nvSpPr>
          <p:cNvPr id="8" name="Footer Text">
            <a:extLst>
              <a:ext uri="{FF2B5EF4-FFF2-40B4-BE49-F238E27FC236}">
                <a16:creationId xmlns:a16="http://schemas.microsoft.com/office/drawing/2014/main" id="{FADDA16A-0157-5646-8D53-4102D87FCEAD}"/>
              </a:ext>
            </a:extLst>
          </p:cNvPr>
          <p:cNvSpPr txBox="1"/>
          <p:nvPr userDrawn="1"/>
        </p:nvSpPr>
        <p:spPr>
          <a:xfrm>
            <a:off x="4724400" y="6423660"/>
            <a:ext cx="2743200" cy="365760"/>
          </a:xfrm>
          <a:prstGeom prst="rect">
            <a:avLst/>
          </a:prstGeom>
          <a:noFill/>
        </p:spPr>
        <p:txBody>
          <a:bodyPr wrap="square" lIns="0" tIns="0" rIns="0" bIns="0" rtlCol="0" anchor="ctr" anchorCtr="0">
            <a:noAutofit/>
          </a:bodyPr>
          <a:lstStyle/>
          <a:p>
            <a:pPr marL="0" indent="0" algn="ctr">
              <a:lnSpc>
                <a:spcPct val="100000"/>
              </a:lnSpc>
              <a:spcBef>
                <a:spcPts val="0"/>
              </a:spcBef>
              <a:buSzPct val="100000"/>
              <a:buFontTx/>
              <a:buNone/>
            </a:pPr>
            <a:r>
              <a:rPr lang="en-US" sz="1200" dirty="0">
                <a:solidFill>
                  <a:schemeClr val="tx1"/>
                </a:solidFill>
              </a:rPr>
              <a:t>Proprietary and Confidential</a:t>
            </a:r>
          </a:p>
        </p:txBody>
      </p:sp>
      <p:sp>
        <p:nvSpPr>
          <p:cNvPr id="6" name="Slide Number Placeholder 3">
            <a:extLst>
              <a:ext uri="{FF2B5EF4-FFF2-40B4-BE49-F238E27FC236}">
                <a16:creationId xmlns:a16="http://schemas.microsoft.com/office/drawing/2014/main" id="{A91A6005-5EC8-4F31-B414-0B7BE9AF2D19}"/>
              </a:ext>
            </a:extLst>
          </p:cNvPr>
          <p:cNvSpPr>
            <a:spLocks noGrp="1"/>
          </p:cNvSpPr>
          <p:nvPr>
            <p:ph type="sldNum" sz="quarter" idx="4"/>
          </p:nvPr>
        </p:nvSpPr>
        <p:spPr>
          <a:xfrm>
            <a:off x="11277600" y="6423660"/>
            <a:ext cx="457200" cy="365760"/>
          </a:xfrm>
          <a:prstGeom prst="rect">
            <a:avLst/>
          </a:prstGeom>
        </p:spPr>
        <p:txBody>
          <a:bodyPr vert="horz" lIns="0" tIns="0" rIns="0" bIns="0" rtlCol="0" anchor="ctr"/>
          <a:lstStyle>
            <a:lvl1pPr algn="r">
              <a:defRPr sz="1200">
                <a:solidFill>
                  <a:schemeClr val="tx1"/>
                </a:solidFill>
              </a:defRPr>
            </a:lvl1pPr>
          </a:lstStyle>
          <a:p>
            <a:fld id="{54C43044-12A5-4144-ACF2-73440A089539}" type="slidenum">
              <a:rPr lang="en-US" smtClean="0"/>
              <a:pPr/>
              <a:t>‹#›</a:t>
            </a:fld>
            <a:endParaRPr lang="en-US" dirty="0"/>
          </a:p>
        </p:txBody>
      </p:sp>
    </p:spTree>
    <p:extLst>
      <p:ext uri="{BB962C8B-B14F-4D97-AF65-F5344CB8AC3E}">
        <p14:creationId xmlns:p14="http://schemas.microsoft.com/office/powerpoint/2010/main" val="761499105"/>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71" r:id="rId5"/>
    <p:sldLayoutId id="2147483668" r:id="rId6"/>
    <p:sldLayoutId id="2147483651" r:id="rId7"/>
    <p:sldLayoutId id="2147483660" r:id="rId8"/>
    <p:sldLayoutId id="2147483674" r:id="rId9"/>
    <p:sldLayoutId id="2147483661" r:id="rId10"/>
    <p:sldLayoutId id="2147483662" r:id="rId11"/>
    <p:sldLayoutId id="2147483652" r:id="rId12"/>
    <p:sldLayoutId id="2147483659" r:id="rId13"/>
    <p:sldLayoutId id="2147483658" r:id="rId14"/>
    <p:sldLayoutId id="2147483665" r:id="rId15"/>
    <p:sldLayoutId id="2147483666" r:id="rId16"/>
    <p:sldLayoutId id="2147483670" r:id="rId17"/>
    <p:sldLayoutId id="2147483676" r:id="rId18"/>
    <p:sldLayoutId id="2147483663" r:id="rId19"/>
    <p:sldLayoutId id="2147483673" r:id="rId20"/>
    <p:sldLayoutId id="2147483654" r:id="rId21"/>
    <p:sldLayoutId id="2147483655" r:id="rId22"/>
    <p:sldLayoutId id="2147483667" r:id="rId23"/>
    <p:sldLayoutId id="2147483672"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1" kern="1200">
          <a:solidFill>
            <a:schemeClr val="bg2"/>
          </a:solidFill>
          <a:latin typeface="+mj-lt"/>
          <a:ea typeface="+mj-ea"/>
          <a:cs typeface="+mj-cs"/>
        </a:defRPr>
      </a:lvl1pPr>
    </p:titleStyle>
    <p:bodyStyle>
      <a:lvl1pPr marL="228600" indent="-228600" algn="l" defTabSz="914400" rtl="0" eaLnBrk="1" latinLnBrk="0" hangingPunct="1">
        <a:lnSpc>
          <a:spcPct val="95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5000"/>
        </a:lnSpc>
        <a:spcBef>
          <a:spcPts val="800"/>
        </a:spcBef>
        <a:buFont typeface="Arial" panose="020B0604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95000"/>
        </a:lnSpc>
        <a:spcBef>
          <a:spcPts val="800"/>
        </a:spcBef>
        <a:buFont typeface="Arial" panose="020B0604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95000"/>
        </a:lnSpc>
        <a:spcBef>
          <a:spcPts val="800"/>
        </a:spcBef>
        <a:buFont typeface="Arial" panose="020B0604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95000"/>
        </a:lnSpc>
        <a:spcBef>
          <a:spcPts val="800"/>
        </a:spcBef>
        <a:buFont typeface="Arial" panose="020B0604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95000"/>
        </a:lnSpc>
        <a:spcBef>
          <a:spcPts val="800"/>
        </a:spcBef>
        <a:buFont typeface="Arial" panose="020B0604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95000"/>
        </a:lnSpc>
        <a:spcBef>
          <a:spcPts val="800"/>
        </a:spcBef>
        <a:buFont typeface="Arial" panose="020B0604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95000"/>
        </a:lnSpc>
        <a:spcBef>
          <a:spcPts val="800"/>
        </a:spcBef>
        <a:buFont typeface="Arial" panose="020B0604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95000"/>
        </a:lnSpc>
        <a:spcBef>
          <a:spcPts val="8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600" kern="1200">
          <a:solidFill>
            <a:schemeClr val="tx1"/>
          </a:solidFill>
          <a:latin typeface="+mn-lt"/>
          <a:ea typeface="+mn-ea"/>
          <a:cs typeface="+mn-cs"/>
        </a:defRPr>
      </a:lvl6pPr>
      <a:lvl7pPr marL="2743200" algn="l" defTabSz="914400" rtl="0" eaLnBrk="1" latinLnBrk="0" hangingPunct="1">
        <a:defRPr sz="1600" kern="1200">
          <a:solidFill>
            <a:schemeClr val="tx1"/>
          </a:solidFill>
          <a:latin typeface="+mn-lt"/>
          <a:ea typeface="+mn-ea"/>
          <a:cs typeface="+mn-cs"/>
        </a:defRPr>
      </a:lvl7pPr>
      <a:lvl8pPr marL="3200400" algn="l" defTabSz="914400" rtl="0" eaLnBrk="1" latinLnBrk="0" hangingPunct="1">
        <a:defRPr sz="1600" kern="1200">
          <a:solidFill>
            <a:schemeClr val="tx1"/>
          </a:solidFill>
          <a:latin typeface="+mn-lt"/>
          <a:ea typeface="+mn-ea"/>
          <a:cs typeface="+mn-cs"/>
        </a:defRPr>
      </a:lvl8pPr>
      <a:lvl9pPr marL="3657600" algn="l" defTabSz="914400"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7392" userDrawn="1">
          <p15:clr>
            <a:srgbClr val="F26B43"/>
          </p15:clr>
        </p15:guide>
        <p15:guide id="4" orient="horz" pos="3802" userDrawn="1">
          <p15:clr>
            <a:srgbClr val="F26B43"/>
          </p15:clr>
        </p15:guide>
        <p15:guide id="5" orient="horz" pos="806" userDrawn="1">
          <p15:clr>
            <a:srgbClr val="F26B43"/>
          </p15:clr>
        </p15:guide>
        <p15:guide id="6" orient="horz" pos="400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10.xml"/><Relationship Id="rId16" Type="http://schemas.openxmlformats.org/officeDocument/2006/relationships/image" Target="../media/image57.png"/><Relationship Id="rId1" Type="http://schemas.openxmlformats.org/officeDocument/2006/relationships/slideLayout" Target="../slideLayouts/slideLayout2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1.emf"/><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62.emf"/><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66.jpe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68.jpeg"/></Relationships>
</file>

<file path=ppt/slides/_rels/slide1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png"/><Relationship Id="rId7" Type="http://schemas.openxmlformats.org/officeDocument/2006/relationships/image" Target="../media/image74.sv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 Id="rId9" Type="http://schemas.openxmlformats.org/officeDocument/2006/relationships/image" Target="../media/image76.jpeg"/></Relationships>
</file>

<file path=ppt/slides/_rels/slide1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9.xml"/><Relationship Id="rId1" Type="http://schemas.openxmlformats.org/officeDocument/2006/relationships/slideLayout" Target="../slideLayouts/slideLayout22.xml"/><Relationship Id="rId5" Type="http://schemas.openxmlformats.org/officeDocument/2006/relationships/image" Target="../media/image81.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chart" Target="../charts/chart2.xml"/><Relationship Id="rId13" Type="http://schemas.openxmlformats.org/officeDocument/2006/relationships/chart" Target="../charts/chart4.xml"/><Relationship Id="rId3" Type="http://schemas.openxmlformats.org/officeDocument/2006/relationships/image" Target="../media/image12.png"/><Relationship Id="rId7" Type="http://schemas.openxmlformats.org/officeDocument/2006/relationships/chart" Target="../charts/chart1.xml"/><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chart" Target="../charts/chart3.xml"/><Relationship Id="rId14" Type="http://schemas.openxmlformats.org/officeDocument/2006/relationships/chart" Target="../charts/chart5.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6.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2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43.png"/><Relationship Id="rId4"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152C73"/>
              </a:gs>
              <a:gs pos="100000">
                <a:srgbClr val="1891F6"/>
              </a:gs>
            </a:gsLst>
            <a:lin ang="13500000" scaled="1"/>
            <a:tileRect/>
          </a:gra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58470" y="-8878"/>
            <a:ext cx="9722703" cy="6866878"/>
          </a:xfrm>
          <a:prstGeom prst="rect">
            <a:avLst/>
          </a:prstGeom>
        </p:spPr>
      </p:pic>
      <p:sp>
        <p:nvSpPr>
          <p:cNvPr id="21554" name="Comment 29" hidden="1"/>
          <p:cNvSpPr>
            <a:spLocks noChangeArrowheads="1"/>
          </p:cNvSpPr>
          <p:nvPr/>
        </p:nvSpPr>
        <p:spPr bwMode="auto">
          <a:xfrm>
            <a:off x="304800" y="4373564"/>
            <a:ext cx="18288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21%</a:t>
            </a:r>
          </a:p>
        </p:txBody>
      </p:sp>
      <p:sp>
        <p:nvSpPr>
          <p:cNvPr id="21555" name="Comment 51" hidden="1"/>
          <p:cNvSpPr>
            <a:spLocks noChangeArrowheads="1"/>
          </p:cNvSpPr>
          <p:nvPr/>
        </p:nvSpPr>
        <p:spPr bwMode="auto">
          <a:xfrm>
            <a:off x="4165600" y="1676401"/>
            <a:ext cx="1117600" cy="1453424"/>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186   +3%</a:t>
            </a:r>
          </a:p>
          <a:p>
            <a:pPr algn="ctr" fontAlgn="base">
              <a:lnSpc>
                <a:spcPct val="7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27   +4%</a:t>
            </a:r>
          </a:p>
        </p:txBody>
      </p:sp>
      <p:sp>
        <p:nvSpPr>
          <p:cNvPr id="21556" name="Comment 52" hidden="1"/>
          <p:cNvSpPr>
            <a:spLocks noChangeArrowheads="1"/>
          </p:cNvSpPr>
          <p:nvPr/>
        </p:nvSpPr>
        <p:spPr bwMode="auto">
          <a:xfrm>
            <a:off x="10871200" y="1066801"/>
            <a:ext cx="1320800" cy="1299600"/>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522   +4%</a:t>
            </a: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62   +4%</a:t>
            </a:r>
          </a:p>
        </p:txBody>
      </p:sp>
      <p:sp>
        <p:nvSpPr>
          <p:cNvPr id="21557" name="Comment 53" hidden="1"/>
          <p:cNvSpPr>
            <a:spLocks noChangeArrowheads="1"/>
          </p:cNvSpPr>
          <p:nvPr/>
        </p:nvSpPr>
        <p:spPr bwMode="auto">
          <a:xfrm>
            <a:off x="7620000" y="4343400"/>
            <a:ext cx="19304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100%</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021" y="644752"/>
            <a:ext cx="2685695" cy="1074278"/>
          </a:xfrm>
          <a:prstGeom prst="rect">
            <a:avLst/>
          </a:prstGeom>
        </p:spPr>
      </p:pic>
      <p:sp>
        <p:nvSpPr>
          <p:cNvPr id="11" name="TextBox 10">
            <a:extLst>
              <a:ext uri="{FF2B5EF4-FFF2-40B4-BE49-F238E27FC236}">
                <a16:creationId xmlns:a16="http://schemas.microsoft.com/office/drawing/2014/main" id="{281ED472-D427-4B3B-89FB-4B264F855A09}"/>
              </a:ext>
            </a:extLst>
          </p:cNvPr>
          <p:cNvSpPr txBox="1"/>
          <p:nvPr/>
        </p:nvSpPr>
        <p:spPr>
          <a:xfrm>
            <a:off x="5448387" y="2471327"/>
            <a:ext cx="5723906" cy="953234"/>
          </a:xfrm>
          <a:prstGeom prst="rect">
            <a:avLst/>
          </a:prstGeom>
          <a:noFill/>
        </p:spPr>
        <p:txBody>
          <a:bodyPr wrap="square" lIns="0" tIns="0" rIns="0" bIns="0" rtlCol="0">
            <a:noAutofit/>
          </a:bodyPr>
          <a:lstStyle/>
          <a:p>
            <a:pPr algn="l">
              <a:lnSpc>
                <a:spcPct val="95000"/>
              </a:lnSpc>
            </a:pPr>
            <a:r>
              <a:rPr lang="en-US" sz="4800" dirty="0">
                <a:solidFill>
                  <a:schemeClr val="bg1"/>
                </a:solidFill>
              </a:rPr>
              <a:t>THIS IS</a:t>
            </a:r>
          </a:p>
        </p:txBody>
      </p:sp>
      <p:sp>
        <p:nvSpPr>
          <p:cNvPr id="6" name="TextBox 5">
            <a:extLst>
              <a:ext uri="{FF2B5EF4-FFF2-40B4-BE49-F238E27FC236}">
                <a16:creationId xmlns:a16="http://schemas.microsoft.com/office/drawing/2014/main" id="{9A5156F4-C0AD-4FE2-A10E-8786CF973A0A}"/>
              </a:ext>
            </a:extLst>
          </p:cNvPr>
          <p:cNvSpPr txBox="1"/>
          <p:nvPr/>
        </p:nvSpPr>
        <p:spPr>
          <a:xfrm>
            <a:off x="5635811" y="5067985"/>
            <a:ext cx="5349058" cy="827903"/>
          </a:xfrm>
          <a:prstGeom prst="rect">
            <a:avLst/>
          </a:prstGeom>
          <a:noFill/>
        </p:spPr>
        <p:txBody>
          <a:bodyPr wrap="square" lIns="0" tIns="0" rIns="0" bIns="0" rtlCol="0">
            <a:noAutofit/>
          </a:bodyPr>
          <a:lstStyle/>
          <a:p>
            <a:pPr algn="ctr">
              <a:lnSpc>
                <a:spcPct val="95000"/>
              </a:lnSpc>
            </a:pPr>
            <a:r>
              <a:rPr lang="en-US" sz="3400" i="1" dirty="0">
                <a:solidFill>
                  <a:schemeClr val="bg1"/>
                </a:solidFill>
              </a:rPr>
              <a:t>INSPIRING CONFIDENCE</a:t>
            </a:r>
          </a:p>
        </p:txBody>
      </p:sp>
      <p:sp>
        <p:nvSpPr>
          <p:cNvPr id="12" name="TextBox 11">
            <a:extLst>
              <a:ext uri="{FF2B5EF4-FFF2-40B4-BE49-F238E27FC236}">
                <a16:creationId xmlns:a16="http://schemas.microsoft.com/office/drawing/2014/main" id="{3A3E4043-9D32-5A44-A397-6E1198909E24}"/>
              </a:ext>
            </a:extLst>
          </p:cNvPr>
          <p:cNvSpPr txBox="1"/>
          <p:nvPr/>
        </p:nvSpPr>
        <p:spPr>
          <a:xfrm>
            <a:off x="5448387" y="3101095"/>
            <a:ext cx="5723906" cy="1621688"/>
          </a:xfrm>
          <a:prstGeom prst="rect">
            <a:avLst/>
          </a:prstGeom>
          <a:noFill/>
        </p:spPr>
        <p:txBody>
          <a:bodyPr wrap="square" lIns="0" tIns="0" rIns="0" bIns="0" rtlCol="0">
            <a:noAutofit/>
          </a:bodyPr>
          <a:lstStyle/>
          <a:p>
            <a:pPr algn="l">
              <a:lnSpc>
                <a:spcPct val="95000"/>
              </a:lnSpc>
            </a:pPr>
            <a:r>
              <a:rPr lang="en-US" sz="9600" dirty="0">
                <a:solidFill>
                  <a:schemeClr val="bg1"/>
                </a:solidFill>
              </a:rPr>
              <a:t>CARRIER</a:t>
            </a:r>
          </a:p>
        </p:txBody>
      </p:sp>
    </p:spTree>
    <p:extLst>
      <p:ext uri="{BB962C8B-B14F-4D97-AF65-F5344CB8AC3E}">
        <p14:creationId xmlns:p14="http://schemas.microsoft.com/office/powerpoint/2010/main" val="2379977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6BC8EE-D400-144E-810A-1D2662EBB986}"/>
              </a:ext>
            </a:extLst>
          </p:cNvPr>
          <p:cNvSpPr/>
          <p:nvPr/>
        </p:nvSpPr>
        <p:spPr>
          <a:xfrm>
            <a:off x="0" y="-5737"/>
            <a:ext cx="12204699" cy="6858000"/>
          </a:xfrm>
          <a:prstGeom prst="rect">
            <a:avLst/>
          </a:prstGeom>
          <a:solidFill>
            <a:srgbClr val="DFF1FF"/>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dirty="0"/>
          </a:p>
        </p:txBody>
      </p:sp>
      <p:pic>
        <p:nvPicPr>
          <p:cNvPr id="12" name="Picture 11" descr="A picture containing sitting, monitor, screen, dark&#10;&#10;Description automatically generated">
            <a:extLst>
              <a:ext uri="{FF2B5EF4-FFF2-40B4-BE49-F238E27FC236}">
                <a16:creationId xmlns:a16="http://schemas.microsoft.com/office/drawing/2014/main" id="{37C348E9-9038-1B45-9333-69EFB6AE02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074" y="1070588"/>
            <a:ext cx="11506510" cy="2642414"/>
          </a:xfrm>
          <a:prstGeom prst="rect">
            <a:avLst/>
          </a:prstGeom>
        </p:spPr>
      </p:pic>
      <p:sp>
        <p:nvSpPr>
          <p:cNvPr id="13" name="TextBox 12">
            <a:extLst>
              <a:ext uri="{FF2B5EF4-FFF2-40B4-BE49-F238E27FC236}">
                <a16:creationId xmlns:a16="http://schemas.microsoft.com/office/drawing/2014/main" id="{1F458939-EC3B-8448-B87D-BC0C948E0964}"/>
              </a:ext>
            </a:extLst>
          </p:cNvPr>
          <p:cNvSpPr txBox="1"/>
          <p:nvPr/>
        </p:nvSpPr>
        <p:spPr>
          <a:xfrm>
            <a:off x="660400" y="3985870"/>
            <a:ext cx="2362200" cy="1813495"/>
          </a:xfrm>
          <a:prstGeom prst="rect">
            <a:avLst/>
          </a:prstGeom>
          <a:noFill/>
        </p:spPr>
        <p:txBody>
          <a:bodyPr wrap="square" lIns="0" tIns="0" rIns="0" bIns="0" rtlCol="0">
            <a:noAutofit/>
          </a:bodyPr>
          <a:lstStyle/>
          <a:p>
            <a:pPr>
              <a:spcAft>
                <a:spcPts val="1200"/>
              </a:spcAft>
            </a:pPr>
            <a:r>
              <a:rPr lang="en-US" sz="1100" dirty="0"/>
              <a:t>Invest over </a:t>
            </a:r>
            <a:r>
              <a:rPr lang="en-US" sz="1100" b="1" dirty="0">
                <a:solidFill>
                  <a:schemeClr val="accent5"/>
                </a:solidFill>
              </a:rPr>
              <a:t>$2B</a:t>
            </a:r>
            <a:r>
              <a:rPr lang="en-US" sz="1100" dirty="0"/>
              <a:t> to develop </a:t>
            </a:r>
            <a:r>
              <a:rPr lang="en-US" sz="1100" b="1" dirty="0">
                <a:solidFill>
                  <a:schemeClr val="accent5"/>
                </a:solidFill>
              </a:rPr>
              <a:t>healthy, safe and sustainable building and cold chain solutions </a:t>
            </a:r>
            <a:r>
              <a:rPr lang="en-US" sz="1100" dirty="0"/>
              <a:t>that incorporate </a:t>
            </a:r>
            <a:r>
              <a:rPr lang="en-US" sz="1100" b="1" dirty="0">
                <a:solidFill>
                  <a:schemeClr val="accent5"/>
                </a:solidFill>
              </a:rPr>
              <a:t>sustainable design principles and reduce life-cycle impacts.</a:t>
            </a:r>
          </a:p>
          <a:p>
            <a:pPr>
              <a:spcAft>
                <a:spcPts val="1200"/>
              </a:spcAft>
            </a:pPr>
            <a:r>
              <a:rPr lang="en-US" sz="1100" dirty="0"/>
              <a:t>Achieve </a:t>
            </a:r>
            <a:r>
              <a:rPr lang="en-US" sz="1100" b="1" dirty="0">
                <a:solidFill>
                  <a:schemeClr val="accent5"/>
                </a:solidFill>
              </a:rPr>
              <a:t>carbon-neutral</a:t>
            </a:r>
            <a:r>
              <a:rPr lang="en-US" sz="1100" dirty="0"/>
              <a:t> operations.</a:t>
            </a:r>
          </a:p>
          <a:p>
            <a:pPr>
              <a:spcAft>
                <a:spcPts val="1200"/>
              </a:spcAft>
            </a:pPr>
            <a:r>
              <a:rPr lang="en-US" sz="1100" dirty="0"/>
              <a:t>Reduce </a:t>
            </a:r>
            <a:r>
              <a:rPr lang="en-US" sz="1100" b="1" dirty="0">
                <a:solidFill>
                  <a:schemeClr val="accent5"/>
                </a:solidFill>
              </a:rPr>
              <a:t>energy intensity </a:t>
            </a:r>
            <a:r>
              <a:rPr lang="en-US" sz="1100" dirty="0"/>
              <a:t>by 10% across our operations.</a:t>
            </a:r>
          </a:p>
          <a:p>
            <a:pPr>
              <a:spcAft>
                <a:spcPts val="1200"/>
              </a:spcAft>
            </a:pPr>
            <a:endParaRPr lang="en-US" sz="1100" b="1" dirty="0">
              <a:solidFill>
                <a:schemeClr val="accent5"/>
              </a:solidFill>
            </a:endParaRPr>
          </a:p>
        </p:txBody>
      </p:sp>
      <p:sp>
        <p:nvSpPr>
          <p:cNvPr id="14" name="TextBox 13">
            <a:extLst>
              <a:ext uri="{FF2B5EF4-FFF2-40B4-BE49-F238E27FC236}">
                <a16:creationId xmlns:a16="http://schemas.microsoft.com/office/drawing/2014/main" id="{E60AB4F8-CD00-7E4E-AA49-56150DA2762E}"/>
              </a:ext>
            </a:extLst>
          </p:cNvPr>
          <p:cNvSpPr txBox="1"/>
          <p:nvPr/>
        </p:nvSpPr>
        <p:spPr>
          <a:xfrm>
            <a:off x="9482987" y="3985870"/>
            <a:ext cx="2446323" cy="1971965"/>
          </a:xfrm>
          <a:prstGeom prst="rect">
            <a:avLst/>
          </a:prstGeom>
          <a:noFill/>
        </p:spPr>
        <p:txBody>
          <a:bodyPr wrap="square" lIns="0" tIns="0" rIns="0" bIns="0" rtlCol="0">
            <a:noAutofit/>
          </a:bodyPr>
          <a:lstStyle/>
          <a:p>
            <a:pPr>
              <a:spcAft>
                <a:spcPts val="1200"/>
              </a:spcAft>
            </a:pPr>
            <a:r>
              <a:rPr lang="en-US" sz="1100" dirty="0"/>
              <a:t>Positively impact communities through enabling access to </a:t>
            </a:r>
            <a:r>
              <a:rPr lang="en-US" sz="1100" b="1" dirty="0">
                <a:solidFill>
                  <a:schemeClr val="bg2"/>
                </a:solidFill>
              </a:rPr>
              <a:t>safe and healthy indoor environments, alleviating hunger and food waste, </a:t>
            </a:r>
            <a:r>
              <a:rPr lang="en-US" sz="1100" dirty="0"/>
              <a:t>and</a:t>
            </a:r>
            <a:r>
              <a:rPr lang="en-US" sz="1100" b="1" dirty="0">
                <a:solidFill>
                  <a:schemeClr val="bg2"/>
                </a:solidFill>
              </a:rPr>
              <a:t> volunteering our time and talent</a:t>
            </a:r>
          </a:p>
          <a:p>
            <a:pPr>
              <a:spcAft>
                <a:spcPts val="1200"/>
              </a:spcAft>
            </a:pPr>
            <a:r>
              <a:rPr lang="en-US" sz="1100" dirty="0"/>
              <a:t>Invest in </a:t>
            </a:r>
            <a:r>
              <a:rPr lang="en-US" sz="1100" b="1" dirty="0">
                <a:solidFill>
                  <a:schemeClr val="bg2"/>
                </a:solidFill>
              </a:rPr>
              <a:t>STEM education </a:t>
            </a:r>
            <a:r>
              <a:rPr lang="en-US" sz="1100" dirty="0"/>
              <a:t>programs that promote </a:t>
            </a:r>
            <a:r>
              <a:rPr lang="en-US" sz="1100" b="1" dirty="0">
                <a:solidFill>
                  <a:schemeClr val="bg2"/>
                </a:solidFill>
              </a:rPr>
              <a:t>diversity and inclusion.</a:t>
            </a:r>
            <a:endParaRPr lang="en-US" sz="1100" dirty="0"/>
          </a:p>
          <a:p>
            <a:pPr>
              <a:spcAft>
                <a:spcPts val="1200"/>
              </a:spcAft>
            </a:pPr>
            <a:r>
              <a:rPr lang="en-US" sz="1100" dirty="0"/>
              <a:t>Promote </a:t>
            </a:r>
            <a:r>
              <a:rPr lang="en-US" sz="1100" b="1" dirty="0">
                <a:solidFill>
                  <a:schemeClr val="bg2"/>
                </a:solidFill>
              </a:rPr>
              <a:t>sustainability</a:t>
            </a:r>
            <a:r>
              <a:rPr lang="en-US" sz="1100" dirty="0"/>
              <a:t> through education, partnerships and climate resiliency programs.</a:t>
            </a:r>
          </a:p>
          <a:p>
            <a:pPr>
              <a:spcAft>
                <a:spcPts val="1200"/>
              </a:spcAft>
            </a:pPr>
            <a:endParaRPr lang="en-US" sz="1100" dirty="0"/>
          </a:p>
          <a:p>
            <a:pPr>
              <a:spcAft>
                <a:spcPts val="1200"/>
              </a:spcAft>
            </a:pPr>
            <a:endParaRPr lang="en-US" sz="1100" b="1" dirty="0">
              <a:solidFill>
                <a:schemeClr val="bg2"/>
              </a:solidFill>
            </a:endParaRPr>
          </a:p>
        </p:txBody>
      </p:sp>
      <p:sp>
        <p:nvSpPr>
          <p:cNvPr id="15" name="TextBox 14">
            <a:extLst>
              <a:ext uri="{FF2B5EF4-FFF2-40B4-BE49-F238E27FC236}">
                <a16:creationId xmlns:a16="http://schemas.microsoft.com/office/drawing/2014/main" id="{E1385156-410B-E24C-8B07-70ED66EBF4F5}"/>
              </a:ext>
            </a:extLst>
          </p:cNvPr>
          <p:cNvSpPr txBox="1"/>
          <p:nvPr/>
        </p:nvSpPr>
        <p:spPr>
          <a:xfrm>
            <a:off x="6343841" y="3985870"/>
            <a:ext cx="2532541" cy="1950565"/>
          </a:xfrm>
          <a:prstGeom prst="rect">
            <a:avLst/>
          </a:prstGeom>
          <a:noFill/>
        </p:spPr>
        <p:txBody>
          <a:bodyPr wrap="square" lIns="0" tIns="0" rIns="0" bIns="0" rtlCol="0">
            <a:noAutofit/>
          </a:bodyPr>
          <a:lstStyle/>
          <a:p>
            <a:pPr>
              <a:spcAft>
                <a:spcPts val="1200"/>
              </a:spcAft>
            </a:pPr>
            <a:r>
              <a:rPr lang="en-US" sz="1100" dirty="0"/>
              <a:t>Exceed benchmark </a:t>
            </a:r>
            <a:r>
              <a:rPr lang="en-US" sz="1100" b="1" dirty="0">
                <a:solidFill>
                  <a:schemeClr val="tx2"/>
                </a:solidFill>
              </a:rPr>
              <a:t>employee engagement.</a:t>
            </a:r>
          </a:p>
          <a:p>
            <a:pPr>
              <a:spcAft>
                <a:spcPts val="1200"/>
              </a:spcAft>
            </a:pPr>
            <a:r>
              <a:rPr lang="en-US" sz="1100" dirty="0"/>
              <a:t>Achieve </a:t>
            </a:r>
            <a:r>
              <a:rPr lang="en-US" sz="1100" b="1" dirty="0">
                <a:solidFill>
                  <a:schemeClr val="tx2"/>
                </a:solidFill>
              </a:rPr>
              <a:t>gender parity </a:t>
            </a:r>
            <a:r>
              <a:rPr lang="en-US" sz="1100" dirty="0"/>
              <a:t>in senior leadership roles.</a:t>
            </a:r>
          </a:p>
          <a:p>
            <a:pPr>
              <a:spcAft>
                <a:spcPts val="1200"/>
              </a:spcAft>
            </a:pPr>
            <a:r>
              <a:rPr lang="en-US" sz="1100" dirty="0"/>
              <a:t>Maintain world-class </a:t>
            </a:r>
            <a:r>
              <a:rPr lang="en-US" sz="1100" b="1" dirty="0">
                <a:solidFill>
                  <a:schemeClr val="tx2"/>
                </a:solidFill>
              </a:rPr>
              <a:t>safety metrics.</a:t>
            </a:r>
          </a:p>
          <a:p>
            <a:pPr>
              <a:spcAft>
                <a:spcPts val="1200"/>
              </a:spcAft>
            </a:pPr>
            <a:r>
              <a:rPr lang="en-US" sz="1100" dirty="0"/>
              <a:t>Achieve a </a:t>
            </a:r>
            <a:r>
              <a:rPr lang="en-US" sz="1100" b="1" dirty="0">
                <a:solidFill>
                  <a:schemeClr val="tx2"/>
                </a:solidFill>
              </a:rPr>
              <a:t>diverse workforce </a:t>
            </a:r>
            <a:r>
              <a:rPr lang="en-US" sz="1100" dirty="0"/>
              <a:t>that represents the communities in which we live and work. </a:t>
            </a:r>
          </a:p>
          <a:p>
            <a:pPr>
              <a:spcAft>
                <a:spcPts val="1200"/>
              </a:spcAft>
            </a:pPr>
            <a:r>
              <a:rPr lang="en-US" sz="1100" dirty="0"/>
              <a:t>Foster the growth of </a:t>
            </a:r>
            <a:r>
              <a:rPr lang="en-US" sz="1100" b="1" dirty="0">
                <a:solidFill>
                  <a:schemeClr val="tx2"/>
                </a:solidFill>
              </a:rPr>
              <a:t>employee resource groups</a:t>
            </a:r>
            <a:r>
              <a:rPr lang="en-US" sz="1100" dirty="0"/>
              <a:t> to drive social impact.</a:t>
            </a:r>
          </a:p>
          <a:p>
            <a:pPr>
              <a:spcAft>
                <a:spcPts val="1200"/>
              </a:spcAft>
            </a:pPr>
            <a:endParaRPr lang="en-US" sz="1100" dirty="0"/>
          </a:p>
          <a:p>
            <a:pPr>
              <a:spcAft>
                <a:spcPts val="1200"/>
              </a:spcAft>
            </a:pPr>
            <a:endParaRPr lang="en-US" sz="1100" b="1" dirty="0">
              <a:solidFill>
                <a:schemeClr val="tx2"/>
              </a:solidFill>
            </a:endParaRPr>
          </a:p>
        </p:txBody>
      </p:sp>
      <p:sp>
        <p:nvSpPr>
          <p:cNvPr id="16" name="TextBox 15">
            <a:extLst>
              <a:ext uri="{FF2B5EF4-FFF2-40B4-BE49-F238E27FC236}">
                <a16:creationId xmlns:a16="http://schemas.microsoft.com/office/drawing/2014/main" id="{C3FA6D3F-01BD-5044-86C8-F6E560490066}"/>
              </a:ext>
            </a:extLst>
          </p:cNvPr>
          <p:cNvSpPr txBox="1"/>
          <p:nvPr/>
        </p:nvSpPr>
        <p:spPr>
          <a:xfrm>
            <a:off x="3521225" y="3985870"/>
            <a:ext cx="2216010" cy="1813495"/>
          </a:xfrm>
          <a:prstGeom prst="rect">
            <a:avLst/>
          </a:prstGeom>
          <a:noFill/>
        </p:spPr>
        <p:txBody>
          <a:bodyPr wrap="square" lIns="0" tIns="0" rIns="0" bIns="0" rtlCol="0">
            <a:noAutofit/>
          </a:bodyPr>
          <a:lstStyle/>
          <a:p>
            <a:pPr>
              <a:spcAft>
                <a:spcPts val="1200"/>
              </a:spcAft>
            </a:pPr>
            <a:r>
              <a:rPr lang="en-US" sz="1100" dirty="0"/>
              <a:t>Achieve </a:t>
            </a:r>
            <a:r>
              <a:rPr lang="en-US" sz="1100" b="1" dirty="0">
                <a:solidFill>
                  <a:schemeClr val="accent5"/>
                </a:solidFill>
              </a:rPr>
              <a:t>water neutrality </a:t>
            </a:r>
            <a:r>
              <a:rPr lang="en-US" sz="1100" dirty="0"/>
              <a:t>in our operations, prioritizing water-scarce locations.</a:t>
            </a:r>
          </a:p>
          <a:p>
            <a:pPr>
              <a:spcAft>
                <a:spcPts val="1200"/>
              </a:spcAft>
            </a:pPr>
            <a:r>
              <a:rPr lang="en-US" sz="1100" dirty="0"/>
              <a:t>Deliver </a:t>
            </a:r>
            <a:r>
              <a:rPr lang="en-US" sz="1100" b="1" dirty="0">
                <a:solidFill>
                  <a:schemeClr val="accent5"/>
                </a:solidFill>
              </a:rPr>
              <a:t>zero waste </a:t>
            </a:r>
            <a:r>
              <a:rPr lang="en-US" sz="1100" dirty="0"/>
              <a:t>to landfill from manufacturing locations.</a:t>
            </a:r>
          </a:p>
          <a:p>
            <a:pPr>
              <a:spcAft>
                <a:spcPts val="1200"/>
              </a:spcAft>
            </a:pPr>
            <a:r>
              <a:rPr lang="en-US" sz="1100" dirty="0"/>
              <a:t>Establish a </a:t>
            </a:r>
            <a:r>
              <a:rPr lang="en-US" sz="1100" b="1" dirty="0">
                <a:solidFill>
                  <a:schemeClr val="accent5"/>
                </a:solidFill>
              </a:rPr>
              <a:t>responsible supply chain program </a:t>
            </a:r>
            <a:r>
              <a:rPr lang="en-US" sz="1100" dirty="0"/>
              <a:t>and assess key factory suppliers against program criteria.</a:t>
            </a:r>
          </a:p>
          <a:p>
            <a:pPr>
              <a:spcAft>
                <a:spcPts val="1200"/>
              </a:spcAft>
            </a:pPr>
            <a:endParaRPr lang="en-US" sz="1100" dirty="0"/>
          </a:p>
          <a:p>
            <a:pPr algn="l">
              <a:spcAft>
                <a:spcPts val="1200"/>
              </a:spcAft>
            </a:pPr>
            <a:endParaRPr lang="en-US" sz="1100" dirty="0"/>
          </a:p>
        </p:txBody>
      </p:sp>
      <p:sp>
        <p:nvSpPr>
          <p:cNvPr id="17" name="Rectangle 16">
            <a:extLst>
              <a:ext uri="{FF2B5EF4-FFF2-40B4-BE49-F238E27FC236}">
                <a16:creationId xmlns:a16="http://schemas.microsoft.com/office/drawing/2014/main" id="{C118826D-714D-A94B-ABDF-DC3C6657F830}"/>
              </a:ext>
            </a:extLst>
          </p:cNvPr>
          <p:cNvSpPr/>
          <p:nvPr/>
        </p:nvSpPr>
        <p:spPr>
          <a:xfrm>
            <a:off x="216569" y="3534523"/>
            <a:ext cx="5555187" cy="44375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95000"/>
              </a:lnSpc>
            </a:pPr>
            <a:r>
              <a:rPr lang="en-US" dirty="0">
                <a:solidFill>
                  <a:schemeClr val="accent5"/>
                </a:solidFill>
              </a:rPr>
              <a:t>OUR PLANET</a:t>
            </a:r>
          </a:p>
        </p:txBody>
      </p:sp>
      <p:sp>
        <p:nvSpPr>
          <p:cNvPr id="18" name="Rectangle 17">
            <a:extLst>
              <a:ext uri="{FF2B5EF4-FFF2-40B4-BE49-F238E27FC236}">
                <a16:creationId xmlns:a16="http://schemas.microsoft.com/office/drawing/2014/main" id="{1D055223-C88B-CF47-9DAA-237EF557E61D}"/>
              </a:ext>
            </a:extLst>
          </p:cNvPr>
          <p:cNvSpPr/>
          <p:nvPr/>
        </p:nvSpPr>
        <p:spPr>
          <a:xfrm>
            <a:off x="5919329" y="3534523"/>
            <a:ext cx="2957054" cy="44375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95000"/>
              </a:lnSpc>
            </a:pPr>
            <a:r>
              <a:rPr lang="en-US" dirty="0">
                <a:solidFill>
                  <a:schemeClr val="tx2"/>
                </a:solidFill>
              </a:rPr>
              <a:t>OUR PEOPLE</a:t>
            </a:r>
          </a:p>
        </p:txBody>
      </p:sp>
      <p:sp>
        <p:nvSpPr>
          <p:cNvPr id="19" name="Rectangle 18">
            <a:extLst>
              <a:ext uri="{FF2B5EF4-FFF2-40B4-BE49-F238E27FC236}">
                <a16:creationId xmlns:a16="http://schemas.microsoft.com/office/drawing/2014/main" id="{BB53B07E-E41C-1845-BFF8-24C8C2441AEC}"/>
              </a:ext>
            </a:extLst>
          </p:cNvPr>
          <p:cNvSpPr/>
          <p:nvPr/>
        </p:nvSpPr>
        <p:spPr>
          <a:xfrm>
            <a:off x="9023956" y="3534523"/>
            <a:ext cx="2951475" cy="44375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95000"/>
              </a:lnSpc>
            </a:pPr>
            <a:r>
              <a:rPr lang="en-US" dirty="0">
                <a:solidFill>
                  <a:schemeClr val="bg2"/>
                </a:solidFill>
              </a:rPr>
              <a:t>OUR COMMUNITIES</a:t>
            </a:r>
          </a:p>
        </p:txBody>
      </p:sp>
      <p:sp>
        <p:nvSpPr>
          <p:cNvPr id="20" name="Rectangle 19">
            <a:extLst>
              <a:ext uri="{FF2B5EF4-FFF2-40B4-BE49-F238E27FC236}">
                <a16:creationId xmlns:a16="http://schemas.microsoft.com/office/drawing/2014/main" id="{BE73909B-09BF-BF48-8DF8-0B9A327591A4}"/>
              </a:ext>
            </a:extLst>
          </p:cNvPr>
          <p:cNvSpPr/>
          <p:nvPr/>
        </p:nvSpPr>
        <p:spPr>
          <a:xfrm>
            <a:off x="0" y="5867400"/>
            <a:ext cx="5771756" cy="729406"/>
          </a:xfrm>
          <a:prstGeom prst="rect">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95000"/>
              </a:lnSpc>
            </a:pPr>
            <a:endParaRPr lang="en-US" sz="2000" b="1" dirty="0"/>
          </a:p>
        </p:txBody>
      </p:sp>
      <p:sp>
        <p:nvSpPr>
          <p:cNvPr id="21" name="TextBox 20">
            <a:extLst>
              <a:ext uri="{FF2B5EF4-FFF2-40B4-BE49-F238E27FC236}">
                <a16:creationId xmlns:a16="http://schemas.microsoft.com/office/drawing/2014/main" id="{D166999B-0CCF-F042-BEF7-17AA81609AC3}"/>
              </a:ext>
            </a:extLst>
          </p:cNvPr>
          <p:cNvSpPr txBox="1"/>
          <p:nvPr/>
        </p:nvSpPr>
        <p:spPr>
          <a:xfrm>
            <a:off x="1010093" y="6155233"/>
            <a:ext cx="2767262" cy="505369"/>
          </a:xfrm>
          <a:prstGeom prst="rect">
            <a:avLst/>
          </a:prstGeom>
          <a:noFill/>
        </p:spPr>
        <p:txBody>
          <a:bodyPr wrap="none" lIns="0" tIns="0" rIns="0" bIns="0" rtlCol="0">
            <a:noAutofit/>
          </a:bodyPr>
          <a:lstStyle/>
          <a:p>
            <a:pPr>
              <a:lnSpc>
                <a:spcPct val="95000"/>
              </a:lnSpc>
            </a:pPr>
            <a:r>
              <a:rPr lang="en-US" sz="2800" b="1" dirty="0">
                <a:solidFill>
                  <a:schemeClr val="bg1"/>
                </a:solidFill>
              </a:rPr>
              <a:t>1 GIGATON.</a:t>
            </a:r>
          </a:p>
        </p:txBody>
      </p:sp>
      <p:sp>
        <p:nvSpPr>
          <p:cNvPr id="22" name="TextBox 21">
            <a:extLst>
              <a:ext uri="{FF2B5EF4-FFF2-40B4-BE49-F238E27FC236}">
                <a16:creationId xmlns:a16="http://schemas.microsoft.com/office/drawing/2014/main" id="{1715423B-85EC-D042-89A2-16DB2EDABA27}"/>
              </a:ext>
            </a:extLst>
          </p:cNvPr>
          <p:cNvSpPr txBox="1"/>
          <p:nvPr/>
        </p:nvSpPr>
        <p:spPr>
          <a:xfrm>
            <a:off x="1010093" y="5996763"/>
            <a:ext cx="4727142" cy="335904"/>
          </a:xfrm>
          <a:prstGeom prst="rect">
            <a:avLst/>
          </a:prstGeom>
          <a:noFill/>
        </p:spPr>
        <p:txBody>
          <a:bodyPr wrap="none" lIns="0" tIns="0" rIns="0" bIns="0" rtlCol="0">
            <a:noAutofit/>
          </a:bodyPr>
          <a:lstStyle/>
          <a:p>
            <a:pPr>
              <a:lnSpc>
                <a:spcPct val="95000"/>
              </a:lnSpc>
            </a:pPr>
            <a:r>
              <a:rPr lang="en-US" sz="1100" b="1" dirty="0">
                <a:solidFill>
                  <a:schemeClr val="bg1"/>
                </a:solidFill>
              </a:rPr>
              <a:t>REDUCE OUR CUSTOMERS’ CARBON FOOTPRINTBY MORE THAN </a:t>
            </a:r>
          </a:p>
        </p:txBody>
      </p:sp>
      <p:sp>
        <p:nvSpPr>
          <p:cNvPr id="23" name="Oval 22">
            <a:extLst>
              <a:ext uri="{FF2B5EF4-FFF2-40B4-BE49-F238E27FC236}">
                <a16:creationId xmlns:a16="http://schemas.microsoft.com/office/drawing/2014/main" id="{9ED5ED40-9671-5140-BDAD-BC84546006DE}"/>
              </a:ext>
            </a:extLst>
          </p:cNvPr>
          <p:cNvSpPr/>
          <p:nvPr/>
        </p:nvSpPr>
        <p:spPr>
          <a:xfrm>
            <a:off x="262689" y="4002000"/>
            <a:ext cx="320040" cy="320040"/>
          </a:xfrm>
          <a:prstGeom prst="ellipse">
            <a:avLst/>
          </a:prstGeom>
          <a:solidFill>
            <a:srgbClr val="DFF1FF"/>
          </a:solidFill>
          <a:ln w="19050">
            <a:solidFill>
              <a:schemeClr val="accent5"/>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25" name="Oval 24">
            <a:extLst>
              <a:ext uri="{FF2B5EF4-FFF2-40B4-BE49-F238E27FC236}">
                <a16:creationId xmlns:a16="http://schemas.microsoft.com/office/drawing/2014/main" id="{2C92CB35-B4E6-9A48-AE95-DC579F04EBB5}"/>
              </a:ext>
            </a:extLst>
          </p:cNvPr>
          <p:cNvSpPr/>
          <p:nvPr/>
        </p:nvSpPr>
        <p:spPr>
          <a:xfrm>
            <a:off x="262689" y="4911960"/>
            <a:ext cx="320040" cy="320040"/>
          </a:xfrm>
          <a:prstGeom prst="ellipse">
            <a:avLst/>
          </a:prstGeom>
          <a:solidFill>
            <a:srgbClr val="DFF1FF"/>
          </a:solidFill>
          <a:ln w="19050">
            <a:solidFill>
              <a:schemeClr val="accent5"/>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26" name="Oval 25">
            <a:extLst>
              <a:ext uri="{FF2B5EF4-FFF2-40B4-BE49-F238E27FC236}">
                <a16:creationId xmlns:a16="http://schemas.microsoft.com/office/drawing/2014/main" id="{A1198DE9-BB07-D945-86A6-4439033DED7D}"/>
              </a:ext>
            </a:extLst>
          </p:cNvPr>
          <p:cNvSpPr/>
          <p:nvPr/>
        </p:nvSpPr>
        <p:spPr>
          <a:xfrm>
            <a:off x="262689" y="5309670"/>
            <a:ext cx="320040" cy="320040"/>
          </a:xfrm>
          <a:prstGeom prst="ellipse">
            <a:avLst/>
          </a:prstGeom>
          <a:solidFill>
            <a:srgbClr val="DFF1FF"/>
          </a:solidFill>
          <a:ln w="19050">
            <a:solidFill>
              <a:schemeClr val="accent5"/>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27" name="Oval 26">
            <a:extLst>
              <a:ext uri="{FF2B5EF4-FFF2-40B4-BE49-F238E27FC236}">
                <a16:creationId xmlns:a16="http://schemas.microsoft.com/office/drawing/2014/main" id="{4C505D3C-008A-F34A-AB16-4720591B6383}"/>
              </a:ext>
            </a:extLst>
          </p:cNvPr>
          <p:cNvSpPr/>
          <p:nvPr/>
        </p:nvSpPr>
        <p:spPr>
          <a:xfrm>
            <a:off x="3111892" y="4002000"/>
            <a:ext cx="320040" cy="320040"/>
          </a:xfrm>
          <a:prstGeom prst="ellipse">
            <a:avLst/>
          </a:prstGeom>
          <a:solidFill>
            <a:srgbClr val="DFF1FF"/>
          </a:solidFill>
          <a:ln w="19050">
            <a:solidFill>
              <a:schemeClr val="accent5"/>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28" name="Oval 27">
            <a:extLst>
              <a:ext uri="{FF2B5EF4-FFF2-40B4-BE49-F238E27FC236}">
                <a16:creationId xmlns:a16="http://schemas.microsoft.com/office/drawing/2014/main" id="{407E9136-78A5-5D46-B8BC-3F88E9C69E10}"/>
              </a:ext>
            </a:extLst>
          </p:cNvPr>
          <p:cNvSpPr/>
          <p:nvPr/>
        </p:nvSpPr>
        <p:spPr>
          <a:xfrm>
            <a:off x="3111892" y="4655582"/>
            <a:ext cx="320040" cy="320040"/>
          </a:xfrm>
          <a:prstGeom prst="ellipse">
            <a:avLst/>
          </a:prstGeom>
          <a:solidFill>
            <a:srgbClr val="DFF1FF"/>
          </a:solidFill>
          <a:ln w="19050">
            <a:solidFill>
              <a:schemeClr val="accent5"/>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29" name="Oval 28">
            <a:extLst>
              <a:ext uri="{FF2B5EF4-FFF2-40B4-BE49-F238E27FC236}">
                <a16:creationId xmlns:a16="http://schemas.microsoft.com/office/drawing/2014/main" id="{27D8B1EC-EAA8-B244-8EE6-4A014A55D3A5}"/>
              </a:ext>
            </a:extLst>
          </p:cNvPr>
          <p:cNvSpPr/>
          <p:nvPr/>
        </p:nvSpPr>
        <p:spPr>
          <a:xfrm>
            <a:off x="3111892" y="5128831"/>
            <a:ext cx="320040" cy="320040"/>
          </a:xfrm>
          <a:prstGeom prst="ellipse">
            <a:avLst/>
          </a:prstGeom>
          <a:solidFill>
            <a:srgbClr val="DFF1FF"/>
          </a:solidFill>
          <a:ln w="19050">
            <a:solidFill>
              <a:schemeClr val="accent5"/>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30" name="Oval 29">
            <a:extLst>
              <a:ext uri="{FF2B5EF4-FFF2-40B4-BE49-F238E27FC236}">
                <a16:creationId xmlns:a16="http://schemas.microsoft.com/office/drawing/2014/main" id="{6511632C-F8C2-F54A-9EB1-0BCB42378AAC}"/>
              </a:ext>
            </a:extLst>
          </p:cNvPr>
          <p:cNvSpPr/>
          <p:nvPr/>
        </p:nvSpPr>
        <p:spPr>
          <a:xfrm>
            <a:off x="5931292" y="4002000"/>
            <a:ext cx="320040" cy="320040"/>
          </a:xfrm>
          <a:prstGeom prst="ellipse">
            <a:avLst/>
          </a:prstGeom>
          <a:solidFill>
            <a:srgbClr val="DFF1FF"/>
          </a:solidFill>
          <a:ln w="19050">
            <a:solidFill>
              <a:schemeClr val="tx2"/>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31" name="Oval 30">
            <a:extLst>
              <a:ext uri="{FF2B5EF4-FFF2-40B4-BE49-F238E27FC236}">
                <a16:creationId xmlns:a16="http://schemas.microsoft.com/office/drawing/2014/main" id="{C4182039-C4EE-BD46-A937-B43E65B8857B}"/>
              </a:ext>
            </a:extLst>
          </p:cNvPr>
          <p:cNvSpPr/>
          <p:nvPr/>
        </p:nvSpPr>
        <p:spPr>
          <a:xfrm>
            <a:off x="5931292" y="4460061"/>
            <a:ext cx="320040" cy="320040"/>
          </a:xfrm>
          <a:prstGeom prst="ellipse">
            <a:avLst/>
          </a:prstGeom>
          <a:solidFill>
            <a:srgbClr val="DFF1FF"/>
          </a:solidFill>
          <a:ln w="19050">
            <a:solidFill>
              <a:schemeClr val="tx2"/>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32" name="Oval 31">
            <a:extLst>
              <a:ext uri="{FF2B5EF4-FFF2-40B4-BE49-F238E27FC236}">
                <a16:creationId xmlns:a16="http://schemas.microsoft.com/office/drawing/2014/main" id="{17628955-A832-EA4C-9DA0-2A4B44341B3C}"/>
              </a:ext>
            </a:extLst>
          </p:cNvPr>
          <p:cNvSpPr/>
          <p:nvPr/>
        </p:nvSpPr>
        <p:spPr>
          <a:xfrm>
            <a:off x="5931292" y="4880929"/>
            <a:ext cx="320040" cy="320040"/>
          </a:xfrm>
          <a:prstGeom prst="ellipse">
            <a:avLst/>
          </a:prstGeom>
          <a:solidFill>
            <a:srgbClr val="DFF1FF"/>
          </a:solidFill>
          <a:ln w="19050">
            <a:solidFill>
              <a:schemeClr val="tx2"/>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33" name="Oval 32">
            <a:extLst>
              <a:ext uri="{FF2B5EF4-FFF2-40B4-BE49-F238E27FC236}">
                <a16:creationId xmlns:a16="http://schemas.microsoft.com/office/drawing/2014/main" id="{193ED8B0-D367-CD49-BDDE-A3E19413332B}"/>
              </a:ext>
            </a:extLst>
          </p:cNvPr>
          <p:cNvSpPr/>
          <p:nvPr/>
        </p:nvSpPr>
        <p:spPr>
          <a:xfrm>
            <a:off x="5931292" y="5312729"/>
            <a:ext cx="320040" cy="320040"/>
          </a:xfrm>
          <a:prstGeom prst="ellipse">
            <a:avLst/>
          </a:prstGeom>
          <a:solidFill>
            <a:srgbClr val="DFF1FF"/>
          </a:solidFill>
          <a:ln w="19050">
            <a:solidFill>
              <a:schemeClr val="tx2"/>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34" name="Oval 33">
            <a:extLst>
              <a:ext uri="{FF2B5EF4-FFF2-40B4-BE49-F238E27FC236}">
                <a16:creationId xmlns:a16="http://schemas.microsoft.com/office/drawing/2014/main" id="{FC421C76-A361-D54A-AD28-D4719B557813}"/>
              </a:ext>
            </a:extLst>
          </p:cNvPr>
          <p:cNvSpPr/>
          <p:nvPr/>
        </p:nvSpPr>
        <p:spPr>
          <a:xfrm>
            <a:off x="5931292" y="5913862"/>
            <a:ext cx="320040" cy="320040"/>
          </a:xfrm>
          <a:prstGeom prst="ellipse">
            <a:avLst/>
          </a:prstGeom>
          <a:solidFill>
            <a:srgbClr val="DFF1FF"/>
          </a:solidFill>
          <a:ln w="19050">
            <a:solidFill>
              <a:schemeClr val="tx2"/>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35" name="Oval 34">
            <a:extLst>
              <a:ext uri="{FF2B5EF4-FFF2-40B4-BE49-F238E27FC236}">
                <a16:creationId xmlns:a16="http://schemas.microsoft.com/office/drawing/2014/main" id="{9C8CA5B4-113F-9340-8567-AB1C26603DAC}"/>
              </a:ext>
            </a:extLst>
          </p:cNvPr>
          <p:cNvSpPr/>
          <p:nvPr/>
        </p:nvSpPr>
        <p:spPr>
          <a:xfrm>
            <a:off x="9072425" y="4002000"/>
            <a:ext cx="320040" cy="320040"/>
          </a:xfrm>
          <a:prstGeom prst="ellipse">
            <a:avLst/>
          </a:prstGeom>
          <a:solidFill>
            <a:srgbClr val="DFF1FF"/>
          </a:solidFill>
          <a:ln w="19050">
            <a:solidFill>
              <a:schemeClr val="bg2"/>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36" name="Oval 35">
            <a:extLst>
              <a:ext uri="{FF2B5EF4-FFF2-40B4-BE49-F238E27FC236}">
                <a16:creationId xmlns:a16="http://schemas.microsoft.com/office/drawing/2014/main" id="{6B5FF5F0-5486-C741-ABFB-C1ED870433B0}"/>
              </a:ext>
            </a:extLst>
          </p:cNvPr>
          <p:cNvSpPr/>
          <p:nvPr/>
        </p:nvSpPr>
        <p:spPr>
          <a:xfrm>
            <a:off x="9072425" y="5040949"/>
            <a:ext cx="320040" cy="320040"/>
          </a:xfrm>
          <a:prstGeom prst="ellipse">
            <a:avLst/>
          </a:prstGeom>
          <a:solidFill>
            <a:srgbClr val="DFF1FF"/>
          </a:solidFill>
          <a:ln w="19050">
            <a:solidFill>
              <a:schemeClr val="bg2"/>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37" name="Oval 36">
            <a:extLst>
              <a:ext uri="{FF2B5EF4-FFF2-40B4-BE49-F238E27FC236}">
                <a16:creationId xmlns:a16="http://schemas.microsoft.com/office/drawing/2014/main" id="{EF100BB0-97DF-6F4F-A4F9-34863382ABEF}"/>
              </a:ext>
            </a:extLst>
          </p:cNvPr>
          <p:cNvSpPr/>
          <p:nvPr/>
        </p:nvSpPr>
        <p:spPr>
          <a:xfrm>
            <a:off x="9072425" y="5519182"/>
            <a:ext cx="320040" cy="320040"/>
          </a:xfrm>
          <a:prstGeom prst="ellipse">
            <a:avLst/>
          </a:prstGeom>
          <a:solidFill>
            <a:srgbClr val="DFF1FF"/>
          </a:solidFill>
          <a:ln w="19050">
            <a:solidFill>
              <a:schemeClr val="bg2"/>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pic>
        <p:nvPicPr>
          <p:cNvPr id="38" name="Picture 37" descr="Application&#10;&#10;Description automatically generated">
            <a:extLst>
              <a:ext uri="{FF2B5EF4-FFF2-40B4-BE49-F238E27FC236}">
                <a16:creationId xmlns:a16="http://schemas.microsoft.com/office/drawing/2014/main" id="{CCED5296-2662-6849-9C8C-620ADD72BA6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9264" y="4003206"/>
            <a:ext cx="286888" cy="307879"/>
          </a:xfrm>
          <a:prstGeom prst="rect">
            <a:avLst/>
          </a:prstGeom>
        </p:spPr>
      </p:pic>
      <p:pic>
        <p:nvPicPr>
          <p:cNvPr id="39" name="Picture 38" descr="Application&#10;&#10;Description automatically generated">
            <a:extLst>
              <a:ext uri="{FF2B5EF4-FFF2-40B4-BE49-F238E27FC236}">
                <a16:creationId xmlns:a16="http://schemas.microsoft.com/office/drawing/2014/main" id="{C1811E8E-0172-4749-B516-01F4EE18E8B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8941" y="4927278"/>
            <a:ext cx="303463" cy="331083"/>
          </a:xfrm>
          <a:prstGeom prst="rect">
            <a:avLst/>
          </a:prstGeom>
        </p:spPr>
      </p:pic>
      <p:pic>
        <p:nvPicPr>
          <p:cNvPr id="40" name="Picture 39" descr="Application&#10;&#10;Description automatically generated">
            <a:extLst>
              <a:ext uri="{FF2B5EF4-FFF2-40B4-BE49-F238E27FC236}">
                <a16:creationId xmlns:a16="http://schemas.microsoft.com/office/drawing/2014/main" id="{C8B383EA-0809-4149-A772-6497051EBF8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7558" y="5318741"/>
            <a:ext cx="290945" cy="333836"/>
          </a:xfrm>
          <a:prstGeom prst="rect">
            <a:avLst/>
          </a:prstGeom>
        </p:spPr>
      </p:pic>
      <p:pic>
        <p:nvPicPr>
          <p:cNvPr id="41" name="Picture 40" descr="Application&#10;&#10;Description automatically generated">
            <a:extLst>
              <a:ext uri="{FF2B5EF4-FFF2-40B4-BE49-F238E27FC236}">
                <a16:creationId xmlns:a16="http://schemas.microsoft.com/office/drawing/2014/main" id="{8ED7A16B-B5D6-704D-A32F-2B9751FE2E0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38238" y="5877035"/>
            <a:ext cx="488982" cy="640989"/>
          </a:xfrm>
          <a:prstGeom prst="rect">
            <a:avLst/>
          </a:prstGeom>
        </p:spPr>
      </p:pic>
      <p:pic>
        <p:nvPicPr>
          <p:cNvPr id="42" name="Picture 41" descr="Application&#10;&#10;Description automatically generated">
            <a:extLst>
              <a:ext uri="{FF2B5EF4-FFF2-40B4-BE49-F238E27FC236}">
                <a16:creationId xmlns:a16="http://schemas.microsoft.com/office/drawing/2014/main" id="{807DAA5F-1F9B-0B47-9685-E84F784E10C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126233" y="4006074"/>
            <a:ext cx="291358" cy="306899"/>
          </a:xfrm>
          <a:prstGeom prst="rect">
            <a:avLst/>
          </a:prstGeom>
        </p:spPr>
      </p:pic>
      <p:pic>
        <p:nvPicPr>
          <p:cNvPr id="43" name="Picture 42" descr="Application&#10;&#10;Description automatically generated">
            <a:extLst>
              <a:ext uri="{FF2B5EF4-FFF2-40B4-BE49-F238E27FC236}">
                <a16:creationId xmlns:a16="http://schemas.microsoft.com/office/drawing/2014/main" id="{69538BDC-67F5-804E-82E9-4ED08357B52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105740" y="4632213"/>
            <a:ext cx="334219" cy="352046"/>
          </a:xfrm>
          <a:prstGeom prst="rect">
            <a:avLst/>
          </a:prstGeom>
        </p:spPr>
      </p:pic>
      <p:pic>
        <p:nvPicPr>
          <p:cNvPr id="44" name="Picture 43" descr="Application&#10;&#10;Description automatically generated">
            <a:extLst>
              <a:ext uri="{FF2B5EF4-FFF2-40B4-BE49-F238E27FC236}">
                <a16:creationId xmlns:a16="http://schemas.microsoft.com/office/drawing/2014/main" id="{28D200E0-5F69-6046-91AC-4A4B67C7F78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084397" y="5105607"/>
            <a:ext cx="352543" cy="371348"/>
          </a:xfrm>
          <a:prstGeom prst="rect">
            <a:avLst/>
          </a:prstGeom>
        </p:spPr>
      </p:pic>
      <p:pic>
        <p:nvPicPr>
          <p:cNvPr id="45" name="Picture 44" descr="Application&#10;&#10;Description automatically generated">
            <a:extLst>
              <a:ext uri="{FF2B5EF4-FFF2-40B4-BE49-F238E27FC236}">
                <a16:creationId xmlns:a16="http://schemas.microsoft.com/office/drawing/2014/main" id="{C36D7A90-F879-6B45-AEA0-0798AD3E5E9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951880" y="3991082"/>
            <a:ext cx="291358" cy="306899"/>
          </a:xfrm>
          <a:prstGeom prst="rect">
            <a:avLst/>
          </a:prstGeom>
        </p:spPr>
      </p:pic>
      <p:pic>
        <p:nvPicPr>
          <p:cNvPr id="46" name="Picture 45" descr="Application&#10;&#10;Description automatically generated">
            <a:extLst>
              <a:ext uri="{FF2B5EF4-FFF2-40B4-BE49-F238E27FC236}">
                <a16:creationId xmlns:a16="http://schemas.microsoft.com/office/drawing/2014/main" id="{D7E9DCAF-54D8-6A4B-9672-595A997A263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951880" y="4452029"/>
            <a:ext cx="291358" cy="306899"/>
          </a:xfrm>
          <a:prstGeom prst="rect">
            <a:avLst/>
          </a:prstGeom>
        </p:spPr>
      </p:pic>
      <p:pic>
        <p:nvPicPr>
          <p:cNvPr id="47" name="Picture 46" descr="Application&#10;&#10;Description automatically generated">
            <a:extLst>
              <a:ext uri="{FF2B5EF4-FFF2-40B4-BE49-F238E27FC236}">
                <a16:creationId xmlns:a16="http://schemas.microsoft.com/office/drawing/2014/main" id="{4D704069-04D6-A541-AB5D-878CB1D47F2C}"/>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948132" y="4890494"/>
            <a:ext cx="291358" cy="306899"/>
          </a:xfrm>
          <a:prstGeom prst="rect">
            <a:avLst/>
          </a:prstGeom>
        </p:spPr>
      </p:pic>
      <p:pic>
        <p:nvPicPr>
          <p:cNvPr id="48" name="Picture 47" descr="Application&#10;&#10;Description automatically generated">
            <a:extLst>
              <a:ext uri="{FF2B5EF4-FFF2-40B4-BE49-F238E27FC236}">
                <a16:creationId xmlns:a16="http://schemas.microsoft.com/office/drawing/2014/main" id="{C539E601-4240-A64D-B58F-10EB6DBE7CE4}"/>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948132" y="5332706"/>
            <a:ext cx="291358" cy="306899"/>
          </a:xfrm>
          <a:prstGeom prst="rect">
            <a:avLst/>
          </a:prstGeom>
        </p:spPr>
      </p:pic>
      <p:pic>
        <p:nvPicPr>
          <p:cNvPr id="49" name="Picture 48" descr="Application&#10;&#10;Description automatically generated">
            <a:extLst>
              <a:ext uri="{FF2B5EF4-FFF2-40B4-BE49-F238E27FC236}">
                <a16:creationId xmlns:a16="http://schemas.microsoft.com/office/drawing/2014/main" id="{C8B8D35A-C601-7349-AC37-A1941F9EAB14}"/>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5948132" y="5928565"/>
            <a:ext cx="291358" cy="306899"/>
          </a:xfrm>
          <a:prstGeom prst="rect">
            <a:avLst/>
          </a:prstGeom>
        </p:spPr>
      </p:pic>
      <p:pic>
        <p:nvPicPr>
          <p:cNvPr id="50" name="Picture 49" descr="Application&#10;&#10;Description automatically generated">
            <a:extLst>
              <a:ext uri="{FF2B5EF4-FFF2-40B4-BE49-F238E27FC236}">
                <a16:creationId xmlns:a16="http://schemas.microsoft.com/office/drawing/2014/main" id="{987154EB-0B95-1248-81CC-C3FAA674F47A}"/>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9092319" y="3994830"/>
            <a:ext cx="291358" cy="306899"/>
          </a:xfrm>
          <a:prstGeom prst="rect">
            <a:avLst/>
          </a:prstGeom>
        </p:spPr>
      </p:pic>
      <p:pic>
        <p:nvPicPr>
          <p:cNvPr id="51" name="Picture 50" descr="Application&#10;&#10;Description automatically generated">
            <a:extLst>
              <a:ext uri="{FF2B5EF4-FFF2-40B4-BE49-F238E27FC236}">
                <a16:creationId xmlns:a16="http://schemas.microsoft.com/office/drawing/2014/main" id="{1E83ED3C-CF7C-3E44-B075-1052A9EE666D}"/>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9092319" y="5021656"/>
            <a:ext cx="291358" cy="306899"/>
          </a:xfrm>
          <a:prstGeom prst="rect">
            <a:avLst/>
          </a:prstGeom>
        </p:spPr>
      </p:pic>
      <p:pic>
        <p:nvPicPr>
          <p:cNvPr id="52" name="Picture 51" descr="Application&#10;&#10;Description automatically generated">
            <a:extLst>
              <a:ext uri="{FF2B5EF4-FFF2-40B4-BE49-F238E27FC236}">
                <a16:creationId xmlns:a16="http://schemas.microsoft.com/office/drawing/2014/main" id="{E156C37A-41A2-FD47-B585-DC4CDD27D0EE}"/>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9092319" y="5512584"/>
            <a:ext cx="291358" cy="306899"/>
          </a:xfrm>
          <a:prstGeom prst="rect">
            <a:avLst/>
          </a:prstGeom>
        </p:spPr>
      </p:pic>
      <p:pic>
        <p:nvPicPr>
          <p:cNvPr id="53" name="Carrier" descr="Carrier">
            <a:extLst>
              <a:ext uri="{FF2B5EF4-FFF2-40B4-BE49-F238E27FC236}">
                <a16:creationId xmlns:a16="http://schemas.microsoft.com/office/drawing/2014/main" id="{8CC9FEB9-D389-3247-B27D-FDD60081D1C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493790" y="6355080"/>
            <a:ext cx="935431" cy="502920"/>
          </a:xfrm>
          <a:prstGeom prst="rect">
            <a:avLst/>
          </a:prstGeom>
        </p:spPr>
      </p:pic>
      <p:sp>
        <p:nvSpPr>
          <p:cNvPr id="21554" name="Comment 29" hidden="1"/>
          <p:cNvSpPr>
            <a:spLocks noChangeArrowheads="1"/>
          </p:cNvSpPr>
          <p:nvPr/>
        </p:nvSpPr>
        <p:spPr bwMode="auto">
          <a:xfrm>
            <a:off x="304800" y="4373564"/>
            <a:ext cx="18288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21%</a:t>
            </a:r>
          </a:p>
        </p:txBody>
      </p:sp>
      <p:sp>
        <p:nvSpPr>
          <p:cNvPr id="21555" name="Comment 51" hidden="1"/>
          <p:cNvSpPr>
            <a:spLocks noChangeArrowheads="1"/>
          </p:cNvSpPr>
          <p:nvPr/>
        </p:nvSpPr>
        <p:spPr bwMode="auto">
          <a:xfrm>
            <a:off x="4165600" y="1676401"/>
            <a:ext cx="1117600" cy="1453424"/>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186   +3%</a:t>
            </a:r>
          </a:p>
          <a:p>
            <a:pPr algn="ctr" fontAlgn="base">
              <a:lnSpc>
                <a:spcPct val="7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27   +4%</a:t>
            </a:r>
          </a:p>
        </p:txBody>
      </p:sp>
      <p:sp>
        <p:nvSpPr>
          <p:cNvPr id="21556" name="Comment 52" hidden="1"/>
          <p:cNvSpPr>
            <a:spLocks noChangeArrowheads="1"/>
          </p:cNvSpPr>
          <p:nvPr/>
        </p:nvSpPr>
        <p:spPr bwMode="auto">
          <a:xfrm>
            <a:off x="10871200" y="1066801"/>
            <a:ext cx="1320800" cy="1299600"/>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522   +4%</a:t>
            </a: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62   +4%</a:t>
            </a:r>
          </a:p>
        </p:txBody>
      </p:sp>
      <p:sp>
        <p:nvSpPr>
          <p:cNvPr id="21557" name="Comment 53" hidden="1"/>
          <p:cNvSpPr>
            <a:spLocks noChangeArrowheads="1"/>
          </p:cNvSpPr>
          <p:nvPr/>
        </p:nvSpPr>
        <p:spPr bwMode="auto">
          <a:xfrm>
            <a:off x="7620000" y="4343400"/>
            <a:ext cx="19304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100%</a:t>
            </a:r>
          </a:p>
        </p:txBody>
      </p:sp>
      <p:sp>
        <p:nvSpPr>
          <p:cNvPr id="3" name="Slide Number Placeholder 2"/>
          <p:cNvSpPr>
            <a:spLocks noGrp="1"/>
          </p:cNvSpPr>
          <p:nvPr>
            <p:ph type="sldNum" sz="quarter" idx="12"/>
          </p:nvPr>
        </p:nvSpPr>
        <p:spPr/>
        <p:txBody>
          <a:bodyPr/>
          <a:lstStyle/>
          <a:p>
            <a:fld id="{54C43044-12A5-4144-ACF2-73440A089539}" type="slidenum">
              <a:rPr lang="en-US" smtClean="0"/>
              <a:t>10</a:t>
            </a:fld>
            <a:endParaRPr lang="en-US"/>
          </a:p>
        </p:txBody>
      </p:sp>
      <p:sp>
        <p:nvSpPr>
          <p:cNvPr id="57" name="Rectangle 56">
            <a:extLst>
              <a:ext uri="{FF2B5EF4-FFF2-40B4-BE49-F238E27FC236}">
                <a16:creationId xmlns:a16="http://schemas.microsoft.com/office/drawing/2014/main" id="{3B83565D-1949-494F-817E-805A2390A3E2}"/>
              </a:ext>
            </a:extLst>
          </p:cNvPr>
          <p:cNvSpPr/>
          <p:nvPr/>
        </p:nvSpPr>
        <p:spPr>
          <a:xfrm>
            <a:off x="0" y="0"/>
            <a:ext cx="12192000" cy="1000103"/>
          </a:xfrm>
          <a:prstGeom prst="rect">
            <a:avLst/>
          </a:prstGeom>
          <a:gradFill flip="none" rotWithShape="1">
            <a:gsLst>
              <a:gs pos="2000">
                <a:srgbClr val="152C73"/>
              </a:gs>
              <a:gs pos="100000">
                <a:srgbClr val="1891F6"/>
              </a:gs>
            </a:gsLst>
            <a:lin ang="0" scaled="1"/>
            <a:tileRect/>
          </a:gradFill>
          <a:ln>
            <a:noFill/>
          </a:ln>
          <a:effectLst/>
        </p:spPr>
        <p:txBody>
          <a:bodyPr rtlCol="0" anchor="ctr"/>
          <a:lstStyle/>
          <a:p>
            <a:pPr algn="ctr" defTabSz="761970">
              <a:lnSpc>
                <a:spcPct val="95000"/>
              </a:lnSpc>
              <a:defRPr/>
            </a:pPr>
            <a:endParaRPr lang="en-US" sz="1600" kern="0">
              <a:solidFill>
                <a:srgbClr val="FFFFFF"/>
              </a:solidFill>
              <a:latin typeface="Arial"/>
            </a:endParaRPr>
          </a:p>
        </p:txBody>
      </p:sp>
      <p:sp>
        <p:nvSpPr>
          <p:cNvPr id="58" name="Title 51">
            <a:extLst>
              <a:ext uri="{FF2B5EF4-FFF2-40B4-BE49-F238E27FC236}">
                <a16:creationId xmlns:a16="http://schemas.microsoft.com/office/drawing/2014/main" id="{E9D2AF64-063D-3E41-AA99-02D9F8192B7A}"/>
              </a:ext>
            </a:extLst>
          </p:cNvPr>
          <p:cNvSpPr txBox="1">
            <a:spLocks/>
          </p:cNvSpPr>
          <p:nvPr/>
        </p:nvSpPr>
        <p:spPr>
          <a:xfrm>
            <a:off x="457200" y="256197"/>
            <a:ext cx="11277600" cy="802193"/>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4800" b="1" kern="1200">
                <a:solidFill>
                  <a:schemeClr val="bg2"/>
                </a:solidFill>
                <a:latin typeface="+mj-lt"/>
                <a:ea typeface="+mj-ea"/>
                <a:cs typeface="+mj-cs"/>
              </a:defRPr>
            </a:lvl1pPr>
          </a:lstStyle>
          <a:p>
            <a:pPr defTabSz="914363">
              <a:defRPr/>
            </a:pPr>
            <a:r>
              <a:rPr lang="en-US" sz="4000" dirty="0">
                <a:solidFill>
                  <a:srgbClr val="FFFFFF"/>
                </a:solidFill>
                <a:latin typeface="Arial"/>
              </a:rPr>
              <a:t>Our 2030 Sustainability Goals</a:t>
            </a:r>
          </a:p>
        </p:txBody>
      </p:sp>
    </p:spTree>
    <p:extLst>
      <p:ext uri="{BB962C8B-B14F-4D97-AF65-F5344CB8AC3E}">
        <p14:creationId xmlns:p14="http://schemas.microsoft.com/office/powerpoint/2010/main" val="250820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319CC37-C9EE-B24D-91B9-A52D4FAEBF69}"/>
              </a:ext>
            </a:extLst>
          </p:cNvPr>
          <p:cNvSpPr/>
          <p:nvPr/>
        </p:nvSpPr>
        <p:spPr>
          <a:xfrm>
            <a:off x="0" y="0"/>
            <a:ext cx="12192000" cy="1000103"/>
          </a:xfrm>
          <a:prstGeom prst="rect">
            <a:avLst/>
          </a:prstGeom>
          <a:gradFill flip="none" rotWithShape="1">
            <a:gsLst>
              <a:gs pos="2000">
                <a:srgbClr val="152C73"/>
              </a:gs>
              <a:gs pos="100000">
                <a:srgbClr val="1891F6"/>
              </a:gs>
            </a:gsLst>
            <a:lin ang="0" scaled="1"/>
            <a:tileRect/>
          </a:gradFill>
          <a:ln>
            <a:noFill/>
          </a:ln>
          <a:effectLst/>
        </p:spPr>
        <p:txBody>
          <a:bodyPr rtlCol="0" anchor="ctr"/>
          <a:lstStyle/>
          <a:p>
            <a:pPr algn="ctr" defTabSz="761970">
              <a:lnSpc>
                <a:spcPct val="95000"/>
              </a:lnSpc>
              <a:defRPr/>
            </a:pPr>
            <a:endParaRPr lang="en-US" sz="1600" kern="0">
              <a:solidFill>
                <a:srgbClr val="FFFFFF"/>
              </a:solidFill>
              <a:latin typeface="Arial"/>
            </a:endParaRPr>
          </a:p>
        </p:txBody>
      </p:sp>
      <p:sp>
        <p:nvSpPr>
          <p:cNvPr id="21554" name="Comment 29" hidden="1"/>
          <p:cNvSpPr>
            <a:spLocks noChangeArrowheads="1"/>
          </p:cNvSpPr>
          <p:nvPr/>
        </p:nvSpPr>
        <p:spPr bwMode="auto">
          <a:xfrm>
            <a:off x="304800" y="4373564"/>
            <a:ext cx="18288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21%</a:t>
            </a:r>
          </a:p>
        </p:txBody>
      </p:sp>
      <p:sp>
        <p:nvSpPr>
          <p:cNvPr id="21555" name="Comment 51" hidden="1"/>
          <p:cNvSpPr>
            <a:spLocks noChangeArrowheads="1"/>
          </p:cNvSpPr>
          <p:nvPr/>
        </p:nvSpPr>
        <p:spPr bwMode="auto">
          <a:xfrm>
            <a:off x="4165600" y="1676401"/>
            <a:ext cx="1117600" cy="1453424"/>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186   +3%</a:t>
            </a:r>
          </a:p>
          <a:p>
            <a:pPr algn="ctr" fontAlgn="base">
              <a:lnSpc>
                <a:spcPct val="7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27   +4%</a:t>
            </a:r>
          </a:p>
        </p:txBody>
      </p:sp>
      <p:sp>
        <p:nvSpPr>
          <p:cNvPr id="21556" name="Comment 52" hidden="1"/>
          <p:cNvSpPr>
            <a:spLocks noChangeArrowheads="1"/>
          </p:cNvSpPr>
          <p:nvPr/>
        </p:nvSpPr>
        <p:spPr bwMode="auto">
          <a:xfrm>
            <a:off x="10871200" y="1066801"/>
            <a:ext cx="1320800" cy="1299600"/>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522   +4%</a:t>
            </a: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62   +4%</a:t>
            </a:r>
          </a:p>
        </p:txBody>
      </p:sp>
      <p:sp>
        <p:nvSpPr>
          <p:cNvPr id="21557" name="Comment 53" hidden="1"/>
          <p:cNvSpPr>
            <a:spLocks noChangeArrowheads="1"/>
          </p:cNvSpPr>
          <p:nvPr/>
        </p:nvSpPr>
        <p:spPr bwMode="auto">
          <a:xfrm>
            <a:off x="7620000" y="4343400"/>
            <a:ext cx="19304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100%</a:t>
            </a:r>
          </a:p>
        </p:txBody>
      </p:sp>
      <p:sp>
        <p:nvSpPr>
          <p:cNvPr id="29" name="Title 51">
            <a:extLst>
              <a:ext uri="{FF2B5EF4-FFF2-40B4-BE49-F238E27FC236}">
                <a16:creationId xmlns:a16="http://schemas.microsoft.com/office/drawing/2014/main" id="{9F4FD364-EE03-4841-9798-1B3F106F5348}"/>
              </a:ext>
            </a:extLst>
          </p:cNvPr>
          <p:cNvSpPr txBox="1">
            <a:spLocks/>
          </p:cNvSpPr>
          <p:nvPr/>
        </p:nvSpPr>
        <p:spPr>
          <a:xfrm>
            <a:off x="457200" y="256197"/>
            <a:ext cx="11277600" cy="802193"/>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4800" b="1" kern="1200">
                <a:solidFill>
                  <a:schemeClr val="bg2"/>
                </a:solidFill>
                <a:latin typeface="+mj-lt"/>
                <a:ea typeface="+mj-ea"/>
                <a:cs typeface="+mj-cs"/>
              </a:defRPr>
            </a:lvl1pPr>
          </a:lstStyle>
          <a:p>
            <a:pPr>
              <a:tabLst>
                <a:tab pos="997439" algn="l"/>
              </a:tabLst>
            </a:pPr>
            <a:r>
              <a:rPr lang="en-US" sz="4000" dirty="0">
                <a:solidFill>
                  <a:schemeClr val="bg1"/>
                </a:solidFill>
              </a:rPr>
              <a:t>Our People &amp; Culture </a:t>
            </a:r>
            <a:endParaRPr lang="en-US" sz="2333" dirty="0">
              <a:solidFill>
                <a:schemeClr val="bg1"/>
              </a:solidFill>
            </a:endParaRPr>
          </a:p>
        </p:txBody>
      </p:sp>
      <p:sp>
        <p:nvSpPr>
          <p:cNvPr id="30" name="Slide Number Placeholder 1">
            <a:extLst>
              <a:ext uri="{FF2B5EF4-FFF2-40B4-BE49-F238E27FC236}">
                <a16:creationId xmlns:a16="http://schemas.microsoft.com/office/drawing/2014/main" id="{F8FA54E3-E585-7A4A-8F16-1140A89C9279}"/>
              </a:ext>
            </a:extLst>
          </p:cNvPr>
          <p:cNvSpPr>
            <a:spLocks noGrp="1"/>
          </p:cNvSpPr>
          <p:nvPr>
            <p:ph type="sldNum" sz="quarter" idx="12"/>
          </p:nvPr>
        </p:nvSpPr>
        <p:spPr>
          <a:xfrm>
            <a:off x="11277600" y="6423660"/>
            <a:ext cx="457200" cy="365760"/>
          </a:xfrm>
        </p:spPr>
        <p:txBody>
          <a:bodyPr/>
          <a:lstStyle/>
          <a:p>
            <a:fld id="{54C43044-12A5-4144-ACF2-73440A089539}" type="slidenum">
              <a:rPr lang="en-US" smtClean="0"/>
              <a:t>11</a:t>
            </a:fld>
            <a:endParaRPr lang="en-US"/>
          </a:p>
        </p:txBody>
      </p:sp>
      <p:sp>
        <p:nvSpPr>
          <p:cNvPr id="32" name="Rectangle 31">
            <a:extLst>
              <a:ext uri="{FF2B5EF4-FFF2-40B4-BE49-F238E27FC236}">
                <a16:creationId xmlns:a16="http://schemas.microsoft.com/office/drawing/2014/main" id="{DEE8C933-0106-B14B-8A33-BCA8EC846529}"/>
              </a:ext>
            </a:extLst>
          </p:cNvPr>
          <p:cNvSpPr/>
          <p:nvPr/>
        </p:nvSpPr>
        <p:spPr>
          <a:xfrm>
            <a:off x="602167" y="1561170"/>
            <a:ext cx="4638908" cy="4325112"/>
          </a:xfrm>
          <a:prstGeom prst="rect">
            <a:avLst/>
          </a:prstGeom>
          <a:gradFill>
            <a:gsLst>
              <a:gs pos="0">
                <a:srgbClr val="152C73"/>
              </a:gs>
              <a:gs pos="99000">
                <a:srgbClr val="1891F6"/>
              </a:gs>
            </a:gsLst>
            <a:lin ang="18600000" scaled="0"/>
          </a:gra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33" name="TextBox 32">
            <a:extLst>
              <a:ext uri="{FF2B5EF4-FFF2-40B4-BE49-F238E27FC236}">
                <a16:creationId xmlns:a16="http://schemas.microsoft.com/office/drawing/2014/main" id="{EBA1786B-A210-4D45-9110-6BA1C9B43729}"/>
              </a:ext>
            </a:extLst>
          </p:cNvPr>
          <p:cNvSpPr txBox="1"/>
          <p:nvPr/>
        </p:nvSpPr>
        <p:spPr>
          <a:xfrm>
            <a:off x="1064870" y="2073566"/>
            <a:ext cx="3713502" cy="3447098"/>
          </a:xfrm>
          <a:prstGeom prst="rect">
            <a:avLst/>
          </a:prstGeom>
          <a:noFill/>
        </p:spPr>
        <p:txBody>
          <a:bodyPr wrap="square" lIns="0" tIns="0" rIns="0" bIns="0" rtlCol="0">
            <a:spAutoFit/>
          </a:bodyPr>
          <a:lstStyle/>
          <a:p>
            <a:r>
              <a:rPr lang="en-US" sz="1600" dirty="0">
                <a:solidFill>
                  <a:schemeClr val="bg1"/>
                </a:solidFill>
              </a:rPr>
              <a:t>At Carrier, our greatest strength is the </a:t>
            </a:r>
            <a:br>
              <a:rPr lang="en-US" sz="1600" dirty="0">
                <a:solidFill>
                  <a:schemeClr val="bg1"/>
                </a:solidFill>
              </a:rPr>
            </a:br>
            <a:r>
              <a:rPr lang="en-US" sz="1600" dirty="0">
                <a:solidFill>
                  <a:schemeClr val="bg1"/>
                </a:solidFill>
              </a:rPr>
              <a:t>diversity of our global employees and their ideas. We are a company of innovators and problem-solvers who are united by The Carrier Way – our purpose, values and culture.</a:t>
            </a:r>
          </a:p>
          <a:p>
            <a:endParaRPr lang="en-US" sz="1600" dirty="0">
              <a:solidFill>
                <a:schemeClr val="bg1"/>
              </a:solidFill>
            </a:endParaRPr>
          </a:p>
          <a:p>
            <a:r>
              <a:rPr lang="en-US" sz="1600" dirty="0">
                <a:solidFill>
                  <a:schemeClr val="bg1"/>
                </a:solidFill>
              </a:rPr>
              <a:t>As an employer of choice, we strive to provide a great place to work that attracts, develops and retains the best talent, promotes employee engagement and inclusion, and fosters teamwork, which ultimately drives innovation for the benefit of our customers.</a:t>
            </a:r>
          </a:p>
        </p:txBody>
      </p:sp>
      <p:pic>
        <p:nvPicPr>
          <p:cNvPr id="13" name="Picture 12">
            <a:extLst>
              <a:ext uri="{FF2B5EF4-FFF2-40B4-BE49-F238E27FC236}">
                <a16:creationId xmlns:a16="http://schemas.microsoft.com/office/drawing/2014/main" id="{2337DFD1-2ED5-47A4-A889-AACEC83C86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036" b="3530"/>
          <a:stretch/>
        </p:blipFill>
        <p:spPr>
          <a:xfrm>
            <a:off x="5344481" y="1561171"/>
            <a:ext cx="6245352" cy="4325112"/>
          </a:xfrm>
          <a:prstGeom prst="rect">
            <a:avLst/>
          </a:prstGeom>
        </p:spPr>
      </p:pic>
      <p:sp>
        <p:nvSpPr>
          <p:cNvPr id="12" name="Rectangle 11">
            <a:extLst>
              <a:ext uri="{FF2B5EF4-FFF2-40B4-BE49-F238E27FC236}">
                <a16:creationId xmlns:a16="http://schemas.microsoft.com/office/drawing/2014/main" id="{EA49BCB9-3F2A-425B-B6B1-5655CAFDD653}"/>
              </a:ext>
            </a:extLst>
          </p:cNvPr>
          <p:cNvSpPr/>
          <p:nvPr/>
        </p:nvSpPr>
        <p:spPr>
          <a:xfrm>
            <a:off x="4879312" y="6475730"/>
            <a:ext cx="2335438" cy="26162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Tree>
    <p:extLst>
      <p:ext uri="{BB962C8B-B14F-4D97-AF65-F5344CB8AC3E}">
        <p14:creationId xmlns:p14="http://schemas.microsoft.com/office/powerpoint/2010/main" val="239216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FD42BB-049E-0442-BA88-9635231B3EA2}"/>
              </a:ext>
            </a:extLst>
          </p:cNvPr>
          <p:cNvGrpSpPr/>
          <p:nvPr/>
        </p:nvGrpSpPr>
        <p:grpSpPr>
          <a:xfrm>
            <a:off x="0" y="0"/>
            <a:ext cx="12192000" cy="6858000"/>
            <a:chOff x="0" y="0"/>
            <a:chExt cx="12192000" cy="6858000"/>
          </a:xfrm>
        </p:grpSpPr>
        <p:sp>
          <p:nvSpPr>
            <p:cNvPr id="28" name="Rectangle 27">
              <a:extLst>
                <a:ext uri="{FF2B5EF4-FFF2-40B4-BE49-F238E27FC236}">
                  <a16:creationId xmlns:a16="http://schemas.microsoft.com/office/drawing/2014/main" id="{999FBAC0-9361-C648-94BB-F96BDE61ED74}"/>
                </a:ext>
              </a:extLst>
            </p:cNvPr>
            <p:cNvSpPr/>
            <p:nvPr/>
          </p:nvSpPr>
          <p:spPr>
            <a:xfrm>
              <a:off x="0" y="0"/>
              <a:ext cx="12192000" cy="6858000"/>
            </a:xfrm>
            <a:prstGeom prst="rect">
              <a:avLst/>
            </a:prstGeom>
            <a:gradFill>
              <a:gsLst>
                <a:gs pos="0">
                  <a:schemeClr val="tx2"/>
                </a:gs>
                <a:gs pos="95000">
                  <a:schemeClr val="bg2"/>
                </a:gs>
              </a:gsLst>
              <a:lin ang="2700000" scaled="0"/>
            </a:gra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pic>
          <p:nvPicPr>
            <p:cNvPr id="29" name="Picture 28">
              <a:extLst>
                <a:ext uri="{FF2B5EF4-FFF2-40B4-BE49-F238E27FC236}">
                  <a16:creationId xmlns:a16="http://schemas.microsoft.com/office/drawing/2014/main" id="{C6F43E3F-3FD7-9445-A633-A7BBA9C91AD5}"/>
                </a:ext>
              </a:extLst>
            </p:cNvPr>
            <p:cNvPicPr>
              <a:picLocks noChangeAspect="1"/>
            </p:cNvPicPr>
            <p:nvPr/>
          </p:nvPicPr>
          <p:blipFill rotWithShape="1">
            <a:blip r:embed="rId3" cstate="screen">
              <a:alphaModFix amt="70000"/>
              <a:extLst>
                <a:ext uri="{28A0092B-C50C-407E-A947-70E740481C1C}">
                  <a14:useLocalDpi xmlns:a14="http://schemas.microsoft.com/office/drawing/2010/main"/>
                </a:ext>
              </a:extLst>
            </a:blip>
            <a:srcRect/>
            <a:stretch/>
          </p:blipFill>
          <p:spPr>
            <a:xfrm>
              <a:off x="0" y="0"/>
              <a:ext cx="4833257" cy="6858000"/>
            </a:xfrm>
            <a:prstGeom prst="rect">
              <a:avLst/>
            </a:prstGeom>
          </p:spPr>
        </p:pic>
      </p:grpSp>
      <p:pic>
        <p:nvPicPr>
          <p:cNvPr id="18" name="Picture 17">
            <a:extLst>
              <a:ext uri="{FF2B5EF4-FFF2-40B4-BE49-F238E27FC236}">
                <a16:creationId xmlns:a16="http://schemas.microsoft.com/office/drawing/2014/main" id="{B35128F2-869E-3E4E-863B-35AA2DC321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0060" y="297330"/>
            <a:ext cx="2838680" cy="1526173"/>
          </a:xfrm>
          <a:prstGeom prst="rect">
            <a:avLst/>
          </a:prstGeom>
        </p:spPr>
      </p:pic>
      <p:sp>
        <p:nvSpPr>
          <p:cNvPr id="44" name="Slide Number Placeholder 1">
            <a:extLst>
              <a:ext uri="{FF2B5EF4-FFF2-40B4-BE49-F238E27FC236}">
                <a16:creationId xmlns:a16="http://schemas.microsoft.com/office/drawing/2014/main" id="{2525C803-DE7E-084D-A0ED-2E745F43B725}"/>
              </a:ext>
            </a:extLst>
          </p:cNvPr>
          <p:cNvSpPr>
            <a:spLocks noGrp="1"/>
          </p:cNvSpPr>
          <p:nvPr>
            <p:ph type="sldNum" sz="quarter" idx="12"/>
          </p:nvPr>
        </p:nvSpPr>
        <p:spPr>
          <a:xfrm>
            <a:off x="11277600" y="6423660"/>
            <a:ext cx="457200" cy="365760"/>
          </a:xfrm>
        </p:spPr>
        <p:txBody>
          <a:bodyPr/>
          <a:lstStyle/>
          <a:p>
            <a:fld id="{789DF654-7552-4B9D-9287-15EA6E658DE7}" type="slidenum">
              <a:rPr lang="en-US" smtClean="0">
                <a:solidFill>
                  <a:schemeClr val="bg1"/>
                </a:solidFill>
              </a:rPr>
              <a:pPr/>
              <a:t>12</a:t>
            </a:fld>
            <a:endParaRPr lang="en-US" dirty="0">
              <a:solidFill>
                <a:schemeClr val="bg1"/>
              </a:solidFill>
            </a:endParaRPr>
          </a:p>
        </p:txBody>
      </p:sp>
      <p:grpSp>
        <p:nvGrpSpPr>
          <p:cNvPr id="45" name="Group 44">
            <a:extLst>
              <a:ext uri="{FF2B5EF4-FFF2-40B4-BE49-F238E27FC236}">
                <a16:creationId xmlns:a16="http://schemas.microsoft.com/office/drawing/2014/main" id="{9D9571D4-2D8F-D44F-B1F3-612B9AC51435}"/>
              </a:ext>
            </a:extLst>
          </p:cNvPr>
          <p:cNvGrpSpPr/>
          <p:nvPr/>
        </p:nvGrpSpPr>
        <p:grpSpPr>
          <a:xfrm>
            <a:off x="5450760" y="2230868"/>
            <a:ext cx="6408206" cy="1261632"/>
            <a:chOff x="5450760" y="2230868"/>
            <a:chExt cx="6408206" cy="1261632"/>
          </a:xfrm>
        </p:grpSpPr>
        <p:cxnSp>
          <p:nvCxnSpPr>
            <p:cNvPr id="46" name="Straight Connector 45">
              <a:extLst>
                <a:ext uri="{FF2B5EF4-FFF2-40B4-BE49-F238E27FC236}">
                  <a16:creationId xmlns:a16="http://schemas.microsoft.com/office/drawing/2014/main" id="{7321757C-B947-9F4F-A813-8A0A4BA12045}"/>
                </a:ext>
              </a:extLst>
            </p:cNvPr>
            <p:cNvCxnSpPr>
              <a:cxnSpLocks/>
            </p:cNvCxnSpPr>
            <p:nvPr/>
          </p:nvCxnSpPr>
          <p:spPr>
            <a:xfrm>
              <a:off x="5450760" y="2303260"/>
              <a:ext cx="0" cy="1189240"/>
            </a:xfrm>
            <a:prstGeom prst="line">
              <a:avLst/>
            </a:prstGeom>
            <a:ln w="57150" cap="sq">
              <a:solidFill>
                <a:srgbClr val="F18C1E"/>
              </a:solidFill>
            </a:ln>
          </p:spPr>
          <p:style>
            <a:lnRef idx="1">
              <a:schemeClr val="accent1"/>
            </a:lnRef>
            <a:fillRef idx="0">
              <a:schemeClr val="accent1"/>
            </a:fillRef>
            <a:effectRef idx="0">
              <a:schemeClr val="dk1"/>
            </a:effectRef>
            <a:fontRef idx="minor">
              <a:schemeClr val="lt1"/>
            </a:fontRef>
          </p:style>
        </p:cxnSp>
        <p:grpSp>
          <p:nvGrpSpPr>
            <p:cNvPr id="47" name="Group 46">
              <a:extLst>
                <a:ext uri="{FF2B5EF4-FFF2-40B4-BE49-F238E27FC236}">
                  <a16:creationId xmlns:a16="http://schemas.microsoft.com/office/drawing/2014/main" id="{23481208-27B1-ED4B-BF10-0FE2CD97B07D}"/>
                </a:ext>
              </a:extLst>
            </p:cNvPr>
            <p:cNvGrpSpPr/>
            <p:nvPr/>
          </p:nvGrpSpPr>
          <p:grpSpPr>
            <a:xfrm>
              <a:off x="5699914" y="2230868"/>
              <a:ext cx="6159052" cy="1160157"/>
              <a:chOff x="5699914" y="2230868"/>
              <a:chExt cx="6159052" cy="1160157"/>
            </a:xfrm>
          </p:grpSpPr>
          <p:sp>
            <p:nvSpPr>
              <p:cNvPr id="48" name="TextBox 47">
                <a:extLst>
                  <a:ext uri="{FF2B5EF4-FFF2-40B4-BE49-F238E27FC236}">
                    <a16:creationId xmlns:a16="http://schemas.microsoft.com/office/drawing/2014/main" id="{4542B74A-CBEE-4D4B-9FCF-B9F35886910E}"/>
                  </a:ext>
                </a:extLst>
              </p:cNvPr>
              <p:cNvSpPr txBox="1"/>
              <p:nvPr/>
            </p:nvSpPr>
            <p:spPr>
              <a:xfrm>
                <a:off x="5699914" y="2230868"/>
                <a:ext cx="2690795" cy="399914"/>
              </a:xfrm>
              <a:prstGeom prst="rect">
                <a:avLst/>
              </a:prstGeom>
              <a:noFill/>
            </p:spPr>
            <p:txBody>
              <a:bodyPr wrap="square" lIns="0" tIns="0" rIns="0" bIns="0" rtlCol="0">
                <a:noAutofit/>
              </a:bodyPr>
              <a:lstStyle/>
              <a:p>
                <a:pPr>
                  <a:lnSpc>
                    <a:spcPct val="95000"/>
                  </a:lnSpc>
                </a:pPr>
                <a:r>
                  <a:rPr lang="en-US" sz="2800" spc="100" dirty="0">
                    <a:solidFill>
                      <a:schemeClr val="bg1"/>
                    </a:solidFill>
                  </a:rPr>
                  <a:t>VALUES</a:t>
                </a:r>
              </a:p>
            </p:txBody>
          </p:sp>
          <p:sp>
            <p:nvSpPr>
              <p:cNvPr id="49" name="TextBox 48">
                <a:extLst>
                  <a:ext uri="{FF2B5EF4-FFF2-40B4-BE49-F238E27FC236}">
                    <a16:creationId xmlns:a16="http://schemas.microsoft.com/office/drawing/2014/main" id="{C828C5AE-4E53-7843-8BCC-F330D7E6DD4B}"/>
                  </a:ext>
                </a:extLst>
              </p:cNvPr>
              <p:cNvSpPr txBox="1"/>
              <p:nvPr/>
            </p:nvSpPr>
            <p:spPr>
              <a:xfrm>
                <a:off x="5747705" y="2952062"/>
                <a:ext cx="6111261" cy="438963"/>
              </a:xfrm>
              <a:prstGeom prst="rect">
                <a:avLst/>
              </a:prstGeom>
              <a:noFill/>
            </p:spPr>
            <p:txBody>
              <a:bodyPr wrap="square" lIns="0" tIns="0" rIns="0" bIns="0" rtlCol="0" anchor="ctr" anchorCtr="0">
                <a:noAutofit/>
              </a:bodyPr>
              <a:lstStyle/>
              <a:p>
                <a:pPr>
                  <a:spcBef>
                    <a:spcPts val="1200"/>
                  </a:spcBef>
                </a:pPr>
                <a:r>
                  <a:rPr lang="en-US" sz="2000" dirty="0">
                    <a:solidFill>
                      <a:schemeClr val="bg1"/>
                    </a:solidFill>
                  </a:rPr>
                  <a:t>Respect     Integrity     Inclusion     Innovation     Excellence</a:t>
                </a:r>
              </a:p>
            </p:txBody>
          </p:sp>
          <p:sp>
            <p:nvSpPr>
              <p:cNvPr id="50" name="TextBox 49">
                <a:extLst>
                  <a:ext uri="{FF2B5EF4-FFF2-40B4-BE49-F238E27FC236}">
                    <a16:creationId xmlns:a16="http://schemas.microsoft.com/office/drawing/2014/main" id="{EECA3067-EF54-E846-B2AA-0E4FC36EB736}"/>
                  </a:ext>
                </a:extLst>
              </p:cNvPr>
              <p:cNvSpPr txBox="1"/>
              <p:nvPr/>
            </p:nvSpPr>
            <p:spPr>
              <a:xfrm>
                <a:off x="5747705" y="2593584"/>
                <a:ext cx="5664451" cy="255979"/>
              </a:xfrm>
              <a:prstGeom prst="rect">
                <a:avLst/>
              </a:prstGeom>
              <a:noFill/>
            </p:spPr>
            <p:txBody>
              <a:bodyPr wrap="square" lIns="0" tIns="0" rIns="0" bIns="0" rtlCol="0" anchor="ctr" anchorCtr="0">
                <a:noAutofit/>
              </a:bodyPr>
              <a:lstStyle/>
              <a:p>
                <a:pPr>
                  <a:spcBef>
                    <a:spcPts val="1200"/>
                  </a:spcBef>
                </a:pPr>
                <a:r>
                  <a:rPr lang="en-US" sz="1200" dirty="0">
                    <a:solidFill>
                      <a:schemeClr val="bg1"/>
                    </a:solidFill>
                  </a:rPr>
                  <a:t>Our absolutes; always do the right thing.</a:t>
                </a:r>
              </a:p>
            </p:txBody>
          </p:sp>
        </p:grpSp>
      </p:grpSp>
      <p:grpSp>
        <p:nvGrpSpPr>
          <p:cNvPr id="51" name="Group 50">
            <a:extLst>
              <a:ext uri="{FF2B5EF4-FFF2-40B4-BE49-F238E27FC236}">
                <a16:creationId xmlns:a16="http://schemas.microsoft.com/office/drawing/2014/main" id="{F1F5BE12-4DAA-7646-9ACD-08F806CE53FD}"/>
              </a:ext>
            </a:extLst>
          </p:cNvPr>
          <p:cNvGrpSpPr/>
          <p:nvPr/>
        </p:nvGrpSpPr>
        <p:grpSpPr>
          <a:xfrm>
            <a:off x="5450761" y="646338"/>
            <a:ext cx="5961394" cy="1288481"/>
            <a:chOff x="5450760" y="646337"/>
            <a:chExt cx="5961394" cy="1288481"/>
          </a:xfrm>
        </p:grpSpPr>
        <p:cxnSp>
          <p:nvCxnSpPr>
            <p:cNvPr id="52" name="Straight Connector 51">
              <a:extLst>
                <a:ext uri="{FF2B5EF4-FFF2-40B4-BE49-F238E27FC236}">
                  <a16:creationId xmlns:a16="http://schemas.microsoft.com/office/drawing/2014/main" id="{95F80C2E-FD88-BE4A-9DFC-E9697C250DB9}"/>
                </a:ext>
              </a:extLst>
            </p:cNvPr>
            <p:cNvCxnSpPr>
              <a:cxnSpLocks/>
            </p:cNvCxnSpPr>
            <p:nvPr/>
          </p:nvCxnSpPr>
          <p:spPr>
            <a:xfrm>
              <a:off x="5450760" y="646337"/>
              <a:ext cx="0" cy="1288481"/>
            </a:xfrm>
            <a:prstGeom prst="line">
              <a:avLst/>
            </a:prstGeom>
            <a:ln w="57150" cap="sq">
              <a:solidFill>
                <a:srgbClr val="61B549"/>
              </a:solidFill>
            </a:ln>
          </p:spPr>
          <p:style>
            <a:lnRef idx="1">
              <a:schemeClr val="accent1"/>
            </a:lnRef>
            <a:fillRef idx="0">
              <a:schemeClr val="accent1"/>
            </a:fillRef>
            <a:effectRef idx="0">
              <a:schemeClr val="dk1"/>
            </a:effectRef>
            <a:fontRef idx="minor">
              <a:schemeClr val="lt1"/>
            </a:fontRef>
          </p:style>
        </p:cxnSp>
        <p:grpSp>
          <p:nvGrpSpPr>
            <p:cNvPr id="53" name="Group 52">
              <a:extLst>
                <a:ext uri="{FF2B5EF4-FFF2-40B4-BE49-F238E27FC236}">
                  <a16:creationId xmlns:a16="http://schemas.microsoft.com/office/drawing/2014/main" id="{B39E5900-6D07-0E49-8854-B0B8718DAE96}"/>
                </a:ext>
              </a:extLst>
            </p:cNvPr>
            <p:cNvGrpSpPr/>
            <p:nvPr/>
          </p:nvGrpSpPr>
          <p:grpSpPr>
            <a:xfrm>
              <a:off x="5699912" y="646337"/>
              <a:ext cx="5712242" cy="1244681"/>
              <a:chOff x="5699912" y="646337"/>
              <a:chExt cx="5712242" cy="1244681"/>
            </a:xfrm>
          </p:grpSpPr>
          <p:sp>
            <p:nvSpPr>
              <p:cNvPr id="54" name="TextBox 53">
                <a:extLst>
                  <a:ext uri="{FF2B5EF4-FFF2-40B4-BE49-F238E27FC236}">
                    <a16:creationId xmlns:a16="http://schemas.microsoft.com/office/drawing/2014/main" id="{A7F3CE66-AC01-594F-B49D-063934B9710C}"/>
                  </a:ext>
                </a:extLst>
              </p:cNvPr>
              <p:cNvSpPr txBox="1"/>
              <p:nvPr/>
            </p:nvSpPr>
            <p:spPr>
              <a:xfrm>
                <a:off x="5699914" y="646337"/>
                <a:ext cx="2690795" cy="219086"/>
              </a:xfrm>
              <a:prstGeom prst="rect">
                <a:avLst/>
              </a:prstGeom>
              <a:noFill/>
            </p:spPr>
            <p:txBody>
              <a:bodyPr wrap="square" lIns="0" tIns="0" rIns="0" bIns="0" rtlCol="0">
                <a:noAutofit/>
              </a:bodyPr>
              <a:lstStyle/>
              <a:p>
                <a:pPr>
                  <a:lnSpc>
                    <a:spcPct val="95000"/>
                  </a:lnSpc>
                </a:pPr>
                <a:r>
                  <a:rPr lang="en-US" sz="2800" spc="100" dirty="0">
                    <a:solidFill>
                      <a:schemeClr val="bg1"/>
                    </a:solidFill>
                  </a:rPr>
                  <a:t>VISION</a:t>
                </a:r>
              </a:p>
            </p:txBody>
          </p:sp>
          <p:sp>
            <p:nvSpPr>
              <p:cNvPr id="55" name="TextBox 54">
                <a:extLst>
                  <a:ext uri="{FF2B5EF4-FFF2-40B4-BE49-F238E27FC236}">
                    <a16:creationId xmlns:a16="http://schemas.microsoft.com/office/drawing/2014/main" id="{75BE8890-CEC0-D249-B53F-94293720D67C}"/>
                  </a:ext>
                </a:extLst>
              </p:cNvPr>
              <p:cNvSpPr txBox="1"/>
              <p:nvPr/>
            </p:nvSpPr>
            <p:spPr>
              <a:xfrm>
                <a:off x="5699912" y="1270000"/>
                <a:ext cx="5712241" cy="621018"/>
              </a:xfrm>
              <a:prstGeom prst="rect">
                <a:avLst/>
              </a:prstGeom>
              <a:noFill/>
            </p:spPr>
            <p:txBody>
              <a:bodyPr wrap="square" lIns="0" tIns="0" rIns="0" bIns="0" rtlCol="0" anchor="ctr" anchorCtr="0">
                <a:noAutofit/>
              </a:bodyPr>
              <a:lstStyle/>
              <a:p>
                <a:r>
                  <a:rPr lang="en-US" sz="2000" dirty="0">
                    <a:solidFill>
                      <a:schemeClr val="bg1"/>
                    </a:solidFill>
                  </a:rPr>
                  <a:t>Creating solutions that matter for people and our planet.</a:t>
                </a:r>
              </a:p>
            </p:txBody>
          </p:sp>
          <p:sp>
            <p:nvSpPr>
              <p:cNvPr id="56" name="TextBox 55">
                <a:extLst>
                  <a:ext uri="{FF2B5EF4-FFF2-40B4-BE49-F238E27FC236}">
                    <a16:creationId xmlns:a16="http://schemas.microsoft.com/office/drawing/2014/main" id="{4ACB5628-5B4B-134E-84C8-FB0266ED2BB4}"/>
                  </a:ext>
                </a:extLst>
              </p:cNvPr>
              <p:cNvSpPr txBox="1"/>
              <p:nvPr/>
            </p:nvSpPr>
            <p:spPr>
              <a:xfrm>
                <a:off x="5747703" y="1011192"/>
                <a:ext cx="5664451" cy="255979"/>
              </a:xfrm>
              <a:prstGeom prst="rect">
                <a:avLst/>
              </a:prstGeom>
              <a:noFill/>
            </p:spPr>
            <p:txBody>
              <a:bodyPr wrap="square" lIns="0" tIns="0" rIns="0" bIns="0" rtlCol="0" anchor="ctr" anchorCtr="0">
                <a:noAutofit/>
              </a:bodyPr>
              <a:lstStyle/>
              <a:p>
                <a:pPr>
                  <a:spcBef>
                    <a:spcPts val="1200"/>
                  </a:spcBef>
                </a:pPr>
                <a:r>
                  <a:rPr lang="en-US" sz="1200" dirty="0">
                    <a:solidFill>
                      <a:schemeClr val="bg1"/>
                    </a:solidFill>
                  </a:rPr>
                  <a:t>Our aspiration; why we come to work every day.</a:t>
                </a:r>
              </a:p>
            </p:txBody>
          </p:sp>
        </p:grpSp>
      </p:grpSp>
      <p:grpSp>
        <p:nvGrpSpPr>
          <p:cNvPr id="57" name="Group 56">
            <a:extLst>
              <a:ext uri="{FF2B5EF4-FFF2-40B4-BE49-F238E27FC236}">
                <a16:creationId xmlns:a16="http://schemas.microsoft.com/office/drawing/2014/main" id="{325055CB-783F-424B-B509-AC884690721A}"/>
              </a:ext>
            </a:extLst>
          </p:cNvPr>
          <p:cNvGrpSpPr/>
          <p:nvPr/>
        </p:nvGrpSpPr>
        <p:grpSpPr>
          <a:xfrm>
            <a:off x="5450760" y="3874416"/>
            <a:ext cx="6884443" cy="2280970"/>
            <a:chOff x="5450760" y="3874417"/>
            <a:chExt cx="6884443" cy="2280971"/>
          </a:xfrm>
        </p:grpSpPr>
        <p:cxnSp>
          <p:nvCxnSpPr>
            <p:cNvPr id="58" name="Straight Connector 57">
              <a:extLst>
                <a:ext uri="{FF2B5EF4-FFF2-40B4-BE49-F238E27FC236}">
                  <a16:creationId xmlns:a16="http://schemas.microsoft.com/office/drawing/2014/main" id="{D95A28B7-4D03-C340-BCF1-7EF7F4805BBD}"/>
                </a:ext>
              </a:extLst>
            </p:cNvPr>
            <p:cNvCxnSpPr>
              <a:cxnSpLocks/>
            </p:cNvCxnSpPr>
            <p:nvPr/>
          </p:nvCxnSpPr>
          <p:spPr>
            <a:xfrm>
              <a:off x="5450760" y="3882643"/>
              <a:ext cx="0" cy="2219691"/>
            </a:xfrm>
            <a:prstGeom prst="line">
              <a:avLst/>
            </a:prstGeom>
            <a:ln w="57150" cap="sq">
              <a:solidFill>
                <a:srgbClr val="1891F6"/>
              </a:solidFill>
            </a:ln>
          </p:spPr>
          <p:style>
            <a:lnRef idx="1">
              <a:schemeClr val="accent1"/>
            </a:lnRef>
            <a:fillRef idx="0">
              <a:schemeClr val="accent1"/>
            </a:fillRef>
            <a:effectRef idx="0">
              <a:schemeClr val="dk1"/>
            </a:effectRef>
            <a:fontRef idx="minor">
              <a:schemeClr val="lt1"/>
            </a:fontRef>
          </p:style>
        </p:cxnSp>
        <p:grpSp>
          <p:nvGrpSpPr>
            <p:cNvPr id="59" name="Group 58">
              <a:extLst>
                <a:ext uri="{FF2B5EF4-FFF2-40B4-BE49-F238E27FC236}">
                  <a16:creationId xmlns:a16="http://schemas.microsoft.com/office/drawing/2014/main" id="{B88ABF09-24ED-814C-BC3F-5D31E7A9FAA3}"/>
                </a:ext>
              </a:extLst>
            </p:cNvPr>
            <p:cNvGrpSpPr/>
            <p:nvPr/>
          </p:nvGrpSpPr>
          <p:grpSpPr>
            <a:xfrm>
              <a:off x="5656295" y="3874417"/>
              <a:ext cx="6678908" cy="2280971"/>
              <a:chOff x="5656295" y="3874417"/>
              <a:chExt cx="6678908" cy="2280971"/>
            </a:xfrm>
          </p:grpSpPr>
          <p:sp>
            <p:nvSpPr>
              <p:cNvPr id="60" name="TextBox 59">
                <a:extLst>
                  <a:ext uri="{FF2B5EF4-FFF2-40B4-BE49-F238E27FC236}">
                    <a16:creationId xmlns:a16="http://schemas.microsoft.com/office/drawing/2014/main" id="{0118BE7F-072A-704C-8E79-80C219170104}"/>
                  </a:ext>
                </a:extLst>
              </p:cNvPr>
              <p:cNvSpPr txBox="1"/>
              <p:nvPr/>
            </p:nvSpPr>
            <p:spPr>
              <a:xfrm>
                <a:off x="5699915" y="3874417"/>
                <a:ext cx="2690795" cy="209198"/>
              </a:xfrm>
              <a:prstGeom prst="rect">
                <a:avLst/>
              </a:prstGeom>
              <a:noFill/>
            </p:spPr>
            <p:txBody>
              <a:bodyPr wrap="square" lIns="0" tIns="0" rIns="0" bIns="0" rtlCol="0">
                <a:noAutofit/>
              </a:bodyPr>
              <a:lstStyle/>
              <a:p>
                <a:pPr>
                  <a:lnSpc>
                    <a:spcPct val="95000"/>
                  </a:lnSpc>
                </a:pPr>
                <a:r>
                  <a:rPr lang="en-US" sz="2800" spc="100" dirty="0">
                    <a:solidFill>
                      <a:schemeClr val="bg1"/>
                    </a:solidFill>
                  </a:rPr>
                  <a:t>CULTURE</a:t>
                </a:r>
              </a:p>
            </p:txBody>
          </p:sp>
          <p:sp>
            <p:nvSpPr>
              <p:cNvPr id="61" name="TextBox 60">
                <a:extLst>
                  <a:ext uri="{FF2B5EF4-FFF2-40B4-BE49-F238E27FC236}">
                    <a16:creationId xmlns:a16="http://schemas.microsoft.com/office/drawing/2014/main" id="{71E7C8CE-E08F-C249-B66C-608B2DFEDC40}"/>
                  </a:ext>
                </a:extLst>
              </p:cNvPr>
              <p:cNvSpPr txBox="1"/>
              <p:nvPr/>
            </p:nvSpPr>
            <p:spPr>
              <a:xfrm>
                <a:off x="5747704" y="4229384"/>
                <a:ext cx="6111262" cy="273975"/>
              </a:xfrm>
              <a:prstGeom prst="rect">
                <a:avLst/>
              </a:prstGeom>
              <a:noFill/>
            </p:spPr>
            <p:txBody>
              <a:bodyPr wrap="square" lIns="0" tIns="0" rIns="0" bIns="0" rtlCol="0" anchor="ctr" anchorCtr="0">
                <a:noAutofit/>
              </a:bodyPr>
              <a:lstStyle/>
              <a:p>
                <a:pPr>
                  <a:spcBef>
                    <a:spcPts val="1200"/>
                  </a:spcBef>
                </a:pPr>
                <a:r>
                  <a:rPr lang="en-US" sz="1200" dirty="0">
                    <a:solidFill>
                      <a:schemeClr val="bg1"/>
                    </a:solidFill>
                  </a:rPr>
                  <a:t>Our behaviors; how we work and win together, while never compromising our values.</a:t>
                </a:r>
              </a:p>
            </p:txBody>
          </p:sp>
          <p:grpSp>
            <p:nvGrpSpPr>
              <p:cNvPr id="62" name="Group 61">
                <a:extLst>
                  <a:ext uri="{FF2B5EF4-FFF2-40B4-BE49-F238E27FC236}">
                    <a16:creationId xmlns:a16="http://schemas.microsoft.com/office/drawing/2014/main" id="{D292789B-FE0E-9244-B37C-205F3EF62D96}"/>
                  </a:ext>
                </a:extLst>
              </p:cNvPr>
              <p:cNvGrpSpPr/>
              <p:nvPr/>
            </p:nvGrpSpPr>
            <p:grpSpPr>
              <a:xfrm>
                <a:off x="5656295" y="4622904"/>
                <a:ext cx="6678908" cy="1532484"/>
                <a:chOff x="5656295" y="4622904"/>
                <a:chExt cx="6678908" cy="1532484"/>
              </a:xfrm>
            </p:grpSpPr>
            <p:sp>
              <p:nvSpPr>
                <p:cNvPr id="63" name="Rectangle 62">
                  <a:extLst>
                    <a:ext uri="{FF2B5EF4-FFF2-40B4-BE49-F238E27FC236}">
                      <a16:creationId xmlns:a16="http://schemas.microsoft.com/office/drawing/2014/main" id="{6230F408-A598-7344-9B9E-1D0DBE5349A6}"/>
                    </a:ext>
                  </a:extLst>
                </p:cNvPr>
                <p:cNvSpPr/>
                <p:nvPr/>
              </p:nvSpPr>
              <p:spPr>
                <a:xfrm>
                  <a:off x="5656295" y="4642472"/>
                  <a:ext cx="3043203" cy="1512916"/>
                </a:xfrm>
                <a:prstGeom prst="rect">
                  <a:avLst/>
                </a:prstGeom>
              </p:spPr>
              <p:txBody>
                <a:bodyPr wrap="square">
                  <a:spAutoFit/>
                </a:bodyPr>
                <a:lstStyle/>
                <a:p>
                  <a:pPr>
                    <a:lnSpc>
                      <a:spcPts val="1400"/>
                    </a:lnSpc>
                    <a:spcBef>
                      <a:spcPts val="1400"/>
                    </a:spcBef>
                  </a:pPr>
                  <a:r>
                    <a:rPr lang="en-US" sz="2000" dirty="0">
                      <a:solidFill>
                        <a:schemeClr val="bg1"/>
                      </a:solidFill>
                    </a:rPr>
                    <a:t>Passion for Customers</a:t>
                  </a:r>
                  <a:br>
                    <a:rPr lang="en-US" sz="1000" dirty="0">
                      <a:solidFill>
                        <a:schemeClr val="bg1"/>
                      </a:solidFill>
                    </a:rPr>
                  </a:br>
                  <a:r>
                    <a:rPr lang="en-US" sz="1000" dirty="0">
                      <a:solidFill>
                        <a:schemeClr val="bg1"/>
                      </a:solidFill>
                    </a:rPr>
                    <a:t>We win when our customers win.</a:t>
                  </a:r>
                  <a:endParaRPr lang="en-US" sz="750" dirty="0">
                    <a:solidFill>
                      <a:schemeClr val="bg1"/>
                    </a:solidFill>
                  </a:endParaRPr>
                </a:p>
                <a:p>
                  <a:pPr>
                    <a:lnSpc>
                      <a:spcPts val="1400"/>
                    </a:lnSpc>
                    <a:spcBef>
                      <a:spcPts val="1400"/>
                    </a:spcBef>
                  </a:pPr>
                  <a:r>
                    <a:rPr lang="en-US" sz="2000" dirty="0">
                      <a:solidFill>
                        <a:schemeClr val="bg1"/>
                      </a:solidFill>
                    </a:rPr>
                    <a:t>Play to Win</a:t>
                  </a:r>
                  <a:br>
                    <a:rPr lang="en-US" sz="2000" dirty="0">
                      <a:solidFill>
                        <a:schemeClr val="bg1"/>
                      </a:solidFill>
                    </a:rPr>
                  </a:br>
                  <a:r>
                    <a:rPr lang="en-US" sz="1000" dirty="0">
                      <a:solidFill>
                        <a:schemeClr val="bg1"/>
                      </a:solidFill>
                    </a:rPr>
                    <a:t>We strive to be #1 in everything we do.</a:t>
                  </a:r>
                </a:p>
                <a:p>
                  <a:pPr>
                    <a:lnSpc>
                      <a:spcPts val="1400"/>
                    </a:lnSpc>
                    <a:spcBef>
                      <a:spcPts val="1400"/>
                    </a:spcBef>
                  </a:pPr>
                  <a:r>
                    <a:rPr lang="en-US" sz="2000" dirty="0">
                      <a:solidFill>
                        <a:schemeClr val="bg1"/>
                      </a:solidFill>
                    </a:rPr>
                    <a:t>Choose Speed</a:t>
                  </a:r>
                  <a:br>
                    <a:rPr lang="en-US" sz="2000" dirty="0">
                      <a:solidFill>
                        <a:schemeClr val="bg1"/>
                      </a:solidFill>
                    </a:rPr>
                  </a:br>
                  <a:r>
                    <a:rPr lang="en-US" sz="1000" dirty="0">
                      <a:solidFill>
                        <a:schemeClr val="bg1"/>
                      </a:solidFill>
                    </a:rPr>
                    <a:t>We focus and move with a bias for action.</a:t>
                  </a:r>
                </a:p>
              </p:txBody>
            </p:sp>
            <p:sp>
              <p:nvSpPr>
                <p:cNvPr id="64" name="Rectangle 63">
                  <a:extLst>
                    <a:ext uri="{FF2B5EF4-FFF2-40B4-BE49-F238E27FC236}">
                      <a16:creationId xmlns:a16="http://schemas.microsoft.com/office/drawing/2014/main" id="{5CCC9D46-5402-BC43-B918-F3FDBD71B7B1}"/>
                    </a:ext>
                  </a:extLst>
                </p:cNvPr>
                <p:cNvSpPr/>
                <p:nvPr/>
              </p:nvSpPr>
              <p:spPr>
                <a:xfrm>
                  <a:off x="8572500" y="4622904"/>
                  <a:ext cx="3762703" cy="1512916"/>
                </a:xfrm>
                <a:prstGeom prst="rect">
                  <a:avLst/>
                </a:prstGeom>
              </p:spPr>
              <p:txBody>
                <a:bodyPr wrap="square">
                  <a:spAutoFit/>
                </a:bodyPr>
                <a:lstStyle/>
                <a:p>
                  <a:pPr>
                    <a:lnSpc>
                      <a:spcPts val="1400"/>
                    </a:lnSpc>
                    <a:spcBef>
                      <a:spcPts val="1400"/>
                    </a:spcBef>
                  </a:pPr>
                  <a:r>
                    <a:rPr lang="en-US" sz="2000" dirty="0">
                      <a:solidFill>
                        <a:schemeClr val="bg1"/>
                      </a:solidFill>
                    </a:rPr>
                    <a:t>Achieve Results</a:t>
                  </a:r>
                  <a:br>
                    <a:rPr lang="en-US" sz="2000" dirty="0">
                      <a:solidFill>
                        <a:schemeClr val="bg1"/>
                      </a:solidFill>
                    </a:rPr>
                  </a:br>
                  <a:r>
                    <a:rPr lang="en-US" sz="1000" dirty="0">
                      <a:solidFill>
                        <a:schemeClr val="bg1"/>
                      </a:solidFill>
                    </a:rPr>
                    <a:t>We perform, with integrity.</a:t>
                  </a:r>
                </a:p>
                <a:p>
                  <a:pPr>
                    <a:lnSpc>
                      <a:spcPts val="1400"/>
                    </a:lnSpc>
                    <a:spcBef>
                      <a:spcPts val="1400"/>
                    </a:spcBef>
                  </a:pPr>
                  <a:r>
                    <a:rPr lang="en-US" sz="2000" dirty="0">
                      <a:solidFill>
                        <a:schemeClr val="bg1"/>
                      </a:solidFill>
                    </a:rPr>
                    <a:t>Dare to Disrupt</a:t>
                  </a:r>
                  <a:br>
                    <a:rPr lang="en-US" sz="2000" dirty="0">
                      <a:solidFill>
                        <a:schemeClr val="bg1"/>
                      </a:solidFill>
                    </a:rPr>
                  </a:br>
                  <a:r>
                    <a:rPr lang="en-US" sz="1000" dirty="0">
                      <a:solidFill>
                        <a:schemeClr val="bg1"/>
                      </a:solidFill>
                    </a:rPr>
                    <a:t>We innovate and pursue sustainable solutions.</a:t>
                  </a:r>
                </a:p>
                <a:p>
                  <a:pPr>
                    <a:lnSpc>
                      <a:spcPts val="1400"/>
                    </a:lnSpc>
                    <a:spcBef>
                      <a:spcPts val="1400"/>
                    </a:spcBef>
                  </a:pPr>
                  <a:r>
                    <a:rPr lang="en-US" sz="2000" dirty="0">
                      <a:solidFill>
                        <a:schemeClr val="bg1"/>
                      </a:solidFill>
                    </a:rPr>
                    <a:t>Build Best Teams</a:t>
                  </a:r>
                  <a:br>
                    <a:rPr lang="en-US" sz="2000" dirty="0">
                      <a:solidFill>
                        <a:schemeClr val="bg1"/>
                      </a:solidFill>
                    </a:rPr>
                  </a:br>
                  <a:r>
                    <a:rPr lang="en-US" sz="1000" dirty="0">
                      <a:solidFill>
                        <a:schemeClr val="bg1"/>
                      </a:solidFill>
                    </a:rPr>
                    <a:t>We develop diverse teams, and empower to move faster.</a:t>
                  </a:r>
                </a:p>
              </p:txBody>
            </p:sp>
          </p:grpSp>
        </p:grpSp>
      </p:grpSp>
      <p:pic>
        <p:nvPicPr>
          <p:cNvPr id="31" name="Picture 30">
            <a:extLst>
              <a:ext uri="{FF2B5EF4-FFF2-40B4-BE49-F238E27FC236}">
                <a16:creationId xmlns:a16="http://schemas.microsoft.com/office/drawing/2014/main" id="{0378A109-86B2-F14A-B57E-680D865AA2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7891" y="1927198"/>
            <a:ext cx="2917509" cy="2065069"/>
          </a:xfrm>
          <a:prstGeom prst="rect">
            <a:avLst/>
          </a:prstGeom>
        </p:spPr>
      </p:pic>
    </p:spTree>
    <p:extLst>
      <p:ext uri="{BB962C8B-B14F-4D97-AF65-F5344CB8AC3E}">
        <p14:creationId xmlns:p14="http://schemas.microsoft.com/office/powerpoint/2010/main" val="107917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9E6C701-EDAA-A348-BDBE-288A8BD83421}"/>
              </a:ext>
            </a:extLst>
          </p:cNvPr>
          <p:cNvSpPr/>
          <p:nvPr/>
        </p:nvSpPr>
        <p:spPr>
          <a:xfrm>
            <a:off x="0" y="0"/>
            <a:ext cx="12192000" cy="1000103"/>
          </a:xfrm>
          <a:prstGeom prst="rect">
            <a:avLst/>
          </a:prstGeom>
          <a:gradFill flip="none" rotWithShape="1">
            <a:gsLst>
              <a:gs pos="2000">
                <a:srgbClr val="152C73"/>
              </a:gs>
              <a:gs pos="100000">
                <a:srgbClr val="1891F6"/>
              </a:gs>
            </a:gsLst>
            <a:lin ang="0" scaled="1"/>
            <a:tileRect/>
          </a:gradFill>
          <a:ln>
            <a:noFill/>
          </a:ln>
          <a:effectLst/>
        </p:spPr>
        <p:txBody>
          <a:bodyPr rtlCol="0" anchor="ctr"/>
          <a:lstStyle/>
          <a:p>
            <a:pPr algn="ctr" defTabSz="761970">
              <a:lnSpc>
                <a:spcPct val="95000"/>
              </a:lnSpc>
              <a:defRPr/>
            </a:pPr>
            <a:endParaRPr lang="en-US" sz="1600" kern="0">
              <a:solidFill>
                <a:srgbClr val="FFFFFF"/>
              </a:solidFill>
              <a:latin typeface="Arial"/>
            </a:endParaRPr>
          </a:p>
        </p:txBody>
      </p:sp>
      <p:pic>
        <p:nvPicPr>
          <p:cNvPr id="18" name="Picture 17" descr="A group of people jumping in the air&#10;&#10;Description automatically generated">
            <a:extLst>
              <a:ext uri="{FF2B5EF4-FFF2-40B4-BE49-F238E27FC236}">
                <a16:creationId xmlns:a16="http://schemas.microsoft.com/office/drawing/2014/main" id="{2A0B2340-8790-314F-BDC1-B32366B991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625" t="1759" r="9961" b="3469"/>
          <a:stretch/>
        </p:blipFill>
        <p:spPr>
          <a:xfrm>
            <a:off x="442315" y="1182165"/>
            <a:ext cx="3913785" cy="5103282"/>
          </a:xfrm>
          <a:prstGeom prst="rect">
            <a:avLst/>
          </a:prstGeom>
        </p:spPr>
      </p:pic>
      <p:sp>
        <p:nvSpPr>
          <p:cNvPr id="28" name="Isosceles Triangle 27"/>
          <p:cNvSpPr/>
          <p:nvPr/>
        </p:nvSpPr>
        <p:spPr>
          <a:xfrm rot="5400000">
            <a:off x="6906407" y="3511488"/>
            <a:ext cx="895810" cy="444636"/>
          </a:xfrm>
          <a:prstGeom prst="triangle">
            <a:avLst/>
          </a:prstGeom>
          <a:solidFill>
            <a:schemeClr val="accent2"/>
          </a:solidFill>
          <a:ln>
            <a:noFill/>
          </a:ln>
          <a:effectLst/>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defRPr/>
            </a:pPr>
            <a:endParaRPr lang="en-US" sz="1600">
              <a:solidFill>
                <a:srgbClr val="FFFFFF"/>
              </a:solidFill>
              <a:latin typeface="Arial"/>
            </a:endParaRPr>
          </a:p>
        </p:txBody>
      </p:sp>
      <p:sp>
        <p:nvSpPr>
          <p:cNvPr id="4" name="Slide Number Placeholder 3"/>
          <p:cNvSpPr>
            <a:spLocks noGrp="1"/>
          </p:cNvSpPr>
          <p:nvPr>
            <p:ph type="sldNum" sz="quarter" idx="12"/>
          </p:nvPr>
        </p:nvSpPr>
        <p:spPr/>
        <p:txBody>
          <a:bodyPr/>
          <a:lstStyle/>
          <a:p>
            <a:pPr>
              <a:defRPr/>
            </a:pPr>
            <a:fld id="{54C43044-12A5-4144-ACF2-73440A089539}" type="slidenum">
              <a:rPr lang="en-US">
                <a:solidFill>
                  <a:srgbClr val="000000"/>
                </a:solidFill>
                <a:latin typeface="Arial"/>
              </a:rPr>
              <a:pPr>
                <a:defRPr/>
              </a:pPr>
              <a:t>13</a:t>
            </a:fld>
            <a:endParaRPr lang="en-US" dirty="0">
              <a:solidFill>
                <a:srgbClr val="000000"/>
              </a:solidFill>
              <a:latin typeface="Arial"/>
            </a:endParaRPr>
          </a:p>
        </p:txBody>
      </p:sp>
      <p:pic>
        <p:nvPicPr>
          <p:cNvPr id="25" name="Picture 24">
            <a:extLst>
              <a:ext uri="{FF2B5EF4-FFF2-40B4-BE49-F238E27FC236}">
                <a16:creationId xmlns:a16="http://schemas.microsoft.com/office/drawing/2014/main" id="{A68E4129-CAAE-0046-80EB-C038CFD652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41749" y="1314036"/>
            <a:ext cx="2414610" cy="2377694"/>
          </a:xfrm>
          <a:prstGeom prst="rect">
            <a:avLst/>
          </a:prstGeom>
        </p:spPr>
      </p:pic>
      <p:sp>
        <p:nvSpPr>
          <p:cNvPr id="29" name="Rectangle 28">
            <a:extLst>
              <a:ext uri="{FF2B5EF4-FFF2-40B4-BE49-F238E27FC236}">
                <a16:creationId xmlns:a16="http://schemas.microsoft.com/office/drawing/2014/main" id="{2CFDF93E-1D98-7842-A352-A7BBE0A05FF0}"/>
              </a:ext>
            </a:extLst>
          </p:cNvPr>
          <p:cNvSpPr/>
          <p:nvPr/>
        </p:nvSpPr>
        <p:spPr>
          <a:xfrm>
            <a:off x="4495800" y="1182164"/>
            <a:ext cx="2501900" cy="1188720"/>
          </a:xfrm>
          <a:prstGeom prst="rect">
            <a:avLst/>
          </a:prstGeom>
          <a:solidFill>
            <a:schemeClr val="bg2"/>
          </a:solidFill>
          <a:ln>
            <a:noFill/>
          </a:ln>
          <a:effectLst/>
        </p:spPr>
        <p:style>
          <a:lnRef idx="0">
            <a:schemeClr val="accent1"/>
          </a:lnRef>
          <a:fillRef idx="1">
            <a:schemeClr val="accent1"/>
          </a:fillRef>
          <a:effectRef idx="0">
            <a:schemeClr val="dk1"/>
          </a:effectRef>
          <a:fontRef idx="minor">
            <a:schemeClr val="lt1"/>
          </a:fontRef>
        </p:style>
        <p:txBody>
          <a:bodyPr lIns="274320" rtlCol="0" anchor="ctr"/>
          <a:lstStyle/>
          <a:p>
            <a:pPr>
              <a:lnSpc>
                <a:spcPct val="95000"/>
              </a:lnSpc>
              <a:defRPr/>
            </a:pPr>
            <a:r>
              <a:rPr lang="en-US" sz="2000" dirty="0">
                <a:solidFill>
                  <a:srgbClr val="FFFFFF"/>
                </a:solidFill>
                <a:latin typeface="Arial"/>
              </a:rPr>
              <a:t>Reduce the gap </a:t>
            </a:r>
          </a:p>
        </p:txBody>
      </p:sp>
      <p:sp>
        <p:nvSpPr>
          <p:cNvPr id="30" name="Rectangle 29">
            <a:extLst>
              <a:ext uri="{FF2B5EF4-FFF2-40B4-BE49-F238E27FC236}">
                <a16:creationId xmlns:a16="http://schemas.microsoft.com/office/drawing/2014/main" id="{6C2923F4-2C76-6644-8151-A11A0C2448A9}"/>
              </a:ext>
            </a:extLst>
          </p:cNvPr>
          <p:cNvSpPr/>
          <p:nvPr/>
        </p:nvSpPr>
        <p:spPr>
          <a:xfrm>
            <a:off x="4495800" y="3794172"/>
            <a:ext cx="2501900" cy="1188720"/>
          </a:xfrm>
          <a:prstGeom prst="rect">
            <a:avLst/>
          </a:prstGeom>
          <a:solidFill>
            <a:schemeClr val="bg2"/>
          </a:solidFill>
          <a:ln>
            <a:noFill/>
          </a:ln>
          <a:effectLst/>
        </p:spPr>
        <p:style>
          <a:lnRef idx="0">
            <a:schemeClr val="accent1"/>
          </a:lnRef>
          <a:fillRef idx="1">
            <a:schemeClr val="accent1"/>
          </a:fillRef>
          <a:effectRef idx="0">
            <a:schemeClr val="dk1"/>
          </a:effectRef>
          <a:fontRef idx="minor">
            <a:schemeClr val="lt1"/>
          </a:fontRef>
        </p:style>
        <p:txBody>
          <a:bodyPr lIns="274320" rtlCol="0" anchor="ctr"/>
          <a:lstStyle/>
          <a:p>
            <a:pPr>
              <a:lnSpc>
                <a:spcPct val="95000"/>
              </a:lnSpc>
              <a:defRPr/>
            </a:pPr>
            <a:r>
              <a:rPr lang="en-US" sz="2000" dirty="0">
                <a:solidFill>
                  <a:srgbClr val="FFFFFF"/>
                </a:solidFill>
                <a:latin typeface="Arial"/>
              </a:rPr>
              <a:t>Drive inclusion</a:t>
            </a:r>
          </a:p>
        </p:txBody>
      </p:sp>
      <p:sp>
        <p:nvSpPr>
          <p:cNvPr id="31" name="Rectangle 30">
            <a:extLst>
              <a:ext uri="{FF2B5EF4-FFF2-40B4-BE49-F238E27FC236}">
                <a16:creationId xmlns:a16="http://schemas.microsoft.com/office/drawing/2014/main" id="{BC966E40-4264-234C-B665-C645CAAB86F2}"/>
              </a:ext>
            </a:extLst>
          </p:cNvPr>
          <p:cNvSpPr/>
          <p:nvPr/>
        </p:nvSpPr>
        <p:spPr>
          <a:xfrm>
            <a:off x="4495800" y="5100176"/>
            <a:ext cx="2501900" cy="1188720"/>
          </a:xfrm>
          <a:prstGeom prst="rect">
            <a:avLst/>
          </a:prstGeom>
          <a:solidFill>
            <a:schemeClr val="bg2"/>
          </a:solidFill>
          <a:ln>
            <a:noFill/>
          </a:ln>
          <a:effectLst/>
        </p:spPr>
        <p:style>
          <a:lnRef idx="0">
            <a:schemeClr val="accent1"/>
          </a:lnRef>
          <a:fillRef idx="1">
            <a:schemeClr val="accent1"/>
          </a:fillRef>
          <a:effectRef idx="0">
            <a:schemeClr val="dk1"/>
          </a:effectRef>
          <a:fontRef idx="minor">
            <a:schemeClr val="lt1"/>
          </a:fontRef>
        </p:style>
        <p:txBody>
          <a:bodyPr lIns="274320" rtlCol="0" anchor="ctr"/>
          <a:lstStyle/>
          <a:p>
            <a:pPr>
              <a:lnSpc>
                <a:spcPct val="95000"/>
              </a:lnSpc>
              <a:defRPr/>
            </a:pPr>
            <a:r>
              <a:rPr lang="en-US" sz="2000" dirty="0">
                <a:solidFill>
                  <a:srgbClr val="FFFFFF"/>
                </a:solidFill>
                <a:latin typeface="Arial"/>
              </a:rPr>
              <a:t>Lean forward</a:t>
            </a:r>
          </a:p>
        </p:txBody>
      </p:sp>
      <p:sp>
        <p:nvSpPr>
          <p:cNvPr id="32" name="Rectangle 31">
            <a:extLst>
              <a:ext uri="{FF2B5EF4-FFF2-40B4-BE49-F238E27FC236}">
                <a16:creationId xmlns:a16="http://schemas.microsoft.com/office/drawing/2014/main" id="{4B95BFDA-4FBD-8745-95AA-4674FE27BF32}"/>
              </a:ext>
            </a:extLst>
          </p:cNvPr>
          <p:cNvSpPr/>
          <p:nvPr/>
        </p:nvSpPr>
        <p:spPr>
          <a:xfrm>
            <a:off x="4495800" y="2488168"/>
            <a:ext cx="2501900" cy="1188720"/>
          </a:xfrm>
          <a:prstGeom prst="rect">
            <a:avLst/>
          </a:prstGeom>
          <a:solidFill>
            <a:schemeClr val="bg2"/>
          </a:solidFill>
          <a:ln>
            <a:noFill/>
          </a:ln>
          <a:effectLst/>
        </p:spPr>
        <p:style>
          <a:lnRef idx="0">
            <a:schemeClr val="accent1"/>
          </a:lnRef>
          <a:fillRef idx="1">
            <a:schemeClr val="accent1"/>
          </a:fillRef>
          <a:effectRef idx="0">
            <a:schemeClr val="dk1"/>
          </a:effectRef>
          <a:fontRef idx="minor">
            <a:schemeClr val="lt1"/>
          </a:fontRef>
        </p:style>
        <p:txBody>
          <a:bodyPr lIns="274320" rtlCol="0" anchor="ctr"/>
          <a:lstStyle/>
          <a:p>
            <a:pPr>
              <a:lnSpc>
                <a:spcPct val="95000"/>
              </a:lnSpc>
              <a:defRPr/>
            </a:pPr>
            <a:r>
              <a:rPr lang="en-US" sz="2000" dirty="0">
                <a:solidFill>
                  <a:srgbClr val="FFFFFF"/>
                </a:solidFill>
                <a:latin typeface="Arial"/>
              </a:rPr>
              <a:t>Develop </a:t>
            </a:r>
            <a:br>
              <a:rPr lang="en-US" sz="2000" dirty="0">
                <a:solidFill>
                  <a:srgbClr val="FFFFFF"/>
                </a:solidFill>
                <a:latin typeface="Arial"/>
              </a:rPr>
            </a:br>
            <a:r>
              <a:rPr lang="en-US" sz="2000" dirty="0">
                <a:solidFill>
                  <a:srgbClr val="FFFFFF"/>
                </a:solidFill>
                <a:latin typeface="Arial"/>
              </a:rPr>
              <a:t>and sponsor</a:t>
            </a:r>
          </a:p>
        </p:txBody>
      </p:sp>
      <p:sp>
        <p:nvSpPr>
          <p:cNvPr id="3" name="Rectangle 2">
            <a:extLst>
              <a:ext uri="{FF2B5EF4-FFF2-40B4-BE49-F238E27FC236}">
                <a16:creationId xmlns:a16="http://schemas.microsoft.com/office/drawing/2014/main" id="{B0A0F6B6-8F4E-46FE-B640-0D467DC4BC99}"/>
              </a:ext>
            </a:extLst>
          </p:cNvPr>
          <p:cNvSpPr/>
          <p:nvPr/>
        </p:nvSpPr>
        <p:spPr>
          <a:xfrm>
            <a:off x="7899399" y="3700124"/>
            <a:ext cx="3630271" cy="2169825"/>
          </a:xfrm>
          <a:prstGeom prst="rect">
            <a:avLst/>
          </a:prstGeom>
        </p:spPr>
        <p:txBody>
          <a:bodyPr wrap="square">
            <a:spAutoFit/>
          </a:bodyPr>
          <a:lstStyle/>
          <a:p>
            <a:r>
              <a:rPr lang="en-US" sz="1500" dirty="0">
                <a:latin typeface="+mj-lt"/>
              </a:rPr>
              <a:t>We continue to build a diverse team of talented and high-performing employees at all levels of the company. In 2020, we launched a more focused diversity and inclusion strategy to drive meaningful change that consists of four tenets, with associated actions and initiatives: Reduce the Gap, Develop &amp; Sponsor, Drive Inclusion and Lean Forward.</a:t>
            </a:r>
          </a:p>
        </p:txBody>
      </p:sp>
      <p:sp>
        <p:nvSpPr>
          <p:cNvPr id="17" name="Title 51">
            <a:extLst>
              <a:ext uri="{FF2B5EF4-FFF2-40B4-BE49-F238E27FC236}">
                <a16:creationId xmlns:a16="http://schemas.microsoft.com/office/drawing/2014/main" id="{97D62053-D8F1-E44D-B1F8-98F8D9CEC1F8}"/>
              </a:ext>
            </a:extLst>
          </p:cNvPr>
          <p:cNvSpPr txBox="1">
            <a:spLocks/>
          </p:cNvSpPr>
          <p:nvPr/>
        </p:nvSpPr>
        <p:spPr>
          <a:xfrm>
            <a:off x="457200" y="256197"/>
            <a:ext cx="11277600" cy="802193"/>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4800" b="1" kern="1200">
                <a:solidFill>
                  <a:schemeClr val="bg2"/>
                </a:solidFill>
                <a:latin typeface="+mj-lt"/>
                <a:ea typeface="+mj-ea"/>
                <a:cs typeface="+mj-cs"/>
              </a:defRPr>
            </a:lvl1pPr>
          </a:lstStyle>
          <a:p>
            <a:pPr defTabSz="914363">
              <a:defRPr/>
            </a:pPr>
            <a:r>
              <a:rPr lang="en-US" sz="4000" dirty="0">
                <a:solidFill>
                  <a:schemeClr val="bg1"/>
                </a:solidFill>
              </a:rPr>
              <a:t>Diversity &amp; Inclusion Strategy</a:t>
            </a:r>
            <a:endParaRPr lang="en-US" sz="4000" dirty="0">
              <a:solidFill>
                <a:schemeClr val="bg1"/>
              </a:solidFill>
              <a:latin typeface="Arial"/>
            </a:endParaRPr>
          </a:p>
        </p:txBody>
      </p:sp>
      <p:sp>
        <p:nvSpPr>
          <p:cNvPr id="13" name="Rectangle 12">
            <a:extLst>
              <a:ext uri="{FF2B5EF4-FFF2-40B4-BE49-F238E27FC236}">
                <a16:creationId xmlns:a16="http://schemas.microsoft.com/office/drawing/2014/main" id="{A8B9E668-BC67-4A58-9187-0EBDB745223E}"/>
              </a:ext>
            </a:extLst>
          </p:cNvPr>
          <p:cNvSpPr/>
          <p:nvPr/>
        </p:nvSpPr>
        <p:spPr>
          <a:xfrm>
            <a:off x="4879312" y="6475730"/>
            <a:ext cx="2335438" cy="26162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Tree>
    <p:extLst>
      <p:ext uri="{BB962C8B-B14F-4D97-AF65-F5344CB8AC3E}">
        <p14:creationId xmlns:p14="http://schemas.microsoft.com/office/powerpoint/2010/main" val="217388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B9ED1A4-898A-D642-B5A6-4DF014547F7E}"/>
              </a:ext>
            </a:extLst>
          </p:cNvPr>
          <p:cNvSpPr/>
          <p:nvPr/>
        </p:nvSpPr>
        <p:spPr>
          <a:xfrm>
            <a:off x="0" y="0"/>
            <a:ext cx="12192000" cy="1000103"/>
          </a:xfrm>
          <a:prstGeom prst="rect">
            <a:avLst/>
          </a:prstGeom>
          <a:gradFill flip="none" rotWithShape="1">
            <a:gsLst>
              <a:gs pos="2000">
                <a:srgbClr val="152C73"/>
              </a:gs>
              <a:gs pos="100000">
                <a:srgbClr val="1891F6"/>
              </a:gs>
            </a:gsLst>
            <a:lin ang="0" scaled="1"/>
            <a:tileRect/>
          </a:gradFill>
          <a:ln>
            <a:noFill/>
          </a:ln>
          <a:effectLst/>
        </p:spPr>
        <p:txBody>
          <a:bodyPr rtlCol="0" anchor="ctr"/>
          <a:lstStyle/>
          <a:p>
            <a:pPr algn="ctr" defTabSz="761970">
              <a:lnSpc>
                <a:spcPct val="95000"/>
              </a:lnSpc>
              <a:defRPr/>
            </a:pPr>
            <a:endParaRPr lang="en-US" sz="1600" kern="0">
              <a:solidFill>
                <a:srgbClr val="FFFFFF"/>
              </a:solidFill>
              <a:latin typeface="Arial"/>
            </a:endParaRPr>
          </a:p>
        </p:txBody>
      </p:sp>
      <p:sp>
        <p:nvSpPr>
          <p:cNvPr id="21554" name="Comment 29" hidden="1"/>
          <p:cNvSpPr>
            <a:spLocks noChangeArrowheads="1"/>
          </p:cNvSpPr>
          <p:nvPr/>
        </p:nvSpPr>
        <p:spPr bwMode="auto">
          <a:xfrm>
            <a:off x="304800" y="4373564"/>
            <a:ext cx="18288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21%</a:t>
            </a:r>
          </a:p>
        </p:txBody>
      </p:sp>
      <p:sp>
        <p:nvSpPr>
          <p:cNvPr id="21555" name="Comment 51" hidden="1"/>
          <p:cNvSpPr>
            <a:spLocks noChangeArrowheads="1"/>
          </p:cNvSpPr>
          <p:nvPr/>
        </p:nvSpPr>
        <p:spPr bwMode="auto">
          <a:xfrm>
            <a:off x="4165600" y="1676401"/>
            <a:ext cx="1117600" cy="1453424"/>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186   +3%</a:t>
            </a:r>
          </a:p>
          <a:p>
            <a:pPr algn="ctr" fontAlgn="base">
              <a:lnSpc>
                <a:spcPct val="7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27   +4%</a:t>
            </a:r>
          </a:p>
        </p:txBody>
      </p:sp>
      <p:sp>
        <p:nvSpPr>
          <p:cNvPr id="21556" name="Comment 52" hidden="1"/>
          <p:cNvSpPr>
            <a:spLocks noChangeArrowheads="1"/>
          </p:cNvSpPr>
          <p:nvPr/>
        </p:nvSpPr>
        <p:spPr bwMode="auto">
          <a:xfrm>
            <a:off x="10871200" y="1066801"/>
            <a:ext cx="1320800" cy="1299600"/>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522   +4%</a:t>
            </a: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62   +4%</a:t>
            </a:r>
          </a:p>
        </p:txBody>
      </p:sp>
      <p:sp>
        <p:nvSpPr>
          <p:cNvPr id="21557" name="Comment 53" hidden="1"/>
          <p:cNvSpPr>
            <a:spLocks noChangeArrowheads="1"/>
          </p:cNvSpPr>
          <p:nvPr/>
        </p:nvSpPr>
        <p:spPr bwMode="auto">
          <a:xfrm>
            <a:off x="7620000" y="4343400"/>
            <a:ext cx="19304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100%</a:t>
            </a:r>
          </a:p>
        </p:txBody>
      </p:sp>
      <p:sp>
        <p:nvSpPr>
          <p:cNvPr id="55" name="Title 51">
            <a:extLst>
              <a:ext uri="{FF2B5EF4-FFF2-40B4-BE49-F238E27FC236}">
                <a16:creationId xmlns:a16="http://schemas.microsoft.com/office/drawing/2014/main" id="{DAF85179-CF65-D64A-B196-B4600283B1AA}"/>
              </a:ext>
            </a:extLst>
          </p:cNvPr>
          <p:cNvSpPr txBox="1">
            <a:spLocks/>
          </p:cNvSpPr>
          <p:nvPr/>
        </p:nvSpPr>
        <p:spPr>
          <a:xfrm>
            <a:off x="457200" y="256197"/>
            <a:ext cx="11277600" cy="802193"/>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4800" b="1" kern="1200">
                <a:solidFill>
                  <a:schemeClr val="bg2"/>
                </a:solidFill>
                <a:latin typeface="+mj-lt"/>
                <a:ea typeface="+mj-ea"/>
                <a:cs typeface="+mj-cs"/>
              </a:defRPr>
            </a:lvl1pPr>
          </a:lstStyle>
          <a:p>
            <a:pPr defTabSz="914363">
              <a:defRPr/>
            </a:pPr>
            <a:r>
              <a:rPr lang="en-US" sz="4000" dirty="0">
                <a:solidFill>
                  <a:schemeClr val="bg1"/>
                </a:solidFill>
                <a:latin typeface="Arial"/>
              </a:rPr>
              <a:t>Our Communities</a:t>
            </a:r>
          </a:p>
        </p:txBody>
      </p:sp>
      <p:sp>
        <p:nvSpPr>
          <p:cNvPr id="15" name="Rectangle 14"/>
          <p:cNvSpPr/>
          <p:nvPr/>
        </p:nvSpPr>
        <p:spPr>
          <a:xfrm>
            <a:off x="4879312" y="6475730"/>
            <a:ext cx="2335438" cy="26162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20" name="Rectangle 19"/>
          <p:cNvSpPr/>
          <p:nvPr/>
        </p:nvSpPr>
        <p:spPr>
          <a:xfrm>
            <a:off x="3062514" y="1180903"/>
            <a:ext cx="1316567" cy="777240"/>
          </a:xfrm>
          <a:prstGeom prst="rect">
            <a:avLst/>
          </a:prstGeom>
          <a:solidFill>
            <a:srgbClr val="152C7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r>
              <a:rPr lang="en-US" sz="2100" b="1" dirty="0">
                <a:solidFill>
                  <a:schemeClr val="bg1"/>
                </a:solidFill>
              </a:rPr>
              <a:t>185</a:t>
            </a:r>
          </a:p>
        </p:txBody>
      </p:sp>
      <p:sp>
        <p:nvSpPr>
          <p:cNvPr id="21" name="Rectangle 20"/>
          <p:cNvSpPr/>
          <p:nvPr/>
        </p:nvSpPr>
        <p:spPr>
          <a:xfrm>
            <a:off x="3062514" y="2048459"/>
            <a:ext cx="1316567" cy="777240"/>
          </a:xfrm>
          <a:prstGeom prst="rect">
            <a:avLst/>
          </a:prstGeom>
          <a:solidFill>
            <a:srgbClr val="152C7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r>
              <a:rPr lang="en-US" sz="2100" b="1" dirty="0">
                <a:solidFill>
                  <a:schemeClr val="bg1"/>
                </a:solidFill>
              </a:rPr>
              <a:t>$7M+</a:t>
            </a:r>
          </a:p>
        </p:txBody>
      </p:sp>
      <p:sp>
        <p:nvSpPr>
          <p:cNvPr id="22" name="Rectangle 21"/>
          <p:cNvSpPr/>
          <p:nvPr/>
        </p:nvSpPr>
        <p:spPr>
          <a:xfrm>
            <a:off x="3062514" y="2916015"/>
            <a:ext cx="1316567" cy="777240"/>
          </a:xfrm>
          <a:prstGeom prst="rect">
            <a:avLst/>
          </a:prstGeom>
          <a:solidFill>
            <a:srgbClr val="152C7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r>
              <a:rPr lang="en-US" sz="2100" b="1" dirty="0">
                <a:solidFill>
                  <a:schemeClr val="bg1"/>
                </a:solidFill>
              </a:rPr>
              <a:t>~$800K</a:t>
            </a:r>
          </a:p>
        </p:txBody>
      </p:sp>
      <p:sp>
        <p:nvSpPr>
          <p:cNvPr id="23" name="Rectangle 22"/>
          <p:cNvSpPr/>
          <p:nvPr/>
        </p:nvSpPr>
        <p:spPr>
          <a:xfrm>
            <a:off x="3062514" y="3783571"/>
            <a:ext cx="1316567" cy="777240"/>
          </a:xfrm>
          <a:prstGeom prst="rect">
            <a:avLst/>
          </a:prstGeom>
          <a:solidFill>
            <a:srgbClr val="152C7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r>
              <a:rPr lang="en-US" sz="2100" b="1" dirty="0"/>
              <a:t>8</a:t>
            </a:r>
          </a:p>
        </p:txBody>
      </p:sp>
      <p:sp>
        <p:nvSpPr>
          <p:cNvPr id="24" name="Rectangle 23"/>
          <p:cNvSpPr/>
          <p:nvPr/>
        </p:nvSpPr>
        <p:spPr>
          <a:xfrm>
            <a:off x="3062514" y="4651127"/>
            <a:ext cx="1316567" cy="777240"/>
          </a:xfrm>
          <a:prstGeom prst="rect">
            <a:avLst/>
          </a:prstGeom>
          <a:solidFill>
            <a:srgbClr val="152C7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r>
              <a:rPr lang="en-US" sz="2100" b="1" dirty="0">
                <a:solidFill>
                  <a:schemeClr val="bg1"/>
                </a:solidFill>
              </a:rPr>
              <a:t>$3M</a:t>
            </a:r>
          </a:p>
        </p:txBody>
      </p:sp>
      <p:sp>
        <p:nvSpPr>
          <p:cNvPr id="31" name="TextBox 30"/>
          <p:cNvSpPr txBox="1"/>
          <p:nvPr/>
        </p:nvSpPr>
        <p:spPr>
          <a:xfrm>
            <a:off x="4580641" y="1175323"/>
            <a:ext cx="5302623" cy="777240"/>
          </a:xfrm>
          <a:prstGeom prst="rect">
            <a:avLst/>
          </a:prstGeom>
          <a:noFill/>
        </p:spPr>
        <p:txBody>
          <a:bodyPr wrap="square" lIns="0" tIns="0" rIns="0" bIns="0" rtlCol="0" anchor="ctr">
            <a:noAutofit/>
          </a:bodyPr>
          <a:lstStyle/>
          <a:p>
            <a:pPr>
              <a:lnSpc>
                <a:spcPct val="95000"/>
              </a:lnSpc>
              <a:spcAft>
                <a:spcPts val="600"/>
              </a:spcAft>
            </a:pPr>
            <a:r>
              <a:rPr lang="en-US" sz="1400" b="1" dirty="0">
                <a:solidFill>
                  <a:srgbClr val="152C73"/>
                </a:solidFill>
              </a:rPr>
              <a:t>Civic, cultural, economic and social welfare organizations supported around the world in 2020</a:t>
            </a:r>
            <a:endParaRPr lang="en-US" sz="1400" dirty="0"/>
          </a:p>
        </p:txBody>
      </p:sp>
      <p:sp>
        <p:nvSpPr>
          <p:cNvPr id="35" name="TextBox 34"/>
          <p:cNvSpPr txBox="1"/>
          <p:nvPr/>
        </p:nvSpPr>
        <p:spPr>
          <a:xfrm>
            <a:off x="4580641" y="2044487"/>
            <a:ext cx="5714030" cy="802193"/>
          </a:xfrm>
          <a:prstGeom prst="rect">
            <a:avLst/>
          </a:prstGeom>
          <a:noFill/>
        </p:spPr>
        <p:txBody>
          <a:bodyPr wrap="square" lIns="0" tIns="0" rIns="0" bIns="0" rtlCol="0" anchor="ctr">
            <a:noAutofit/>
          </a:bodyPr>
          <a:lstStyle/>
          <a:p>
            <a:pPr>
              <a:lnSpc>
                <a:spcPct val="95000"/>
              </a:lnSpc>
              <a:spcAft>
                <a:spcPts val="600"/>
              </a:spcAft>
            </a:pPr>
            <a:r>
              <a:rPr lang="en-US" sz="1400" b="1" dirty="0">
                <a:solidFill>
                  <a:srgbClr val="152C73"/>
                </a:solidFill>
              </a:rPr>
              <a:t>Invested in our communities through cash and in-kind donations in 2020</a:t>
            </a:r>
            <a:endParaRPr lang="en-US" sz="1400" dirty="0"/>
          </a:p>
        </p:txBody>
      </p:sp>
      <p:sp>
        <p:nvSpPr>
          <p:cNvPr id="36" name="TextBox 35"/>
          <p:cNvSpPr txBox="1"/>
          <p:nvPr/>
        </p:nvSpPr>
        <p:spPr>
          <a:xfrm>
            <a:off x="4580642" y="2916015"/>
            <a:ext cx="5545666" cy="777240"/>
          </a:xfrm>
          <a:prstGeom prst="rect">
            <a:avLst/>
          </a:prstGeom>
          <a:noFill/>
        </p:spPr>
        <p:txBody>
          <a:bodyPr wrap="square" lIns="0" tIns="0" rIns="0" bIns="0" rtlCol="0" anchor="ctr">
            <a:noAutofit/>
          </a:bodyPr>
          <a:lstStyle/>
          <a:p>
            <a:pPr>
              <a:lnSpc>
                <a:spcPct val="95000"/>
              </a:lnSpc>
              <a:spcAft>
                <a:spcPts val="600"/>
              </a:spcAft>
            </a:pPr>
            <a:r>
              <a:rPr lang="en-US" sz="1400" b="1" dirty="0">
                <a:solidFill>
                  <a:srgbClr val="152C73"/>
                </a:solidFill>
              </a:rPr>
              <a:t>Donated in 2020 through the Carrier Employee Matching Gifts Program, a dollar-for-dollar charitable donation matching program</a:t>
            </a:r>
            <a:endParaRPr lang="en-US" sz="1400" dirty="0"/>
          </a:p>
        </p:txBody>
      </p:sp>
      <p:sp>
        <p:nvSpPr>
          <p:cNvPr id="37" name="TextBox 36"/>
          <p:cNvSpPr txBox="1"/>
          <p:nvPr/>
        </p:nvSpPr>
        <p:spPr>
          <a:xfrm>
            <a:off x="4580641" y="3783571"/>
            <a:ext cx="5545666" cy="777240"/>
          </a:xfrm>
          <a:prstGeom prst="rect">
            <a:avLst/>
          </a:prstGeom>
          <a:noFill/>
        </p:spPr>
        <p:txBody>
          <a:bodyPr wrap="square" lIns="0" tIns="0" rIns="0" bIns="0" rtlCol="0" anchor="ctr">
            <a:noAutofit/>
          </a:bodyPr>
          <a:lstStyle/>
          <a:p>
            <a:pPr>
              <a:lnSpc>
                <a:spcPct val="95000"/>
              </a:lnSpc>
              <a:spcAft>
                <a:spcPts val="600"/>
              </a:spcAft>
            </a:pPr>
            <a:r>
              <a:rPr lang="en-US" sz="1400" b="1" dirty="0">
                <a:solidFill>
                  <a:srgbClr val="152C73"/>
                </a:solidFill>
              </a:rPr>
              <a:t>Food banks benefited from our grants to Feeding America to help distribute over 20 million pounds of food to those in need in 2020</a:t>
            </a:r>
            <a:endParaRPr lang="en-US" sz="1400" dirty="0"/>
          </a:p>
        </p:txBody>
      </p:sp>
      <p:sp>
        <p:nvSpPr>
          <p:cNvPr id="38" name="TextBox 37"/>
          <p:cNvSpPr txBox="1"/>
          <p:nvPr/>
        </p:nvSpPr>
        <p:spPr>
          <a:xfrm>
            <a:off x="4580642" y="4651128"/>
            <a:ext cx="5545666" cy="777240"/>
          </a:xfrm>
          <a:prstGeom prst="rect">
            <a:avLst/>
          </a:prstGeom>
          <a:noFill/>
        </p:spPr>
        <p:txBody>
          <a:bodyPr wrap="square" lIns="0" tIns="0" rIns="0" bIns="0" rtlCol="0" anchor="ctr">
            <a:noAutofit/>
          </a:bodyPr>
          <a:lstStyle/>
          <a:p>
            <a:pPr>
              <a:lnSpc>
                <a:spcPct val="95000"/>
              </a:lnSpc>
              <a:spcAft>
                <a:spcPts val="600"/>
              </a:spcAft>
            </a:pPr>
            <a:r>
              <a:rPr lang="en-US" sz="1400" b="1" dirty="0">
                <a:solidFill>
                  <a:srgbClr val="152C73"/>
                </a:solidFill>
              </a:rPr>
              <a:t>Three-year donation to support The Nature Conservancy’s </a:t>
            </a:r>
            <a:br>
              <a:rPr lang="en-US" sz="1400" b="1" dirty="0">
                <a:solidFill>
                  <a:srgbClr val="152C73"/>
                </a:solidFill>
              </a:rPr>
            </a:br>
            <a:r>
              <a:rPr lang="en-US" sz="1400" b="1" dirty="0">
                <a:solidFill>
                  <a:srgbClr val="152C73"/>
                </a:solidFill>
              </a:rPr>
              <a:t>Build Healthy Cities initiative</a:t>
            </a:r>
          </a:p>
        </p:txBody>
      </p:sp>
      <p:pic>
        <p:nvPicPr>
          <p:cNvPr id="33" name="Picture 3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78125" y="1180933"/>
            <a:ext cx="1389888" cy="5153196"/>
          </a:xfrm>
          <a:prstGeom prst="rect">
            <a:avLst/>
          </a:prstGeom>
        </p:spPr>
      </p:pic>
      <p:pic>
        <p:nvPicPr>
          <p:cNvPr id="34" name="Picture 3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6566" y="1180934"/>
            <a:ext cx="2513615" cy="5114987"/>
          </a:xfrm>
          <a:prstGeom prst="rect">
            <a:avLst/>
          </a:prstGeom>
        </p:spPr>
      </p:pic>
      <p:sp>
        <p:nvSpPr>
          <p:cNvPr id="3" name="Slide Number Placeholder 2"/>
          <p:cNvSpPr>
            <a:spLocks noGrp="1"/>
          </p:cNvSpPr>
          <p:nvPr>
            <p:ph type="sldNum" sz="quarter" idx="12"/>
          </p:nvPr>
        </p:nvSpPr>
        <p:spPr/>
        <p:txBody>
          <a:bodyPr/>
          <a:lstStyle/>
          <a:p>
            <a:fld id="{54C43044-12A5-4144-ACF2-73440A089539}" type="slidenum">
              <a:rPr lang="en-US" smtClean="0"/>
              <a:t>14</a:t>
            </a:fld>
            <a:endParaRPr lang="en-US"/>
          </a:p>
        </p:txBody>
      </p:sp>
      <p:sp>
        <p:nvSpPr>
          <p:cNvPr id="41" name="TextBox 40">
            <a:extLst>
              <a:ext uri="{FF2B5EF4-FFF2-40B4-BE49-F238E27FC236}">
                <a16:creationId xmlns:a16="http://schemas.microsoft.com/office/drawing/2014/main" id="{14CFF93E-8C03-4DCA-B0EE-1B1819D2DE76}"/>
              </a:ext>
            </a:extLst>
          </p:cNvPr>
          <p:cNvSpPr txBox="1"/>
          <p:nvPr/>
        </p:nvSpPr>
        <p:spPr>
          <a:xfrm>
            <a:off x="4580641" y="5518682"/>
            <a:ext cx="5714031" cy="777239"/>
          </a:xfrm>
          <a:prstGeom prst="rect">
            <a:avLst/>
          </a:prstGeom>
          <a:noFill/>
        </p:spPr>
        <p:txBody>
          <a:bodyPr wrap="square" lIns="0" tIns="0" rIns="0" bIns="0" rtlCol="0" anchor="ctr">
            <a:noAutofit/>
          </a:bodyPr>
          <a:lstStyle/>
          <a:p>
            <a:pPr>
              <a:lnSpc>
                <a:spcPct val="95000"/>
              </a:lnSpc>
              <a:spcAft>
                <a:spcPts val="600"/>
              </a:spcAft>
            </a:pPr>
            <a:r>
              <a:rPr lang="en-US" sz="1400" b="1" dirty="0">
                <a:solidFill>
                  <a:srgbClr val="152C73"/>
                </a:solidFill>
              </a:rPr>
              <a:t>Smoke and carbon monoxide alarms donated to fire departments since 2002 to help make underserved communities safer through Kidde’s Operation Save a Life program</a:t>
            </a:r>
            <a:endParaRPr lang="en-US" sz="1400" dirty="0"/>
          </a:p>
        </p:txBody>
      </p:sp>
      <p:sp>
        <p:nvSpPr>
          <p:cNvPr id="42" name="Rectangle 41">
            <a:extLst>
              <a:ext uri="{FF2B5EF4-FFF2-40B4-BE49-F238E27FC236}">
                <a16:creationId xmlns:a16="http://schemas.microsoft.com/office/drawing/2014/main" id="{FF473752-E956-4077-8665-1CD00685336E}"/>
              </a:ext>
            </a:extLst>
          </p:cNvPr>
          <p:cNvSpPr/>
          <p:nvPr/>
        </p:nvSpPr>
        <p:spPr>
          <a:xfrm>
            <a:off x="3062514" y="5518681"/>
            <a:ext cx="1316567" cy="777240"/>
          </a:xfrm>
          <a:prstGeom prst="rect">
            <a:avLst/>
          </a:prstGeom>
          <a:solidFill>
            <a:srgbClr val="152C7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r>
              <a:rPr lang="en-US" sz="2100" b="1" dirty="0">
                <a:solidFill>
                  <a:schemeClr val="bg1"/>
                </a:solidFill>
              </a:rPr>
              <a:t>1.6M+</a:t>
            </a:r>
          </a:p>
        </p:txBody>
      </p:sp>
    </p:spTree>
    <p:extLst>
      <p:ext uri="{BB962C8B-B14F-4D97-AF65-F5344CB8AC3E}">
        <p14:creationId xmlns:p14="http://schemas.microsoft.com/office/powerpoint/2010/main" val="7558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23" name="Rectangle 22">
            <a:extLst>
              <a:ext uri="{FF2B5EF4-FFF2-40B4-BE49-F238E27FC236}">
                <a16:creationId xmlns:a16="http://schemas.microsoft.com/office/drawing/2014/main" id="{137A45FD-C202-634B-9B80-D3EF8AFC5289}"/>
              </a:ext>
            </a:extLst>
          </p:cNvPr>
          <p:cNvSpPr/>
          <p:nvPr/>
        </p:nvSpPr>
        <p:spPr>
          <a:xfrm>
            <a:off x="0" y="0"/>
            <a:ext cx="12192000" cy="1000103"/>
          </a:xfrm>
          <a:prstGeom prst="rect">
            <a:avLst/>
          </a:prstGeom>
          <a:gradFill flip="none" rotWithShape="1">
            <a:gsLst>
              <a:gs pos="2000">
                <a:srgbClr val="152C73"/>
              </a:gs>
              <a:gs pos="100000">
                <a:srgbClr val="1891F6"/>
              </a:gs>
            </a:gsLst>
            <a:lin ang="0" scaled="1"/>
            <a:tileRect/>
          </a:gradFill>
          <a:ln>
            <a:noFill/>
          </a:ln>
          <a:effectLst/>
        </p:spPr>
        <p:txBody>
          <a:bodyPr rtlCol="0" anchor="ctr"/>
          <a:lstStyle/>
          <a:p>
            <a:pPr algn="ctr" defTabSz="761970">
              <a:lnSpc>
                <a:spcPct val="95000"/>
              </a:lnSpc>
              <a:defRPr/>
            </a:pPr>
            <a:endParaRPr lang="en-US" sz="1600" kern="0">
              <a:solidFill>
                <a:srgbClr val="FFFFFF"/>
              </a:solidFill>
              <a:latin typeface="Arial"/>
            </a:endParaRPr>
          </a:p>
        </p:txBody>
      </p:sp>
      <p:sp>
        <p:nvSpPr>
          <p:cNvPr id="22" name="Title 51">
            <a:extLst>
              <a:ext uri="{FF2B5EF4-FFF2-40B4-BE49-F238E27FC236}">
                <a16:creationId xmlns:a16="http://schemas.microsoft.com/office/drawing/2014/main" id="{F518C455-E04E-3840-A798-01905D450167}"/>
              </a:ext>
            </a:extLst>
          </p:cNvPr>
          <p:cNvSpPr txBox="1">
            <a:spLocks/>
          </p:cNvSpPr>
          <p:nvPr/>
        </p:nvSpPr>
        <p:spPr>
          <a:xfrm>
            <a:off x="457200" y="256197"/>
            <a:ext cx="11277600" cy="802193"/>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4800" b="1" kern="1200">
                <a:solidFill>
                  <a:schemeClr val="bg2"/>
                </a:solidFill>
                <a:latin typeface="+mj-lt"/>
                <a:ea typeface="+mj-ea"/>
                <a:cs typeface="+mj-cs"/>
              </a:defRPr>
            </a:lvl1pPr>
          </a:lstStyle>
          <a:p>
            <a:pPr defTabSz="914363">
              <a:defRPr/>
            </a:pPr>
            <a:r>
              <a:rPr lang="en-US" sz="4000" dirty="0">
                <a:solidFill>
                  <a:schemeClr val="bg1"/>
                </a:solidFill>
                <a:latin typeface="Arial"/>
              </a:rPr>
              <a:t>Services</a:t>
            </a:r>
          </a:p>
        </p:txBody>
      </p:sp>
      <p:sp>
        <p:nvSpPr>
          <p:cNvPr id="177" name="Google Shape;177;p28"/>
          <p:cNvSpPr txBox="1"/>
          <p:nvPr/>
        </p:nvSpPr>
        <p:spPr>
          <a:xfrm>
            <a:off x="3322211" y="2508442"/>
            <a:ext cx="3903779" cy="3363037"/>
          </a:xfrm>
          <a:prstGeom prst="rect">
            <a:avLst/>
          </a:prstGeom>
          <a:noFill/>
          <a:ln>
            <a:noFill/>
          </a:ln>
        </p:spPr>
        <p:txBody>
          <a:bodyPr spcFirstLastPara="1" wrap="square" lIns="121900" tIns="121900" rIns="121900" bIns="121900" anchor="ctr" anchorCtr="0">
            <a:noAutofit/>
          </a:bodyPr>
          <a:lstStyle/>
          <a:p>
            <a:pPr lvl="0">
              <a:buClr>
                <a:schemeClr val="dk1"/>
              </a:buClr>
              <a:buSzPts val="1100"/>
            </a:pPr>
            <a:endParaRPr lang="en-US" sz="1500" dirty="0"/>
          </a:p>
          <a:p>
            <a:pPr lvl="0">
              <a:buClr>
                <a:schemeClr val="dk1"/>
              </a:buClr>
              <a:buSzPts val="1100"/>
            </a:pPr>
            <a:r>
              <a:rPr lang="en-US" sz="1500" dirty="0" err="1"/>
              <a:t>BluEdge</a:t>
            </a:r>
            <a:r>
              <a:rPr lang="en-US" sz="1500" dirty="0"/>
              <a:t> is an enterprise-wide service </a:t>
            </a:r>
            <a:br>
              <a:rPr lang="en-US" sz="1500" dirty="0"/>
            </a:br>
            <a:r>
              <a:rPr lang="en-US" sz="1500" dirty="0"/>
              <a:t>and aftermarket offering designed to provide customers with superior service throughout the product lifecycle, with digitally enabled differentiation.</a:t>
            </a:r>
          </a:p>
          <a:p>
            <a:pPr lvl="0">
              <a:buClr>
                <a:schemeClr val="dk1"/>
              </a:buClr>
              <a:buSzPts val="1100"/>
            </a:pPr>
            <a:endParaRPr lang="en-US" sz="1500" dirty="0"/>
          </a:p>
          <a:p>
            <a:pPr lvl="0">
              <a:buClr>
                <a:schemeClr val="dk1"/>
              </a:buClr>
              <a:buSzPts val="1100"/>
            </a:pPr>
            <a:r>
              <a:rPr lang="en-US" sz="1500" dirty="0"/>
              <a:t>Through a deep understanding of</a:t>
            </a:r>
          </a:p>
          <a:p>
            <a:pPr lvl="0">
              <a:buClr>
                <a:schemeClr val="dk1"/>
              </a:buClr>
              <a:buSzPts val="1100"/>
            </a:pPr>
            <a:r>
              <a:rPr lang="en-US" sz="1500" dirty="0"/>
              <a:t>customer needs and investments in connected equipment and digital service solutions, </a:t>
            </a:r>
            <a:r>
              <a:rPr lang="en-US" sz="1500" dirty="0" err="1"/>
              <a:t>BluEdge</a:t>
            </a:r>
            <a:r>
              <a:rPr lang="en-US" sz="1500" dirty="0"/>
              <a:t> will help achieve enhanced equipment efficiency and performance – key components of our healthy, safe and sustainable building </a:t>
            </a:r>
            <a:br>
              <a:rPr lang="en-US" sz="1500" dirty="0"/>
            </a:br>
            <a:r>
              <a:rPr lang="en-US" sz="1500" dirty="0"/>
              <a:t>and cold chain programs.</a:t>
            </a:r>
          </a:p>
        </p:txBody>
      </p:sp>
      <p:sp>
        <p:nvSpPr>
          <p:cNvPr id="184" name="Google Shape;184;p28"/>
          <p:cNvSpPr txBox="1">
            <a:spLocks noGrp="1"/>
          </p:cNvSpPr>
          <p:nvPr>
            <p:ph type="sldNum" idx="12"/>
          </p:nvPr>
        </p:nvSpPr>
        <p:spPr>
          <a:xfrm>
            <a:off x="11277600" y="6423660"/>
            <a:ext cx="457200" cy="36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solidFill>
                  <a:schemeClr val="dk1"/>
                </a:solidFill>
              </a:rPr>
              <a:t>15</a:t>
            </a:fld>
            <a:endParaRPr>
              <a:solidFill>
                <a:schemeClr val="dk1"/>
              </a:solidFill>
            </a:endParaRPr>
          </a:p>
        </p:txBody>
      </p:sp>
      <p:pic>
        <p:nvPicPr>
          <p:cNvPr id="188" name="Google Shape;188;p2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442494" y="1592700"/>
            <a:ext cx="2434199" cy="855257"/>
          </a:xfrm>
          <a:prstGeom prst="rect">
            <a:avLst/>
          </a:prstGeom>
          <a:noFill/>
          <a:ln>
            <a:noFill/>
          </a:ln>
        </p:spPr>
      </p:pic>
      <p:sp>
        <p:nvSpPr>
          <p:cNvPr id="13" name="Google Shape;177;p28">
            <a:extLst>
              <a:ext uri="{FF2B5EF4-FFF2-40B4-BE49-F238E27FC236}">
                <a16:creationId xmlns:a16="http://schemas.microsoft.com/office/drawing/2014/main" id="{AFEC9B98-4BA8-884D-90D5-41E5EB851F94}"/>
              </a:ext>
            </a:extLst>
          </p:cNvPr>
          <p:cNvSpPr txBox="1"/>
          <p:nvPr/>
        </p:nvSpPr>
        <p:spPr>
          <a:xfrm>
            <a:off x="7563275" y="1161586"/>
            <a:ext cx="4045630" cy="544551"/>
          </a:xfrm>
          <a:prstGeom prst="rect">
            <a:avLst/>
          </a:prstGeom>
          <a:noFill/>
          <a:ln>
            <a:noFill/>
          </a:ln>
        </p:spPr>
        <p:txBody>
          <a:bodyPr spcFirstLastPara="1" wrap="square" lIns="121900" tIns="121900" rIns="121900" bIns="121900" anchor="t" anchorCtr="0">
            <a:noAutofit/>
          </a:bodyPr>
          <a:lstStyle/>
          <a:p>
            <a:pPr lvl="0" algn="ctr">
              <a:buClr>
                <a:schemeClr val="dk1"/>
              </a:buClr>
              <a:buSzPts val="1100"/>
            </a:pPr>
            <a:r>
              <a:rPr lang="en-US" sz="1600" b="1" dirty="0">
                <a:solidFill>
                  <a:srgbClr val="152C73"/>
                </a:solidFill>
              </a:rPr>
              <a:t>Service Tiers</a:t>
            </a:r>
          </a:p>
        </p:txBody>
      </p:sp>
      <p:grpSp>
        <p:nvGrpSpPr>
          <p:cNvPr id="4" name="Group 3">
            <a:extLst>
              <a:ext uri="{FF2B5EF4-FFF2-40B4-BE49-F238E27FC236}">
                <a16:creationId xmlns:a16="http://schemas.microsoft.com/office/drawing/2014/main" id="{A88DD23B-0661-264C-84D4-38EB4F746077}"/>
              </a:ext>
            </a:extLst>
          </p:cNvPr>
          <p:cNvGrpSpPr/>
          <p:nvPr/>
        </p:nvGrpSpPr>
        <p:grpSpPr>
          <a:xfrm>
            <a:off x="7563274" y="1650377"/>
            <a:ext cx="4058883" cy="1483113"/>
            <a:chOff x="7627433" y="1806496"/>
            <a:chExt cx="3679903" cy="1483113"/>
          </a:xfrm>
        </p:grpSpPr>
        <p:sp>
          <p:nvSpPr>
            <p:cNvPr id="3" name="Rectangle 2">
              <a:extLst>
                <a:ext uri="{FF2B5EF4-FFF2-40B4-BE49-F238E27FC236}">
                  <a16:creationId xmlns:a16="http://schemas.microsoft.com/office/drawing/2014/main" id="{8DE2AD45-4C6B-BC48-A30E-7A88B27B3893}"/>
                </a:ext>
              </a:extLst>
            </p:cNvPr>
            <p:cNvSpPr/>
            <p:nvPr/>
          </p:nvSpPr>
          <p:spPr>
            <a:xfrm>
              <a:off x="7627433" y="1806496"/>
              <a:ext cx="3679903" cy="1483113"/>
            </a:xfrm>
            <a:prstGeom prst="rect">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17" name="TextBox 16">
              <a:extLst>
                <a:ext uri="{FF2B5EF4-FFF2-40B4-BE49-F238E27FC236}">
                  <a16:creationId xmlns:a16="http://schemas.microsoft.com/office/drawing/2014/main" id="{2680AA82-3DA7-464C-A0F2-3A3C54D8DBF2}"/>
                </a:ext>
              </a:extLst>
            </p:cNvPr>
            <p:cNvSpPr txBox="1"/>
            <p:nvPr/>
          </p:nvSpPr>
          <p:spPr>
            <a:xfrm>
              <a:off x="7921681" y="2419519"/>
              <a:ext cx="3367070" cy="553998"/>
            </a:xfrm>
            <a:prstGeom prst="rect">
              <a:avLst/>
            </a:prstGeom>
            <a:noFill/>
          </p:spPr>
          <p:txBody>
            <a:bodyPr wrap="square" lIns="0" tIns="0" rIns="0" bIns="0" rtlCol="0">
              <a:spAutoFit/>
            </a:bodyPr>
            <a:lstStyle/>
            <a:p>
              <a:pPr marL="171450" indent="-171450">
                <a:buClr>
                  <a:srgbClr val="1891F6"/>
                </a:buClr>
                <a:buFont typeface="Arial" panose="020B0604020202020204" pitchFamily="34" charset="0"/>
                <a:buChar char="•"/>
              </a:pPr>
              <a:r>
                <a:rPr lang="en-US" sz="1200" dirty="0">
                  <a:solidFill>
                    <a:schemeClr val="bg1"/>
                  </a:solidFill>
                </a:rPr>
                <a:t>Basic plan </a:t>
              </a:r>
            </a:p>
            <a:p>
              <a:pPr marL="171450" indent="-171450">
                <a:buClr>
                  <a:srgbClr val="1891F6"/>
                </a:buClr>
                <a:buFont typeface="Arial" panose="020B0604020202020204" pitchFamily="34" charset="0"/>
                <a:buChar char="•"/>
              </a:pPr>
              <a:r>
                <a:rPr lang="en-US" sz="1200" dirty="0">
                  <a:solidFill>
                    <a:schemeClr val="bg1"/>
                  </a:solidFill>
                </a:rPr>
                <a:t>Customers maintain equipment</a:t>
              </a:r>
            </a:p>
            <a:p>
              <a:pPr marL="171450" indent="-171450">
                <a:buClr>
                  <a:srgbClr val="1891F6"/>
                </a:buClr>
                <a:buFont typeface="Arial" panose="020B0604020202020204" pitchFamily="34" charset="0"/>
                <a:buChar char="•"/>
              </a:pPr>
              <a:r>
                <a:rPr lang="en-US" sz="1200" dirty="0">
                  <a:solidFill>
                    <a:schemeClr val="bg1"/>
                  </a:solidFill>
                </a:rPr>
                <a:t>Carrier provides on-demand expert service</a:t>
              </a:r>
            </a:p>
          </p:txBody>
        </p:sp>
        <p:sp>
          <p:nvSpPr>
            <p:cNvPr id="20" name="TextBox 19">
              <a:extLst>
                <a:ext uri="{FF2B5EF4-FFF2-40B4-BE49-F238E27FC236}">
                  <a16:creationId xmlns:a16="http://schemas.microsoft.com/office/drawing/2014/main" id="{538FF491-EC18-E44B-BF6C-8E629B475C62}"/>
                </a:ext>
              </a:extLst>
            </p:cNvPr>
            <p:cNvSpPr txBox="1"/>
            <p:nvPr/>
          </p:nvSpPr>
          <p:spPr>
            <a:xfrm>
              <a:off x="7921681" y="2071515"/>
              <a:ext cx="3140329" cy="246221"/>
            </a:xfrm>
            <a:prstGeom prst="rect">
              <a:avLst/>
            </a:prstGeom>
            <a:noFill/>
          </p:spPr>
          <p:txBody>
            <a:bodyPr wrap="square" lIns="0" tIns="0" rIns="0" bIns="0" rtlCol="0">
              <a:spAutoFit/>
            </a:bodyPr>
            <a:lstStyle/>
            <a:p>
              <a:r>
                <a:rPr lang="en-US" sz="1600" b="1" dirty="0">
                  <a:solidFill>
                    <a:schemeClr val="bg1"/>
                  </a:solidFill>
                </a:rPr>
                <a:t>Core</a:t>
              </a:r>
            </a:p>
          </p:txBody>
        </p:sp>
      </p:grpSp>
      <p:grpSp>
        <p:nvGrpSpPr>
          <p:cNvPr id="30" name="Group 29">
            <a:extLst>
              <a:ext uri="{FF2B5EF4-FFF2-40B4-BE49-F238E27FC236}">
                <a16:creationId xmlns:a16="http://schemas.microsoft.com/office/drawing/2014/main" id="{5FB8BA41-B2A0-CE47-9D55-5A5C45570590}"/>
              </a:ext>
            </a:extLst>
          </p:cNvPr>
          <p:cNvGrpSpPr/>
          <p:nvPr/>
        </p:nvGrpSpPr>
        <p:grpSpPr>
          <a:xfrm>
            <a:off x="7563274" y="4812808"/>
            <a:ext cx="4058883" cy="1483113"/>
            <a:chOff x="7627433" y="1806496"/>
            <a:chExt cx="3679903" cy="1483113"/>
          </a:xfrm>
        </p:grpSpPr>
        <p:sp>
          <p:nvSpPr>
            <p:cNvPr id="33" name="Rectangle 32">
              <a:extLst>
                <a:ext uri="{FF2B5EF4-FFF2-40B4-BE49-F238E27FC236}">
                  <a16:creationId xmlns:a16="http://schemas.microsoft.com/office/drawing/2014/main" id="{A9323D95-A428-CA46-9FDF-F3783DF7A6EF}"/>
                </a:ext>
              </a:extLst>
            </p:cNvPr>
            <p:cNvSpPr/>
            <p:nvPr/>
          </p:nvSpPr>
          <p:spPr>
            <a:xfrm>
              <a:off x="7627433" y="1806496"/>
              <a:ext cx="3679903" cy="1483113"/>
            </a:xfrm>
            <a:prstGeom prst="rect">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34" name="TextBox 33">
              <a:extLst>
                <a:ext uri="{FF2B5EF4-FFF2-40B4-BE49-F238E27FC236}">
                  <a16:creationId xmlns:a16="http://schemas.microsoft.com/office/drawing/2014/main" id="{6325943B-5D8E-5745-9D16-D10F52C9BC06}"/>
                </a:ext>
              </a:extLst>
            </p:cNvPr>
            <p:cNvSpPr txBox="1"/>
            <p:nvPr/>
          </p:nvSpPr>
          <p:spPr>
            <a:xfrm>
              <a:off x="7921681" y="2338496"/>
              <a:ext cx="3140329" cy="923330"/>
            </a:xfrm>
            <a:prstGeom prst="rect">
              <a:avLst/>
            </a:prstGeom>
            <a:noFill/>
          </p:spPr>
          <p:txBody>
            <a:bodyPr wrap="square" lIns="0" tIns="0" rIns="0" bIns="0" rtlCol="0">
              <a:spAutoFit/>
            </a:bodyPr>
            <a:lstStyle/>
            <a:p>
              <a:pPr marL="171450" indent="-171450">
                <a:buClr>
                  <a:srgbClr val="1891F6"/>
                </a:buClr>
                <a:buFont typeface="Arial" panose="020B0604020202020204" pitchFamily="34" charset="0"/>
                <a:buChar char="•"/>
              </a:pPr>
              <a:r>
                <a:rPr lang="en-US" sz="1200" dirty="0">
                  <a:solidFill>
                    <a:schemeClr val="bg1"/>
                  </a:solidFill>
                </a:rPr>
                <a:t>Comprehensive service offering </a:t>
              </a:r>
            </a:p>
            <a:p>
              <a:pPr marL="171450" indent="-171450">
                <a:buClr>
                  <a:srgbClr val="1891F6"/>
                </a:buClr>
                <a:buFont typeface="Arial" panose="020B0604020202020204" pitchFamily="34" charset="0"/>
                <a:buChar char="•"/>
              </a:pPr>
              <a:r>
                <a:rPr lang="en-US" sz="1200" dirty="0">
                  <a:solidFill>
                    <a:schemeClr val="bg1"/>
                  </a:solidFill>
                </a:rPr>
                <a:t>Unmatched customer support and cutting-edge technology to optimize performance, maximize uptime and minimize cost</a:t>
              </a:r>
            </a:p>
            <a:p>
              <a:pPr marL="171450" indent="-171450">
                <a:buClr>
                  <a:srgbClr val="1891F6"/>
                </a:buClr>
                <a:buFont typeface="Arial" panose="020B0604020202020204" pitchFamily="34" charset="0"/>
                <a:buChar char="•"/>
              </a:pPr>
              <a:endParaRPr lang="en-US" sz="1200" dirty="0">
                <a:solidFill>
                  <a:schemeClr val="bg1"/>
                </a:solidFill>
              </a:endParaRPr>
            </a:p>
          </p:txBody>
        </p:sp>
        <p:sp>
          <p:nvSpPr>
            <p:cNvPr id="35" name="TextBox 34">
              <a:extLst>
                <a:ext uri="{FF2B5EF4-FFF2-40B4-BE49-F238E27FC236}">
                  <a16:creationId xmlns:a16="http://schemas.microsoft.com/office/drawing/2014/main" id="{FE3ED951-2748-7849-94A4-E2A9809702F2}"/>
                </a:ext>
              </a:extLst>
            </p:cNvPr>
            <p:cNvSpPr txBox="1"/>
            <p:nvPr/>
          </p:nvSpPr>
          <p:spPr>
            <a:xfrm>
              <a:off x="7921681" y="1990492"/>
              <a:ext cx="3140329" cy="246221"/>
            </a:xfrm>
            <a:prstGeom prst="rect">
              <a:avLst/>
            </a:prstGeom>
            <a:noFill/>
          </p:spPr>
          <p:txBody>
            <a:bodyPr wrap="square" lIns="0" tIns="0" rIns="0" bIns="0" rtlCol="0">
              <a:spAutoFit/>
            </a:bodyPr>
            <a:lstStyle/>
            <a:p>
              <a:r>
                <a:rPr lang="en-US" sz="1600" b="1" dirty="0">
                  <a:solidFill>
                    <a:schemeClr val="bg1"/>
                  </a:solidFill>
                </a:rPr>
                <a:t>Elite</a:t>
              </a:r>
            </a:p>
          </p:txBody>
        </p:sp>
      </p:grpSp>
      <p:grpSp>
        <p:nvGrpSpPr>
          <p:cNvPr id="36" name="Group 35">
            <a:extLst>
              <a:ext uri="{FF2B5EF4-FFF2-40B4-BE49-F238E27FC236}">
                <a16:creationId xmlns:a16="http://schemas.microsoft.com/office/drawing/2014/main" id="{1FA10C6D-8CC9-1E4F-9FE2-08F7ED377972}"/>
              </a:ext>
            </a:extLst>
          </p:cNvPr>
          <p:cNvGrpSpPr/>
          <p:nvPr/>
        </p:nvGrpSpPr>
        <p:grpSpPr>
          <a:xfrm>
            <a:off x="7563274" y="3231592"/>
            <a:ext cx="4058883" cy="1483113"/>
            <a:chOff x="7627433" y="1806496"/>
            <a:chExt cx="3679903" cy="1483113"/>
          </a:xfrm>
        </p:grpSpPr>
        <p:sp>
          <p:nvSpPr>
            <p:cNvPr id="37" name="Rectangle 36">
              <a:extLst>
                <a:ext uri="{FF2B5EF4-FFF2-40B4-BE49-F238E27FC236}">
                  <a16:creationId xmlns:a16="http://schemas.microsoft.com/office/drawing/2014/main" id="{0C9D27E4-7AF4-5541-B8F1-674832245C29}"/>
                </a:ext>
              </a:extLst>
            </p:cNvPr>
            <p:cNvSpPr/>
            <p:nvPr/>
          </p:nvSpPr>
          <p:spPr>
            <a:xfrm>
              <a:off x="7627433" y="1806496"/>
              <a:ext cx="3679903" cy="1483113"/>
            </a:xfrm>
            <a:prstGeom prst="rect">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38" name="TextBox 37">
              <a:extLst>
                <a:ext uri="{FF2B5EF4-FFF2-40B4-BE49-F238E27FC236}">
                  <a16:creationId xmlns:a16="http://schemas.microsoft.com/office/drawing/2014/main" id="{659B20EC-ADAE-3D4D-AA63-5577EDAC044F}"/>
                </a:ext>
              </a:extLst>
            </p:cNvPr>
            <p:cNvSpPr txBox="1"/>
            <p:nvPr/>
          </p:nvSpPr>
          <p:spPr>
            <a:xfrm>
              <a:off x="7921681" y="2442668"/>
              <a:ext cx="3232391" cy="553998"/>
            </a:xfrm>
            <a:prstGeom prst="rect">
              <a:avLst/>
            </a:prstGeom>
            <a:noFill/>
          </p:spPr>
          <p:txBody>
            <a:bodyPr wrap="square" lIns="0" tIns="0" rIns="0" bIns="0" rtlCol="0">
              <a:spAutoFit/>
            </a:bodyPr>
            <a:lstStyle/>
            <a:p>
              <a:pPr marL="171450" indent="-171450">
                <a:buClr>
                  <a:srgbClr val="1891F6"/>
                </a:buClr>
                <a:buFont typeface="Arial" panose="020B0604020202020204" pitchFamily="34" charset="0"/>
                <a:buChar char="•"/>
              </a:pPr>
              <a:r>
                <a:rPr lang="en-US" sz="1200" dirty="0">
                  <a:solidFill>
                    <a:schemeClr val="bg1"/>
                  </a:solidFill>
                </a:rPr>
                <a:t>Value-added options </a:t>
              </a:r>
            </a:p>
            <a:p>
              <a:pPr marL="171450" indent="-171450">
                <a:buClr>
                  <a:srgbClr val="1891F6"/>
                </a:buClr>
                <a:buFont typeface="Arial" panose="020B0604020202020204" pitchFamily="34" charset="0"/>
                <a:buChar char="•"/>
              </a:pPr>
              <a:r>
                <a:rPr lang="en-US" sz="1200" dirty="0">
                  <a:solidFill>
                    <a:schemeClr val="bg1"/>
                  </a:solidFill>
                </a:rPr>
                <a:t>e.g., multiyear service agreement, preventive maintenance or remote monitoring</a:t>
              </a:r>
            </a:p>
          </p:txBody>
        </p:sp>
        <p:sp>
          <p:nvSpPr>
            <p:cNvPr id="39" name="TextBox 38">
              <a:extLst>
                <a:ext uri="{FF2B5EF4-FFF2-40B4-BE49-F238E27FC236}">
                  <a16:creationId xmlns:a16="http://schemas.microsoft.com/office/drawing/2014/main" id="{43DCBE2B-38AE-A241-8C24-BA64F9839FA0}"/>
                </a:ext>
              </a:extLst>
            </p:cNvPr>
            <p:cNvSpPr txBox="1"/>
            <p:nvPr/>
          </p:nvSpPr>
          <p:spPr>
            <a:xfrm>
              <a:off x="7921681" y="2094664"/>
              <a:ext cx="3140329" cy="246221"/>
            </a:xfrm>
            <a:prstGeom prst="rect">
              <a:avLst/>
            </a:prstGeom>
            <a:noFill/>
          </p:spPr>
          <p:txBody>
            <a:bodyPr wrap="square" lIns="0" tIns="0" rIns="0" bIns="0" rtlCol="0">
              <a:spAutoFit/>
            </a:bodyPr>
            <a:lstStyle/>
            <a:p>
              <a:r>
                <a:rPr lang="en-US" sz="1600" b="1" dirty="0">
                  <a:solidFill>
                    <a:schemeClr val="bg1"/>
                  </a:solidFill>
                </a:rPr>
                <a:t>Enhance</a:t>
              </a:r>
            </a:p>
          </p:txBody>
        </p:sp>
      </p:grpSp>
      <p:pic>
        <p:nvPicPr>
          <p:cNvPr id="24" name="Picture 23">
            <a:extLst>
              <a:ext uri="{FF2B5EF4-FFF2-40B4-BE49-F238E27FC236}">
                <a16:creationId xmlns:a16="http://schemas.microsoft.com/office/drawing/2014/main" id="{45259E47-FBBA-1E47-B6FF-6BB7DC311B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5500" r="25991"/>
          <a:stretch/>
        </p:blipFill>
        <p:spPr>
          <a:xfrm>
            <a:off x="446566" y="1180934"/>
            <a:ext cx="2512534" cy="5111496"/>
          </a:xfrm>
          <a:prstGeom prst="rect">
            <a:avLst/>
          </a:prstGeom>
        </p:spPr>
      </p:pic>
      <p:sp>
        <p:nvSpPr>
          <p:cNvPr id="21" name="Rectangle 20">
            <a:extLst>
              <a:ext uri="{FF2B5EF4-FFF2-40B4-BE49-F238E27FC236}">
                <a16:creationId xmlns:a16="http://schemas.microsoft.com/office/drawing/2014/main" id="{6371E53F-CD10-4184-A47B-457C2F6A6B49}"/>
              </a:ext>
            </a:extLst>
          </p:cNvPr>
          <p:cNvSpPr/>
          <p:nvPr/>
        </p:nvSpPr>
        <p:spPr>
          <a:xfrm>
            <a:off x="4879312" y="6475730"/>
            <a:ext cx="2335438" cy="26162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Tree>
    <p:extLst>
      <p:ext uri="{BB962C8B-B14F-4D97-AF65-F5344CB8AC3E}">
        <p14:creationId xmlns:p14="http://schemas.microsoft.com/office/powerpoint/2010/main" val="1597570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623362-E34E-FC40-B319-8375667C01BD}"/>
              </a:ext>
            </a:extLst>
          </p:cNvPr>
          <p:cNvSpPr/>
          <p:nvPr/>
        </p:nvSpPr>
        <p:spPr>
          <a:xfrm>
            <a:off x="0" y="0"/>
            <a:ext cx="12192000" cy="1000103"/>
          </a:xfrm>
          <a:prstGeom prst="rect">
            <a:avLst/>
          </a:prstGeom>
          <a:gradFill flip="none" rotWithShape="1">
            <a:gsLst>
              <a:gs pos="2000">
                <a:srgbClr val="152C73"/>
              </a:gs>
              <a:gs pos="100000">
                <a:srgbClr val="1891F6"/>
              </a:gs>
            </a:gsLst>
            <a:lin ang="0" scaled="1"/>
            <a:tileRect/>
          </a:gradFill>
          <a:ln>
            <a:noFill/>
          </a:ln>
          <a:effectLst/>
        </p:spPr>
        <p:txBody>
          <a:bodyPr rtlCol="0" anchor="ctr"/>
          <a:lstStyle/>
          <a:p>
            <a:pPr algn="ctr" defTabSz="761970">
              <a:lnSpc>
                <a:spcPct val="95000"/>
              </a:lnSpc>
              <a:defRPr/>
            </a:pPr>
            <a:endParaRPr lang="en-US" sz="1600" kern="0">
              <a:solidFill>
                <a:srgbClr val="FFFFFF"/>
              </a:solidFill>
              <a:latin typeface="Arial"/>
            </a:endParaRPr>
          </a:p>
        </p:txBody>
      </p:sp>
      <p:sp>
        <p:nvSpPr>
          <p:cNvPr id="2" name="Rectangle 1">
            <a:extLst>
              <a:ext uri="{FF2B5EF4-FFF2-40B4-BE49-F238E27FC236}">
                <a16:creationId xmlns:a16="http://schemas.microsoft.com/office/drawing/2014/main" id="{AE8A0141-0209-FD4D-AD40-8CEA743CC481}"/>
              </a:ext>
            </a:extLst>
          </p:cNvPr>
          <p:cNvSpPr/>
          <p:nvPr/>
        </p:nvSpPr>
        <p:spPr>
          <a:xfrm>
            <a:off x="6954537" y="1561170"/>
            <a:ext cx="4638908" cy="4325112"/>
          </a:xfrm>
          <a:prstGeom prst="rect">
            <a:avLst/>
          </a:prstGeom>
          <a:gradFill>
            <a:gsLst>
              <a:gs pos="0">
                <a:srgbClr val="152C73"/>
              </a:gs>
              <a:gs pos="99000">
                <a:srgbClr val="1891F6"/>
              </a:gs>
            </a:gsLst>
            <a:lin ang="18600000" scaled="0"/>
          </a:gra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10" name="TextBox 9"/>
          <p:cNvSpPr txBox="1"/>
          <p:nvPr/>
        </p:nvSpPr>
        <p:spPr>
          <a:xfrm>
            <a:off x="7442178" y="2592873"/>
            <a:ext cx="3713502" cy="2462213"/>
          </a:xfrm>
          <a:prstGeom prst="rect">
            <a:avLst/>
          </a:prstGeom>
          <a:noFill/>
        </p:spPr>
        <p:txBody>
          <a:bodyPr wrap="square" lIns="0" tIns="0" rIns="0" bIns="0" rtlCol="0">
            <a:spAutoFit/>
          </a:bodyPr>
          <a:lstStyle/>
          <a:p>
            <a:r>
              <a:rPr lang="en-US" sz="1600" dirty="0">
                <a:solidFill>
                  <a:schemeClr val="bg1"/>
                </a:solidFill>
              </a:rPr>
              <a:t>Digital is central to Carrier’s growth strategy. Digital solutions are empowering our employees, enhancing our experiences and enabling top-line growth opportunities.</a:t>
            </a:r>
            <a:br>
              <a:rPr lang="en-US" sz="1600" dirty="0">
                <a:solidFill>
                  <a:schemeClr val="bg1"/>
                </a:solidFill>
              </a:rPr>
            </a:br>
            <a:br>
              <a:rPr lang="en-US" sz="1600" dirty="0">
                <a:solidFill>
                  <a:schemeClr val="bg1"/>
                </a:solidFill>
              </a:rPr>
            </a:br>
            <a:r>
              <a:rPr lang="en-US" sz="1600" dirty="0">
                <a:solidFill>
                  <a:schemeClr val="bg1"/>
                </a:solidFill>
              </a:rPr>
              <a:t>We are implementing innovative digital capabilities across our business segments to help differentiate our products and services. </a:t>
            </a:r>
          </a:p>
        </p:txBody>
      </p:sp>
      <p:sp>
        <p:nvSpPr>
          <p:cNvPr id="3" name="Slide Number Placeholder 2"/>
          <p:cNvSpPr>
            <a:spLocks noGrp="1"/>
          </p:cNvSpPr>
          <p:nvPr>
            <p:ph type="sldNum" sz="quarter" idx="12"/>
          </p:nvPr>
        </p:nvSpPr>
        <p:spPr/>
        <p:txBody>
          <a:bodyPr/>
          <a:lstStyle/>
          <a:p>
            <a:fld id="{54C43044-12A5-4144-ACF2-73440A089539}" type="slidenum">
              <a:rPr lang="en-US" smtClean="0"/>
              <a:t>16</a:t>
            </a:fld>
            <a:endParaRPr lang="en-US"/>
          </a:p>
        </p:txBody>
      </p:sp>
      <p:sp>
        <p:nvSpPr>
          <p:cNvPr id="26" name="Title 51">
            <a:extLst>
              <a:ext uri="{FF2B5EF4-FFF2-40B4-BE49-F238E27FC236}">
                <a16:creationId xmlns:a16="http://schemas.microsoft.com/office/drawing/2014/main" id="{02FBAFA6-9CDC-604C-AAFD-20B33442BE4D}"/>
              </a:ext>
            </a:extLst>
          </p:cNvPr>
          <p:cNvSpPr txBox="1">
            <a:spLocks/>
          </p:cNvSpPr>
          <p:nvPr/>
        </p:nvSpPr>
        <p:spPr>
          <a:xfrm>
            <a:off x="457200" y="256197"/>
            <a:ext cx="11277600" cy="802193"/>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4800" b="1" kern="1200">
                <a:solidFill>
                  <a:schemeClr val="bg2"/>
                </a:solidFill>
                <a:latin typeface="+mj-lt"/>
                <a:ea typeface="+mj-ea"/>
                <a:cs typeface="+mj-cs"/>
              </a:defRPr>
            </a:lvl1pPr>
          </a:lstStyle>
          <a:p>
            <a:pPr lvl="0"/>
            <a:r>
              <a:rPr lang="en-US" sz="4000" dirty="0">
                <a:solidFill>
                  <a:schemeClr val="bg1"/>
                </a:solidFill>
              </a:rPr>
              <a:t>Digital</a:t>
            </a:r>
          </a:p>
        </p:txBody>
      </p:sp>
      <p:pic>
        <p:nvPicPr>
          <p:cNvPr id="5" name="Picture 4">
            <a:extLst>
              <a:ext uri="{FF2B5EF4-FFF2-40B4-BE49-F238E27FC236}">
                <a16:creationId xmlns:a16="http://schemas.microsoft.com/office/drawing/2014/main" id="{7EB4296A-01AB-4826-B45A-460804C7EFFC}"/>
              </a:ext>
            </a:extLst>
          </p:cNvPr>
          <p:cNvPicPr>
            <a:picLocks noChangeAspect="1"/>
          </p:cNvPicPr>
          <p:nvPr/>
        </p:nvPicPr>
        <p:blipFill rotWithShape="1">
          <a:blip r:embed="rId3"/>
          <a:srcRect r="3735"/>
          <a:stretch/>
        </p:blipFill>
        <p:spPr>
          <a:xfrm>
            <a:off x="602167" y="1561170"/>
            <a:ext cx="6245352" cy="4325112"/>
          </a:xfrm>
          <a:prstGeom prst="rect">
            <a:avLst/>
          </a:prstGeom>
        </p:spPr>
      </p:pic>
      <p:sp>
        <p:nvSpPr>
          <p:cNvPr id="8" name="Rectangle 7">
            <a:extLst>
              <a:ext uri="{FF2B5EF4-FFF2-40B4-BE49-F238E27FC236}">
                <a16:creationId xmlns:a16="http://schemas.microsoft.com/office/drawing/2014/main" id="{62B30A4D-9DCA-4BE9-A159-252AF2A7A34F}"/>
              </a:ext>
            </a:extLst>
          </p:cNvPr>
          <p:cNvSpPr/>
          <p:nvPr/>
        </p:nvSpPr>
        <p:spPr>
          <a:xfrm>
            <a:off x="4879312" y="6475730"/>
            <a:ext cx="2335438" cy="26162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Tree>
    <p:extLst>
      <p:ext uri="{BB962C8B-B14F-4D97-AF65-F5344CB8AC3E}">
        <p14:creationId xmlns:p14="http://schemas.microsoft.com/office/powerpoint/2010/main" val="348609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B6458AD-14BD-1C46-AE9F-2C3886EFBD85}"/>
              </a:ext>
            </a:extLst>
          </p:cNvPr>
          <p:cNvSpPr/>
          <p:nvPr/>
        </p:nvSpPr>
        <p:spPr>
          <a:xfrm>
            <a:off x="0" y="0"/>
            <a:ext cx="12192000" cy="1000103"/>
          </a:xfrm>
          <a:prstGeom prst="rect">
            <a:avLst/>
          </a:prstGeom>
          <a:gradFill flip="none" rotWithShape="1">
            <a:gsLst>
              <a:gs pos="2000">
                <a:srgbClr val="152C73"/>
              </a:gs>
              <a:gs pos="100000">
                <a:srgbClr val="1891F6"/>
              </a:gs>
            </a:gsLst>
            <a:lin ang="0" scaled="1"/>
            <a:tileRect/>
          </a:gradFill>
          <a:ln>
            <a:noFill/>
          </a:ln>
          <a:effectLst/>
        </p:spPr>
        <p:txBody>
          <a:bodyPr rtlCol="0" anchor="ctr"/>
          <a:lstStyle/>
          <a:p>
            <a:pPr algn="ctr" defTabSz="761970">
              <a:lnSpc>
                <a:spcPct val="95000"/>
              </a:lnSpc>
              <a:defRPr/>
            </a:pPr>
            <a:endParaRPr lang="en-US" sz="1600" kern="0">
              <a:solidFill>
                <a:srgbClr val="FFFFFF"/>
              </a:solidFill>
              <a:latin typeface="Arial"/>
            </a:endParaRPr>
          </a:p>
        </p:txBody>
      </p:sp>
      <p:sp>
        <p:nvSpPr>
          <p:cNvPr id="21554" name="Comment 29" hidden="1"/>
          <p:cNvSpPr>
            <a:spLocks noChangeArrowheads="1"/>
          </p:cNvSpPr>
          <p:nvPr/>
        </p:nvSpPr>
        <p:spPr bwMode="auto">
          <a:xfrm>
            <a:off x="304800" y="4373564"/>
            <a:ext cx="18288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21%</a:t>
            </a:r>
          </a:p>
        </p:txBody>
      </p:sp>
      <p:sp>
        <p:nvSpPr>
          <p:cNvPr id="21555" name="Comment 51" hidden="1"/>
          <p:cNvSpPr>
            <a:spLocks noChangeArrowheads="1"/>
          </p:cNvSpPr>
          <p:nvPr/>
        </p:nvSpPr>
        <p:spPr bwMode="auto">
          <a:xfrm>
            <a:off x="4165600" y="1676401"/>
            <a:ext cx="1117600" cy="1453424"/>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186   +3%</a:t>
            </a:r>
          </a:p>
          <a:p>
            <a:pPr algn="ctr" fontAlgn="base">
              <a:lnSpc>
                <a:spcPct val="7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27   +4%</a:t>
            </a:r>
          </a:p>
        </p:txBody>
      </p:sp>
      <p:sp>
        <p:nvSpPr>
          <p:cNvPr id="21556" name="Comment 52" hidden="1"/>
          <p:cNvSpPr>
            <a:spLocks noChangeArrowheads="1"/>
          </p:cNvSpPr>
          <p:nvPr/>
        </p:nvSpPr>
        <p:spPr bwMode="auto">
          <a:xfrm>
            <a:off x="10871200" y="1066801"/>
            <a:ext cx="1320800" cy="1299600"/>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522   +4%</a:t>
            </a: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62   +4%</a:t>
            </a:r>
          </a:p>
        </p:txBody>
      </p:sp>
      <p:sp>
        <p:nvSpPr>
          <p:cNvPr id="21557" name="Comment 53" hidden="1"/>
          <p:cNvSpPr>
            <a:spLocks noChangeArrowheads="1"/>
          </p:cNvSpPr>
          <p:nvPr/>
        </p:nvSpPr>
        <p:spPr bwMode="auto">
          <a:xfrm>
            <a:off x="7620000" y="4343400"/>
            <a:ext cx="19304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100%</a:t>
            </a:r>
          </a:p>
        </p:txBody>
      </p:sp>
      <p:sp>
        <p:nvSpPr>
          <p:cNvPr id="71" name="Text Box 14"/>
          <p:cNvSpPr txBox="1">
            <a:spLocks noChangeArrowheads="1"/>
          </p:cNvSpPr>
          <p:nvPr/>
        </p:nvSpPr>
        <p:spPr bwMode="auto">
          <a:xfrm>
            <a:off x="312235" y="1338376"/>
            <a:ext cx="10686932" cy="784830"/>
          </a:xfrm>
          <a:prstGeom prst="rect">
            <a:avLst/>
          </a:prstGeom>
          <a:noFill/>
          <a:ln w="9525">
            <a:noFill/>
            <a:miter lim="800000"/>
            <a:headEnd/>
            <a:tailEnd/>
          </a:ln>
        </p:spPr>
        <p:txBody>
          <a:bodyPr wrap="square">
            <a:spAutoFit/>
          </a:bodyPr>
          <a:lstStyle/>
          <a:p>
            <a:r>
              <a:rPr lang="en-US" sz="1500" dirty="0">
                <a:latin typeface="Arial" pitchFamily="34" charset="0"/>
                <a:cs typeface="Arial" pitchFamily="34" charset="0"/>
              </a:rPr>
              <a:t>We create solutions that customers can count on to help protect people and property across the globe, enhance comfort and indoor air quality in all types of buildings and homes, and provide the conditions needed to ensure that food and medicine safely reach billions of people around the planet.</a:t>
            </a:r>
          </a:p>
        </p:txBody>
      </p:sp>
      <p:sp>
        <p:nvSpPr>
          <p:cNvPr id="164" name="TextBox 163"/>
          <p:cNvSpPr txBox="1"/>
          <p:nvPr/>
        </p:nvSpPr>
        <p:spPr>
          <a:xfrm>
            <a:off x="1292129" y="4806178"/>
            <a:ext cx="2470402" cy="769441"/>
          </a:xfrm>
          <a:prstGeom prst="rect">
            <a:avLst/>
          </a:prstGeom>
          <a:noFill/>
        </p:spPr>
        <p:txBody>
          <a:bodyPr wrap="square" rtlCol="0">
            <a:spAutoFit/>
          </a:bodyPr>
          <a:lstStyle/>
          <a:p>
            <a:r>
              <a:rPr lang="en-US" sz="1100" dirty="0"/>
              <a:t>The </a:t>
            </a:r>
            <a:r>
              <a:rPr lang="en-US" sz="1100" dirty="0" err="1"/>
              <a:t>OptiClean</a:t>
            </a:r>
            <a:r>
              <a:rPr lang="en-US" sz="1100" dirty="0"/>
              <a:t> Dual-Mode</a:t>
            </a:r>
          </a:p>
          <a:p>
            <a:r>
              <a:rPr lang="en-US" sz="1100" dirty="0"/>
              <a:t>Air Scrubber &amp; Negative Air</a:t>
            </a:r>
          </a:p>
          <a:p>
            <a:r>
              <a:rPr lang="en-US" sz="1100" dirty="0"/>
              <a:t>Machine was named as one of TIME’s 100 Best Inventions of 2020.</a:t>
            </a:r>
            <a:endParaRPr lang="en-US" altLang="zh-CN" sz="1100" dirty="0">
              <a:solidFill>
                <a:srgbClr val="000000"/>
              </a:solidFill>
              <a:cs typeface="Arial" pitchFamily="34" charset="0"/>
            </a:endParaRPr>
          </a:p>
        </p:txBody>
      </p:sp>
      <p:sp>
        <p:nvSpPr>
          <p:cNvPr id="178" name="TextBox 177"/>
          <p:cNvSpPr txBox="1"/>
          <p:nvPr/>
        </p:nvSpPr>
        <p:spPr>
          <a:xfrm>
            <a:off x="8417500" y="4806178"/>
            <a:ext cx="2487168" cy="1107996"/>
          </a:xfrm>
          <a:prstGeom prst="rect">
            <a:avLst/>
          </a:prstGeom>
          <a:noFill/>
        </p:spPr>
        <p:txBody>
          <a:bodyPr wrap="square" rtlCol="0">
            <a:spAutoFit/>
          </a:bodyPr>
          <a:lstStyle/>
          <a:p>
            <a:r>
              <a:rPr lang="en-US" sz="1100" dirty="0"/>
              <a:t>Kidde Fire Systems launched the </a:t>
            </a:r>
            <a:br>
              <a:rPr lang="en-US" sz="1100" dirty="0"/>
            </a:br>
            <a:r>
              <a:rPr lang="en-US" sz="1100" dirty="0" err="1"/>
              <a:t>IntelliSite</a:t>
            </a:r>
            <a:r>
              <a:rPr lang="en-US" sz="1100" dirty="0"/>
              <a:t> Remote Monitoring System that offers real-time information access to fire suppression systems across multiple locations from a computer, tablet or smartphone.</a:t>
            </a:r>
            <a:endParaRPr lang="en-US" altLang="zh-CN" sz="1100" dirty="0">
              <a:solidFill>
                <a:srgbClr val="000000"/>
              </a:solidFill>
              <a:cs typeface="Arial" pitchFamily="34" charset="0"/>
            </a:endParaRPr>
          </a:p>
        </p:txBody>
      </p:sp>
      <p:pic>
        <p:nvPicPr>
          <p:cNvPr id="53" name="Picture 5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6615" y="4234332"/>
            <a:ext cx="1013413" cy="405365"/>
          </a:xfrm>
          <a:prstGeom prst="rect">
            <a:avLst/>
          </a:prstGeom>
        </p:spPr>
      </p:pic>
      <p:sp>
        <p:nvSpPr>
          <p:cNvPr id="59" name="Title 51">
            <a:extLst>
              <a:ext uri="{FF2B5EF4-FFF2-40B4-BE49-F238E27FC236}">
                <a16:creationId xmlns:a16="http://schemas.microsoft.com/office/drawing/2014/main" id="{DAF85179-CF65-D64A-B196-B4600283B1AA}"/>
              </a:ext>
            </a:extLst>
          </p:cNvPr>
          <p:cNvSpPr txBox="1">
            <a:spLocks/>
          </p:cNvSpPr>
          <p:nvPr/>
        </p:nvSpPr>
        <p:spPr>
          <a:xfrm>
            <a:off x="457200" y="256197"/>
            <a:ext cx="11277600" cy="802193"/>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4800" b="1" kern="1200">
                <a:solidFill>
                  <a:schemeClr val="bg2"/>
                </a:solidFill>
                <a:latin typeface="+mj-lt"/>
                <a:ea typeface="+mj-ea"/>
                <a:cs typeface="+mj-cs"/>
              </a:defRPr>
            </a:lvl1pPr>
          </a:lstStyle>
          <a:p>
            <a:pPr lvl="0"/>
            <a:r>
              <a:rPr lang="en-US" sz="4000" dirty="0">
                <a:solidFill>
                  <a:schemeClr val="bg1"/>
                </a:solidFill>
              </a:rPr>
              <a:t>Innovation</a:t>
            </a:r>
          </a:p>
        </p:txBody>
      </p:sp>
      <p:sp>
        <p:nvSpPr>
          <p:cNvPr id="9" name="Rectangle 8"/>
          <p:cNvSpPr/>
          <p:nvPr/>
        </p:nvSpPr>
        <p:spPr>
          <a:xfrm>
            <a:off x="4718304" y="4806178"/>
            <a:ext cx="2718816" cy="1277273"/>
          </a:xfrm>
          <a:prstGeom prst="rect">
            <a:avLst/>
          </a:prstGeom>
        </p:spPr>
        <p:txBody>
          <a:bodyPr wrap="square">
            <a:spAutoFit/>
          </a:bodyPr>
          <a:lstStyle/>
          <a:p>
            <a:r>
              <a:rPr lang="en-US" sz="1100" dirty="0"/>
              <a:t>Carrier and Amazon Web Services Inc. began a multiyear transformative alliance to develop Carrier’s new Lynx digital platform to help customers reduce food and medicine loss, optimize supply chain logistics and enhance environmental sustainability.</a:t>
            </a:r>
          </a:p>
        </p:txBody>
      </p:sp>
      <p:grpSp>
        <p:nvGrpSpPr>
          <p:cNvPr id="17" name="Group 16"/>
          <p:cNvGrpSpPr/>
          <p:nvPr/>
        </p:nvGrpSpPr>
        <p:grpSpPr>
          <a:xfrm>
            <a:off x="4292230" y="4076252"/>
            <a:ext cx="3579100" cy="1949794"/>
            <a:chOff x="7037995" y="4918634"/>
            <a:chExt cx="4294919" cy="2991966"/>
          </a:xfrm>
        </p:grpSpPr>
        <p:cxnSp>
          <p:nvCxnSpPr>
            <p:cNvPr id="190" name="Straight Connector 189"/>
            <p:cNvCxnSpPr/>
            <p:nvPr/>
          </p:nvCxnSpPr>
          <p:spPr>
            <a:xfrm>
              <a:off x="7037995" y="4918634"/>
              <a:ext cx="0" cy="2991966"/>
            </a:xfrm>
            <a:prstGeom prst="line">
              <a:avLst/>
            </a:prstGeom>
            <a:ln w="12700" cmpd="sng">
              <a:solidFill>
                <a:srgbClr val="003395"/>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11332914" y="4918634"/>
              <a:ext cx="0" cy="2991966"/>
            </a:xfrm>
            <a:prstGeom prst="line">
              <a:avLst/>
            </a:prstGeom>
            <a:ln w="12700" cmpd="sng">
              <a:solidFill>
                <a:srgbClr val="003395"/>
              </a:solidFill>
            </a:ln>
            <a:effectLst/>
          </p:spPr>
          <p:style>
            <a:lnRef idx="2">
              <a:schemeClr val="accent1"/>
            </a:lnRef>
            <a:fillRef idx="0">
              <a:schemeClr val="accent1"/>
            </a:fillRef>
            <a:effectRef idx="1">
              <a:schemeClr val="accent1"/>
            </a:effectRef>
            <a:fontRef idx="minor">
              <a:schemeClr val="tx1"/>
            </a:fontRef>
          </p:style>
        </p:cxnSp>
      </p:grpSp>
      <p:sp>
        <p:nvSpPr>
          <p:cNvPr id="31" name="Rectangle 30"/>
          <p:cNvSpPr/>
          <p:nvPr/>
        </p:nvSpPr>
        <p:spPr>
          <a:xfrm>
            <a:off x="4879312" y="6475730"/>
            <a:ext cx="2335438" cy="26162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2" name="Slide Number Placeholder 1"/>
          <p:cNvSpPr>
            <a:spLocks noGrp="1"/>
          </p:cNvSpPr>
          <p:nvPr>
            <p:ph type="sldNum" sz="quarter" idx="12"/>
          </p:nvPr>
        </p:nvSpPr>
        <p:spPr/>
        <p:txBody>
          <a:bodyPr/>
          <a:lstStyle/>
          <a:p>
            <a:fld id="{54C43044-12A5-4144-ACF2-73440A089539}" type="slidenum">
              <a:rPr lang="en-US" smtClean="0"/>
              <a:t>17</a:t>
            </a:fld>
            <a:endParaRPr lang="en-US"/>
          </a:p>
        </p:txBody>
      </p:sp>
      <p:pic>
        <p:nvPicPr>
          <p:cNvPr id="36" name="Picture 35">
            <a:extLst>
              <a:ext uri="{FF2B5EF4-FFF2-40B4-BE49-F238E27FC236}">
                <a16:creationId xmlns:a16="http://schemas.microsoft.com/office/drawing/2014/main" id="{999736A5-A7E2-411C-ACA9-B45EE06A15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34920" y="4239086"/>
            <a:ext cx="1174804" cy="367546"/>
          </a:xfrm>
          <a:prstGeom prst="rect">
            <a:avLst/>
          </a:prstGeom>
        </p:spPr>
      </p:pic>
      <p:pic>
        <p:nvPicPr>
          <p:cNvPr id="8" name="Picture 7">
            <a:extLst>
              <a:ext uri="{FF2B5EF4-FFF2-40B4-BE49-F238E27FC236}">
                <a16:creationId xmlns:a16="http://schemas.microsoft.com/office/drawing/2014/main" id="{2D9DE5BD-C8A7-4E38-B341-269B91D1FC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73009" y="2581834"/>
            <a:ext cx="1960631" cy="1307087"/>
          </a:xfrm>
          <a:prstGeom prst="rect">
            <a:avLst/>
          </a:prstGeom>
        </p:spPr>
      </p:pic>
      <p:pic>
        <p:nvPicPr>
          <p:cNvPr id="32" name="Picture 31">
            <a:extLst>
              <a:ext uri="{FF2B5EF4-FFF2-40B4-BE49-F238E27FC236}">
                <a16:creationId xmlns:a16="http://schemas.microsoft.com/office/drawing/2014/main" id="{FCD933B0-6FBC-B54C-8338-8A5BF74294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4772" y="4234332"/>
            <a:ext cx="1013413" cy="405365"/>
          </a:xfrm>
          <a:prstGeom prst="rect">
            <a:avLst/>
          </a:prstGeom>
        </p:spPr>
      </p:pic>
      <p:pic>
        <p:nvPicPr>
          <p:cNvPr id="10" name="Graphic 9">
            <a:extLst>
              <a:ext uri="{FF2B5EF4-FFF2-40B4-BE49-F238E27FC236}">
                <a16:creationId xmlns:a16="http://schemas.microsoft.com/office/drawing/2014/main" id="{401D37E3-9251-3F48-A9DC-7C559C1378F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86549" y="4244688"/>
            <a:ext cx="666092" cy="414580"/>
          </a:xfrm>
          <a:prstGeom prst="rect">
            <a:avLst/>
          </a:prstGeom>
        </p:spPr>
      </p:pic>
      <p:cxnSp>
        <p:nvCxnSpPr>
          <p:cNvPr id="12" name="Straight Connector 11">
            <a:extLst>
              <a:ext uri="{FF2B5EF4-FFF2-40B4-BE49-F238E27FC236}">
                <a16:creationId xmlns:a16="http://schemas.microsoft.com/office/drawing/2014/main" id="{20FE5AB1-E4E7-9D47-8EDC-D4CED365D2C2}"/>
              </a:ext>
            </a:extLst>
          </p:cNvPr>
          <p:cNvCxnSpPr>
            <a:cxnSpLocks/>
          </p:cNvCxnSpPr>
          <p:nvPr/>
        </p:nvCxnSpPr>
        <p:spPr>
          <a:xfrm>
            <a:off x="6248400" y="4208332"/>
            <a:ext cx="0" cy="436880"/>
          </a:xfrm>
          <a:prstGeom prst="line">
            <a:avLst/>
          </a:prstGeom>
          <a:ln w="12700" cap="sq">
            <a:solidFill>
              <a:schemeClr val="bg1">
                <a:lumMod val="85000"/>
              </a:schemeClr>
            </a:solidFill>
          </a:ln>
        </p:spPr>
        <p:style>
          <a:lnRef idx="1">
            <a:schemeClr val="accent1"/>
          </a:lnRef>
          <a:fillRef idx="0">
            <a:schemeClr val="accent1"/>
          </a:fillRef>
          <a:effectRef idx="0">
            <a:schemeClr val="dk1"/>
          </a:effectRef>
          <a:fontRef idx="minor">
            <a:schemeClr val="lt1"/>
          </a:fontRef>
        </p:style>
      </p:cxnSp>
      <p:pic>
        <p:nvPicPr>
          <p:cNvPr id="15" name="Picture 14" descr="A child eating a banana&#10;&#10;Description automatically generated with medium confidence">
            <a:extLst>
              <a:ext uri="{FF2B5EF4-FFF2-40B4-BE49-F238E27FC236}">
                <a16:creationId xmlns:a16="http://schemas.microsoft.com/office/drawing/2014/main" id="{E6BF01A4-CB1E-684B-8D5D-2833D154894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116192" y="2581834"/>
            <a:ext cx="1956961" cy="1311052"/>
          </a:xfrm>
          <a:prstGeom prst="rect">
            <a:avLst/>
          </a:prstGeom>
        </p:spPr>
      </p:pic>
      <p:pic>
        <p:nvPicPr>
          <p:cNvPr id="41" name="Picture 40" descr="A picture containing appliance, white&#10;&#10;Description automatically generated">
            <a:extLst>
              <a:ext uri="{FF2B5EF4-FFF2-40B4-BE49-F238E27FC236}">
                <a16:creationId xmlns:a16="http://schemas.microsoft.com/office/drawing/2014/main" id="{0F2449EA-7C19-D849-A33C-0931BFEA643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586409" y="2581834"/>
            <a:ext cx="1956816" cy="1307592"/>
          </a:xfrm>
          <a:prstGeom prst="rect">
            <a:avLst/>
          </a:prstGeom>
        </p:spPr>
      </p:pic>
    </p:spTree>
    <p:extLst>
      <p:ext uri="{BB962C8B-B14F-4D97-AF65-F5344CB8AC3E}">
        <p14:creationId xmlns:p14="http://schemas.microsoft.com/office/powerpoint/2010/main" val="387769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319CC37-C9EE-B24D-91B9-A52D4FAEBF69}"/>
              </a:ext>
            </a:extLst>
          </p:cNvPr>
          <p:cNvSpPr/>
          <p:nvPr/>
        </p:nvSpPr>
        <p:spPr>
          <a:xfrm>
            <a:off x="0" y="0"/>
            <a:ext cx="12192000" cy="1000103"/>
          </a:xfrm>
          <a:prstGeom prst="rect">
            <a:avLst/>
          </a:prstGeom>
          <a:gradFill flip="none" rotWithShape="1">
            <a:gsLst>
              <a:gs pos="2000">
                <a:srgbClr val="152C73"/>
              </a:gs>
              <a:gs pos="100000">
                <a:srgbClr val="1891F6"/>
              </a:gs>
            </a:gsLst>
            <a:lin ang="0" scaled="1"/>
            <a:tileRect/>
          </a:gradFill>
          <a:ln>
            <a:noFill/>
          </a:ln>
          <a:effectLst/>
        </p:spPr>
        <p:txBody>
          <a:bodyPr rtlCol="0" anchor="ctr"/>
          <a:lstStyle/>
          <a:p>
            <a:pPr algn="ctr" defTabSz="761970">
              <a:lnSpc>
                <a:spcPct val="95000"/>
              </a:lnSpc>
              <a:defRPr/>
            </a:pPr>
            <a:endParaRPr lang="en-US" sz="1600" kern="0">
              <a:solidFill>
                <a:srgbClr val="FFFFFF"/>
              </a:solidFill>
              <a:latin typeface="Arial"/>
            </a:endParaRPr>
          </a:p>
        </p:txBody>
      </p:sp>
      <p:sp>
        <p:nvSpPr>
          <p:cNvPr id="21554" name="Comment 29" hidden="1"/>
          <p:cNvSpPr>
            <a:spLocks noChangeArrowheads="1"/>
          </p:cNvSpPr>
          <p:nvPr/>
        </p:nvSpPr>
        <p:spPr bwMode="auto">
          <a:xfrm>
            <a:off x="304800" y="4373564"/>
            <a:ext cx="18288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21%</a:t>
            </a:r>
          </a:p>
        </p:txBody>
      </p:sp>
      <p:sp>
        <p:nvSpPr>
          <p:cNvPr id="21555" name="Comment 51" hidden="1"/>
          <p:cNvSpPr>
            <a:spLocks noChangeArrowheads="1"/>
          </p:cNvSpPr>
          <p:nvPr/>
        </p:nvSpPr>
        <p:spPr bwMode="auto">
          <a:xfrm>
            <a:off x="4165600" y="1676401"/>
            <a:ext cx="1117600" cy="1453424"/>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186   +3%</a:t>
            </a:r>
          </a:p>
          <a:p>
            <a:pPr algn="ctr" fontAlgn="base">
              <a:lnSpc>
                <a:spcPct val="7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27   +4%</a:t>
            </a:r>
          </a:p>
        </p:txBody>
      </p:sp>
      <p:sp>
        <p:nvSpPr>
          <p:cNvPr id="21556" name="Comment 52" hidden="1"/>
          <p:cNvSpPr>
            <a:spLocks noChangeArrowheads="1"/>
          </p:cNvSpPr>
          <p:nvPr/>
        </p:nvSpPr>
        <p:spPr bwMode="auto">
          <a:xfrm>
            <a:off x="10871200" y="1066801"/>
            <a:ext cx="1320800" cy="1299600"/>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522   +4%</a:t>
            </a: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62   +4%</a:t>
            </a:r>
          </a:p>
        </p:txBody>
      </p:sp>
      <p:sp>
        <p:nvSpPr>
          <p:cNvPr id="21557" name="Comment 53" hidden="1"/>
          <p:cNvSpPr>
            <a:spLocks noChangeArrowheads="1"/>
          </p:cNvSpPr>
          <p:nvPr/>
        </p:nvSpPr>
        <p:spPr bwMode="auto">
          <a:xfrm>
            <a:off x="7620000" y="4343400"/>
            <a:ext cx="19304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100%</a:t>
            </a:r>
          </a:p>
        </p:txBody>
      </p:sp>
      <p:pic>
        <p:nvPicPr>
          <p:cNvPr id="27" name="Picture 26">
            <a:extLst>
              <a:ext uri="{FF2B5EF4-FFF2-40B4-BE49-F238E27FC236}">
                <a16:creationId xmlns:a16="http://schemas.microsoft.com/office/drawing/2014/main" id="{95B9F03F-C064-C548-B873-D9ED2ECCA1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017" t="8000" r="1303" b="22253"/>
          <a:stretch/>
        </p:blipFill>
        <p:spPr>
          <a:xfrm>
            <a:off x="5348093" y="1561170"/>
            <a:ext cx="6245352" cy="4325112"/>
          </a:xfrm>
          <a:prstGeom prst="rect">
            <a:avLst/>
          </a:prstGeom>
        </p:spPr>
      </p:pic>
      <p:sp>
        <p:nvSpPr>
          <p:cNvPr id="29" name="Title 51">
            <a:extLst>
              <a:ext uri="{FF2B5EF4-FFF2-40B4-BE49-F238E27FC236}">
                <a16:creationId xmlns:a16="http://schemas.microsoft.com/office/drawing/2014/main" id="{9F4FD364-EE03-4841-9798-1B3F106F5348}"/>
              </a:ext>
            </a:extLst>
          </p:cNvPr>
          <p:cNvSpPr txBox="1">
            <a:spLocks/>
          </p:cNvSpPr>
          <p:nvPr/>
        </p:nvSpPr>
        <p:spPr>
          <a:xfrm>
            <a:off x="457200" y="256197"/>
            <a:ext cx="11277600" cy="802193"/>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4800" b="1" kern="1200">
                <a:solidFill>
                  <a:schemeClr val="bg2"/>
                </a:solidFill>
                <a:latin typeface="+mj-lt"/>
                <a:ea typeface="+mj-ea"/>
                <a:cs typeface="+mj-cs"/>
              </a:defRPr>
            </a:lvl1pPr>
          </a:lstStyle>
          <a:p>
            <a:pPr>
              <a:tabLst>
                <a:tab pos="997439" algn="l"/>
              </a:tabLst>
            </a:pPr>
            <a:r>
              <a:rPr lang="en-US" sz="4000" dirty="0">
                <a:solidFill>
                  <a:schemeClr val="bg1"/>
                </a:solidFill>
              </a:rPr>
              <a:t>Operations</a:t>
            </a:r>
            <a:endParaRPr lang="en-US" sz="2333" dirty="0">
              <a:solidFill>
                <a:schemeClr val="bg1"/>
              </a:solidFill>
            </a:endParaRPr>
          </a:p>
        </p:txBody>
      </p:sp>
      <p:sp>
        <p:nvSpPr>
          <p:cNvPr id="30" name="Slide Number Placeholder 1">
            <a:extLst>
              <a:ext uri="{FF2B5EF4-FFF2-40B4-BE49-F238E27FC236}">
                <a16:creationId xmlns:a16="http://schemas.microsoft.com/office/drawing/2014/main" id="{F8FA54E3-E585-7A4A-8F16-1140A89C9279}"/>
              </a:ext>
            </a:extLst>
          </p:cNvPr>
          <p:cNvSpPr>
            <a:spLocks noGrp="1"/>
          </p:cNvSpPr>
          <p:nvPr>
            <p:ph type="sldNum" sz="quarter" idx="12"/>
          </p:nvPr>
        </p:nvSpPr>
        <p:spPr>
          <a:xfrm>
            <a:off x="11277600" y="6423660"/>
            <a:ext cx="457200" cy="365760"/>
          </a:xfrm>
        </p:spPr>
        <p:txBody>
          <a:bodyPr/>
          <a:lstStyle/>
          <a:p>
            <a:fld id="{54C43044-12A5-4144-ACF2-73440A089539}" type="slidenum">
              <a:rPr lang="en-US" smtClean="0"/>
              <a:t>18</a:t>
            </a:fld>
            <a:endParaRPr lang="en-US"/>
          </a:p>
        </p:txBody>
      </p:sp>
      <p:sp>
        <p:nvSpPr>
          <p:cNvPr id="32" name="Rectangle 31">
            <a:extLst>
              <a:ext uri="{FF2B5EF4-FFF2-40B4-BE49-F238E27FC236}">
                <a16:creationId xmlns:a16="http://schemas.microsoft.com/office/drawing/2014/main" id="{DEE8C933-0106-B14B-8A33-BCA8EC846529}"/>
              </a:ext>
            </a:extLst>
          </p:cNvPr>
          <p:cNvSpPr/>
          <p:nvPr/>
        </p:nvSpPr>
        <p:spPr>
          <a:xfrm>
            <a:off x="602167" y="1561170"/>
            <a:ext cx="4638908" cy="4325112"/>
          </a:xfrm>
          <a:prstGeom prst="rect">
            <a:avLst/>
          </a:prstGeom>
          <a:gradFill>
            <a:gsLst>
              <a:gs pos="0">
                <a:srgbClr val="152C73"/>
              </a:gs>
              <a:gs pos="99000">
                <a:srgbClr val="1891F6"/>
              </a:gs>
            </a:gsLst>
            <a:lin ang="18600000" scaled="0"/>
          </a:gra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33" name="TextBox 32">
            <a:extLst>
              <a:ext uri="{FF2B5EF4-FFF2-40B4-BE49-F238E27FC236}">
                <a16:creationId xmlns:a16="http://schemas.microsoft.com/office/drawing/2014/main" id="{EBA1786B-A210-4D45-9110-6BA1C9B43729}"/>
              </a:ext>
            </a:extLst>
          </p:cNvPr>
          <p:cNvSpPr txBox="1"/>
          <p:nvPr/>
        </p:nvSpPr>
        <p:spPr>
          <a:xfrm>
            <a:off x="1089808" y="3296355"/>
            <a:ext cx="3713502" cy="1969770"/>
          </a:xfrm>
          <a:prstGeom prst="rect">
            <a:avLst/>
          </a:prstGeom>
          <a:noFill/>
        </p:spPr>
        <p:txBody>
          <a:bodyPr wrap="square" lIns="0" tIns="0" rIns="0" bIns="0" rtlCol="0">
            <a:spAutoFit/>
          </a:bodyPr>
          <a:lstStyle/>
          <a:p>
            <a:pPr>
              <a:spcAft>
                <a:spcPts val="1000"/>
              </a:spcAft>
            </a:pPr>
            <a:r>
              <a:rPr lang="en-US" sz="1600" b="1" dirty="0">
                <a:solidFill>
                  <a:schemeClr val="bg1"/>
                </a:solidFill>
              </a:rPr>
              <a:t>Carrier Excellence </a:t>
            </a:r>
            <a:r>
              <a:rPr lang="en-US" sz="1600" dirty="0">
                <a:solidFill>
                  <a:schemeClr val="bg1"/>
                </a:solidFill>
              </a:rPr>
              <a:t>is our continuous  improvement framework that drives operational excellence across our company, enhances the customer experience to enable growth, engages employees to continuously improve processes and cultivates a proactive, positive culture.</a:t>
            </a:r>
          </a:p>
        </p:txBody>
      </p:sp>
      <p:pic>
        <p:nvPicPr>
          <p:cNvPr id="34" name="Picture 33">
            <a:extLst>
              <a:ext uri="{FF2B5EF4-FFF2-40B4-BE49-F238E27FC236}">
                <a16:creationId xmlns:a16="http://schemas.microsoft.com/office/drawing/2014/main" id="{FC4B7CA8-3B3B-2A48-9E3E-9C8491AA0FDB}"/>
              </a:ext>
            </a:extLst>
          </p:cNvPr>
          <p:cNvPicPr>
            <a:picLocks noChangeAspect="1"/>
          </p:cNvPicPr>
          <p:nvPr/>
        </p:nvPicPr>
        <p:blipFill>
          <a:blip r:embed="rId4" cstate="screen">
            <a:biLevel thresh="50000"/>
            <a:extLst>
              <a:ext uri="{28A0092B-C50C-407E-A947-70E740481C1C}">
                <a14:useLocalDpi xmlns:a14="http://schemas.microsoft.com/office/drawing/2010/main"/>
              </a:ext>
            </a:extLst>
          </a:blip>
          <a:stretch>
            <a:fillRect/>
          </a:stretch>
        </p:blipFill>
        <p:spPr>
          <a:xfrm>
            <a:off x="1065208" y="2256477"/>
            <a:ext cx="748617" cy="748617"/>
          </a:xfrm>
          <a:prstGeom prst="rect">
            <a:avLst/>
          </a:prstGeom>
        </p:spPr>
      </p:pic>
      <p:sp>
        <p:nvSpPr>
          <p:cNvPr id="13" name="Rectangle 12">
            <a:extLst>
              <a:ext uri="{FF2B5EF4-FFF2-40B4-BE49-F238E27FC236}">
                <a16:creationId xmlns:a16="http://schemas.microsoft.com/office/drawing/2014/main" id="{44000165-1431-4A74-824E-3852908A3528}"/>
              </a:ext>
            </a:extLst>
          </p:cNvPr>
          <p:cNvSpPr/>
          <p:nvPr/>
        </p:nvSpPr>
        <p:spPr>
          <a:xfrm>
            <a:off x="4879312" y="6475730"/>
            <a:ext cx="2335438" cy="26162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Tree>
    <p:extLst>
      <p:ext uri="{BB962C8B-B14F-4D97-AF65-F5344CB8AC3E}">
        <p14:creationId xmlns:p14="http://schemas.microsoft.com/office/powerpoint/2010/main" val="157535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sky, outdoor, green&#10;&#10;Description automatically generated">
            <a:extLst>
              <a:ext uri="{FF2B5EF4-FFF2-40B4-BE49-F238E27FC236}">
                <a16:creationId xmlns:a16="http://schemas.microsoft.com/office/drawing/2014/main" id="{FC342209-5493-1F42-A43A-973F30F415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7900415" cy="5754624"/>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21554" name="Comment 29" hidden="1"/>
          <p:cNvSpPr>
            <a:spLocks noChangeArrowheads="1"/>
          </p:cNvSpPr>
          <p:nvPr/>
        </p:nvSpPr>
        <p:spPr bwMode="auto">
          <a:xfrm>
            <a:off x="304800" y="4373564"/>
            <a:ext cx="18288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21%</a:t>
            </a:r>
          </a:p>
        </p:txBody>
      </p:sp>
      <p:sp>
        <p:nvSpPr>
          <p:cNvPr id="21555" name="Comment 51" hidden="1"/>
          <p:cNvSpPr>
            <a:spLocks noChangeArrowheads="1"/>
          </p:cNvSpPr>
          <p:nvPr/>
        </p:nvSpPr>
        <p:spPr bwMode="auto">
          <a:xfrm>
            <a:off x="4165600" y="1676401"/>
            <a:ext cx="1117600" cy="1453424"/>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186   +3%</a:t>
            </a:r>
          </a:p>
          <a:p>
            <a:pPr algn="ctr" fontAlgn="base">
              <a:lnSpc>
                <a:spcPct val="7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27   +4%</a:t>
            </a:r>
          </a:p>
        </p:txBody>
      </p:sp>
      <p:sp>
        <p:nvSpPr>
          <p:cNvPr id="21556" name="Comment 52" hidden="1"/>
          <p:cNvSpPr>
            <a:spLocks noChangeArrowheads="1"/>
          </p:cNvSpPr>
          <p:nvPr/>
        </p:nvSpPr>
        <p:spPr bwMode="auto">
          <a:xfrm>
            <a:off x="10871200" y="1066801"/>
            <a:ext cx="1320800" cy="1299600"/>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522   +4%</a:t>
            </a: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62   +4%</a:t>
            </a:r>
          </a:p>
        </p:txBody>
      </p:sp>
      <p:sp>
        <p:nvSpPr>
          <p:cNvPr id="21557" name="Comment 53" hidden="1"/>
          <p:cNvSpPr>
            <a:spLocks noChangeArrowheads="1"/>
          </p:cNvSpPr>
          <p:nvPr/>
        </p:nvSpPr>
        <p:spPr bwMode="auto">
          <a:xfrm>
            <a:off x="7620000" y="4343400"/>
            <a:ext cx="19304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100%</a:t>
            </a:r>
          </a:p>
        </p:txBody>
      </p:sp>
      <p:sp>
        <p:nvSpPr>
          <p:cNvPr id="18" name="Text Box 14"/>
          <p:cNvSpPr txBox="1">
            <a:spLocks noChangeArrowheads="1"/>
          </p:cNvSpPr>
          <p:nvPr/>
        </p:nvSpPr>
        <p:spPr bwMode="auto">
          <a:xfrm>
            <a:off x="6313574" y="626923"/>
            <a:ext cx="5472218" cy="1754326"/>
          </a:xfrm>
          <a:prstGeom prst="rect">
            <a:avLst/>
          </a:prstGeom>
          <a:noFill/>
          <a:ln w="9525">
            <a:noFill/>
            <a:miter lim="800000"/>
            <a:headEnd/>
            <a:tailEnd/>
          </a:ln>
        </p:spPr>
        <p:txBody>
          <a:bodyPr wrap="square">
            <a:spAutoFit/>
          </a:bodyPr>
          <a:lstStyle/>
          <a:p>
            <a:pPr algn="r">
              <a:lnSpc>
                <a:spcPct val="90000"/>
              </a:lnSpc>
              <a:tabLst>
                <a:tab pos="997439" algn="l"/>
              </a:tabLst>
            </a:pPr>
            <a:r>
              <a:rPr lang="en-US" sz="4000" b="1" dirty="0">
                <a:solidFill>
                  <a:schemeClr val="bg1"/>
                </a:solidFill>
              </a:rPr>
              <a:t>Putting</a:t>
            </a:r>
          </a:p>
          <a:p>
            <a:pPr algn="r">
              <a:lnSpc>
                <a:spcPct val="90000"/>
              </a:lnSpc>
              <a:tabLst>
                <a:tab pos="997439" algn="l"/>
              </a:tabLst>
            </a:pPr>
            <a:r>
              <a:rPr lang="en-US" sz="4000" b="1" dirty="0">
                <a:solidFill>
                  <a:schemeClr val="bg1"/>
                </a:solidFill>
              </a:rPr>
              <a:t>Innovation</a:t>
            </a:r>
          </a:p>
          <a:p>
            <a:pPr algn="r">
              <a:lnSpc>
                <a:spcPct val="90000"/>
              </a:lnSpc>
              <a:tabLst>
                <a:tab pos="997439" algn="l"/>
              </a:tabLst>
            </a:pPr>
            <a:r>
              <a:rPr lang="en-US" sz="4000" b="1" dirty="0">
                <a:solidFill>
                  <a:schemeClr val="bg1"/>
                </a:solidFill>
              </a:rPr>
              <a:t>Into Practice</a:t>
            </a:r>
          </a:p>
        </p:txBody>
      </p:sp>
      <p:sp>
        <p:nvSpPr>
          <p:cNvPr id="27" name="TextBox 26"/>
          <p:cNvSpPr txBox="1"/>
          <p:nvPr/>
        </p:nvSpPr>
        <p:spPr>
          <a:xfrm>
            <a:off x="5254388" y="2878702"/>
            <a:ext cx="6488972" cy="3693319"/>
          </a:xfrm>
          <a:prstGeom prst="rect">
            <a:avLst/>
          </a:prstGeom>
          <a:noFill/>
        </p:spPr>
        <p:txBody>
          <a:bodyPr wrap="square" lIns="0" tIns="0" rIns="0" bIns="0" rtlCol="0">
            <a:spAutoFit/>
          </a:bodyPr>
          <a:lstStyle/>
          <a:p>
            <a:pPr algn="r"/>
            <a:r>
              <a:rPr lang="en-US" sz="1600" dirty="0">
                <a:solidFill>
                  <a:schemeClr val="bg1"/>
                </a:solidFill>
              </a:rPr>
              <a:t>The Center for Intelligent Buildings is a</a:t>
            </a:r>
          </a:p>
          <a:p>
            <a:pPr algn="r"/>
            <a:r>
              <a:rPr lang="en-US" sz="1600" dirty="0">
                <a:solidFill>
                  <a:schemeClr val="bg1"/>
                </a:solidFill>
              </a:rPr>
              <a:t>first-of-its-kind, intelligent and sustainable</a:t>
            </a:r>
          </a:p>
          <a:p>
            <a:pPr algn="r"/>
            <a:r>
              <a:rPr lang="en-US" sz="1600" dirty="0">
                <a:solidFill>
                  <a:schemeClr val="bg1"/>
                </a:solidFill>
              </a:rPr>
              <a:t>innovation and technology center, featuring</a:t>
            </a:r>
          </a:p>
          <a:p>
            <a:pPr algn="r"/>
            <a:r>
              <a:rPr lang="en-US" sz="1600" dirty="0">
                <a:solidFill>
                  <a:schemeClr val="bg1"/>
                </a:solidFill>
              </a:rPr>
              <a:t>Carrier solutions and interactive displays.</a:t>
            </a:r>
          </a:p>
          <a:p>
            <a:pPr algn="r"/>
            <a:endParaRPr lang="en-US" sz="1600" dirty="0">
              <a:solidFill>
                <a:schemeClr val="bg1"/>
              </a:solidFill>
            </a:endParaRPr>
          </a:p>
          <a:p>
            <a:pPr algn="r"/>
            <a:r>
              <a:rPr lang="en-US" sz="1600" dirty="0">
                <a:solidFill>
                  <a:schemeClr val="bg1"/>
                </a:solidFill>
              </a:rPr>
              <a:t>The building provides a healthy and productive environment for employees and visitors, delivers an enhanced ventilation rate that is at least 30% above the ASHRAE 62.1 standard, and enables touchless access for a more personalized, safe and secure experience.</a:t>
            </a:r>
          </a:p>
          <a:p>
            <a:pPr algn="r"/>
            <a:endParaRPr lang="en-US" sz="1600" dirty="0">
              <a:solidFill>
                <a:schemeClr val="bg1"/>
              </a:solidFill>
            </a:endParaRPr>
          </a:p>
          <a:p>
            <a:pPr algn="r"/>
            <a:r>
              <a:rPr lang="en-US" sz="1600" b="1" dirty="0">
                <a:solidFill>
                  <a:schemeClr val="bg1"/>
                </a:solidFill>
              </a:rPr>
              <a:t>LEED</a:t>
            </a:r>
            <a:r>
              <a:rPr lang="en-US" sz="1600" b="1" baseline="30000" dirty="0">
                <a:solidFill>
                  <a:schemeClr val="bg1"/>
                </a:solidFill>
              </a:rPr>
              <a:t>®</a:t>
            </a:r>
            <a:r>
              <a:rPr lang="en-US" sz="1600" b="1" dirty="0">
                <a:solidFill>
                  <a:schemeClr val="bg1"/>
                </a:solidFill>
              </a:rPr>
              <a:t> Platinum Certification</a:t>
            </a:r>
          </a:p>
          <a:p>
            <a:pPr algn="r"/>
            <a:r>
              <a:rPr lang="en-US" sz="1600" dirty="0">
                <a:solidFill>
                  <a:schemeClr val="bg1"/>
                </a:solidFill>
              </a:rPr>
              <a:t>The Center for Intelligent Buildings became the first</a:t>
            </a:r>
          </a:p>
          <a:p>
            <a:pPr algn="r"/>
            <a:r>
              <a:rPr lang="en-US" sz="1600" dirty="0">
                <a:solidFill>
                  <a:schemeClr val="bg1"/>
                </a:solidFill>
              </a:rPr>
              <a:t>commercial building in the state of Florida to earn LEED v4</a:t>
            </a:r>
          </a:p>
          <a:p>
            <a:pPr algn="r"/>
            <a:r>
              <a:rPr lang="en-US" sz="1600" dirty="0">
                <a:solidFill>
                  <a:schemeClr val="bg1"/>
                </a:solidFill>
              </a:rPr>
              <a:t>Platinum certification from the U.S. Green Building Council.</a:t>
            </a:r>
          </a:p>
          <a:p>
            <a:pPr algn="r"/>
            <a:endParaRPr lang="en-US" sz="1600" dirty="0">
              <a:solidFill>
                <a:schemeClr val="bg1"/>
              </a:solidFill>
            </a:endParaRPr>
          </a:p>
        </p:txBody>
      </p:sp>
      <p:sp>
        <p:nvSpPr>
          <p:cNvPr id="14" name="Rectangle 13"/>
          <p:cNvSpPr/>
          <p:nvPr/>
        </p:nvSpPr>
        <p:spPr>
          <a:xfrm>
            <a:off x="10560205" y="2419815"/>
            <a:ext cx="1107538" cy="81374"/>
          </a:xfrm>
          <a:prstGeom prst="rect">
            <a:avLst/>
          </a:prstGeom>
          <a:solidFill>
            <a:srgbClr val="152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8AC43F"/>
              </a:solidFil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62746" y="5014570"/>
            <a:ext cx="1374569" cy="1374569"/>
          </a:xfrm>
          <a:prstGeom prst="rect">
            <a:avLst/>
          </a:prstGeom>
        </p:spPr>
      </p:pic>
      <p:sp>
        <p:nvSpPr>
          <p:cNvPr id="3" name="Slide Number Placeholder 2"/>
          <p:cNvSpPr>
            <a:spLocks noGrp="1"/>
          </p:cNvSpPr>
          <p:nvPr>
            <p:ph type="sldNum" sz="quarter" idx="12"/>
          </p:nvPr>
        </p:nvSpPr>
        <p:spPr/>
        <p:txBody>
          <a:bodyPr/>
          <a:lstStyle/>
          <a:p>
            <a:fld id="{54C43044-12A5-4144-ACF2-73440A089539}" type="slidenum">
              <a:rPr lang="en-US" smtClean="0">
                <a:solidFill>
                  <a:schemeClr val="bg1"/>
                </a:solidFill>
              </a:rPr>
              <a:t>19</a:t>
            </a:fld>
            <a:endParaRPr lang="en-US">
              <a:solidFill>
                <a:schemeClr val="bg1"/>
              </a:solidFill>
            </a:endParaRPr>
          </a:p>
        </p:txBody>
      </p:sp>
    </p:spTree>
    <p:extLst>
      <p:ext uri="{BB962C8B-B14F-4D97-AF65-F5344CB8AC3E}">
        <p14:creationId xmlns:p14="http://schemas.microsoft.com/office/powerpoint/2010/main" val="200914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74DAA1-6715-D041-8EF3-06CAC4934481}"/>
              </a:ext>
            </a:extLst>
          </p:cNvPr>
          <p:cNvPicPr>
            <a:picLocks noChangeAspect="1"/>
          </p:cNvPicPr>
          <p:nvPr/>
        </p:nvPicPr>
        <p:blipFill rotWithShape="1">
          <a:blip r:embed="rId3"/>
          <a:srcRect l="1622" r="9903"/>
          <a:stretch/>
        </p:blipFill>
        <p:spPr>
          <a:xfrm>
            <a:off x="1" y="0"/>
            <a:ext cx="12192000" cy="6858000"/>
          </a:xfrm>
          <a:prstGeom prst="rect">
            <a:avLst/>
          </a:prstGeom>
        </p:spPr>
      </p:pic>
      <p:sp>
        <p:nvSpPr>
          <p:cNvPr id="21554" name="Comment 29" hidden="1"/>
          <p:cNvSpPr>
            <a:spLocks noChangeArrowheads="1"/>
          </p:cNvSpPr>
          <p:nvPr/>
        </p:nvSpPr>
        <p:spPr bwMode="auto">
          <a:xfrm>
            <a:off x="304800" y="4373564"/>
            <a:ext cx="18288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21%</a:t>
            </a:r>
          </a:p>
        </p:txBody>
      </p:sp>
      <p:sp>
        <p:nvSpPr>
          <p:cNvPr id="21555" name="Comment 51" hidden="1"/>
          <p:cNvSpPr>
            <a:spLocks noChangeArrowheads="1"/>
          </p:cNvSpPr>
          <p:nvPr/>
        </p:nvSpPr>
        <p:spPr bwMode="auto">
          <a:xfrm>
            <a:off x="4165600" y="1676401"/>
            <a:ext cx="1117600" cy="1453424"/>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186   +3%</a:t>
            </a:r>
          </a:p>
          <a:p>
            <a:pPr algn="ctr" fontAlgn="base">
              <a:lnSpc>
                <a:spcPct val="7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27   +4%</a:t>
            </a:r>
          </a:p>
        </p:txBody>
      </p:sp>
      <p:sp>
        <p:nvSpPr>
          <p:cNvPr id="21556" name="Comment 52" hidden="1"/>
          <p:cNvSpPr>
            <a:spLocks noChangeArrowheads="1"/>
          </p:cNvSpPr>
          <p:nvPr/>
        </p:nvSpPr>
        <p:spPr bwMode="auto">
          <a:xfrm>
            <a:off x="10871200" y="1066801"/>
            <a:ext cx="1320800" cy="1299600"/>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522   +4%</a:t>
            </a: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62   +4%</a:t>
            </a:r>
          </a:p>
        </p:txBody>
      </p:sp>
      <p:sp>
        <p:nvSpPr>
          <p:cNvPr id="21557" name="Comment 53" hidden="1"/>
          <p:cNvSpPr>
            <a:spLocks noChangeArrowheads="1"/>
          </p:cNvSpPr>
          <p:nvPr/>
        </p:nvSpPr>
        <p:spPr bwMode="auto">
          <a:xfrm>
            <a:off x="7620000" y="4343400"/>
            <a:ext cx="19304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100%</a:t>
            </a:r>
          </a:p>
        </p:txBody>
      </p:sp>
      <p:sp>
        <p:nvSpPr>
          <p:cNvPr id="23" name="Text Box 14">
            <a:extLst>
              <a:ext uri="{FF2B5EF4-FFF2-40B4-BE49-F238E27FC236}">
                <a16:creationId xmlns:a16="http://schemas.microsoft.com/office/drawing/2014/main" id="{BED8F6F1-739A-FA48-8CB4-914AD8C15F96}"/>
              </a:ext>
            </a:extLst>
          </p:cNvPr>
          <p:cNvSpPr txBox="1">
            <a:spLocks noChangeArrowheads="1"/>
          </p:cNvSpPr>
          <p:nvPr/>
        </p:nvSpPr>
        <p:spPr bwMode="auto">
          <a:xfrm>
            <a:off x="534973" y="1219917"/>
            <a:ext cx="6915677" cy="707886"/>
          </a:xfrm>
          <a:prstGeom prst="rect">
            <a:avLst/>
          </a:prstGeom>
          <a:noFill/>
          <a:ln w="9525">
            <a:noFill/>
            <a:miter lim="800000"/>
            <a:headEnd/>
            <a:tailEnd/>
          </a:ln>
        </p:spPr>
        <p:txBody>
          <a:bodyPr wrap="square">
            <a:spAutoFit/>
          </a:bodyPr>
          <a:lstStyle/>
          <a:p>
            <a:pPr>
              <a:tabLst>
                <a:tab pos="997439" algn="l"/>
              </a:tabLst>
            </a:pPr>
            <a:r>
              <a:rPr lang="en-US" sz="4000" b="1" i="1" dirty="0">
                <a:solidFill>
                  <a:srgbClr val="152C73"/>
                </a:solidFill>
              </a:rPr>
              <a:t>Confidence drives us.</a:t>
            </a:r>
            <a:endParaRPr lang="en-US" sz="2333" b="1" i="1" dirty="0">
              <a:solidFill>
                <a:srgbClr val="152C73"/>
              </a:solidFill>
            </a:endParaRPr>
          </a:p>
        </p:txBody>
      </p:sp>
      <p:sp>
        <p:nvSpPr>
          <p:cNvPr id="15" name="TextBox 14">
            <a:extLst>
              <a:ext uri="{FF2B5EF4-FFF2-40B4-BE49-F238E27FC236}">
                <a16:creationId xmlns:a16="http://schemas.microsoft.com/office/drawing/2014/main" id="{12064309-8732-C14D-923D-FD2BCD8FB79C}"/>
              </a:ext>
            </a:extLst>
          </p:cNvPr>
          <p:cNvSpPr txBox="1"/>
          <p:nvPr/>
        </p:nvSpPr>
        <p:spPr>
          <a:xfrm>
            <a:off x="665167" y="2115138"/>
            <a:ext cx="5055149" cy="3770776"/>
          </a:xfrm>
          <a:prstGeom prst="rect">
            <a:avLst/>
          </a:prstGeom>
          <a:noFill/>
        </p:spPr>
        <p:txBody>
          <a:bodyPr wrap="square" lIns="0" tIns="0" rIns="0" bIns="0" rtlCol="0">
            <a:spAutoFit/>
          </a:bodyPr>
          <a:lstStyle/>
          <a:p>
            <a:pPr>
              <a:lnSpc>
                <a:spcPct val="110000"/>
              </a:lnSpc>
            </a:pPr>
            <a:r>
              <a:rPr lang="en-US" sz="1600" dirty="0">
                <a:solidFill>
                  <a:srgbClr val="152C73"/>
                </a:solidFill>
              </a:rPr>
              <a:t>Our systems free people to be productive in the harshest climates. When new challenges stand in the way of progress, our innovations help people move forward: filling buildings and homes with healthy, clean air; detecting and putting out fires; keeping people safe and secure. In times of great uncertainty, we make sure foods and lifesaving medicines stay cold and fresh until they reach those who need them most.</a:t>
            </a:r>
          </a:p>
          <a:p>
            <a:pPr>
              <a:lnSpc>
                <a:spcPct val="110000"/>
              </a:lnSpc>
            </a:pPr>
            <a:endParaRPr lang="en-US" sz="1600" dirty="0">
              <a:solidFill>
                <a:srgbClr val="152C73"/>
              </a:solidFill>
            </a:endParaRPr>
          </a:p>
          <a:p>
            <a:pPr>
              <a:lnSpc>
                <a:spcPct val="110000"/>
              </a:lnSpc>
            </a:pPr>
            <a:r>
              <a:rPr lang="en-US" sz="1600" dirty="0">
                <a:solidFill>
                  <a:srgbClr val="152C73"/>
                </a:solidFill>
              </a:rPr>
              <a:t>At Carrier, we’ll keep bringing you more powerful, sustainable solutions. Together, we can build a</a:t>
            </a:r>
            <a:br>
              <a:rPr lang="en-US" sz="1600" dirty="0">
                <a:solidFill>
                  <a:srgbClr val="152C73"/>
                </a:solidFill>
              </a:rPr>
            </a:br>
            <a:r>
              <a:rPr lang="en-US" sz="1600" dirty="0">
                <a:solidFill>
                  <a:srgbClr val="152C73"/>
                </a:solidFill>
              </a:rPr>
              <a:t>brighter future with confidence. </a:t>
            </a:r>
          </a:p>
          <a:p>
            <a:pPr>
              <a:lnSpc>
                <a:spcPct val="110000"/>
              </a:lnSpc>
            </a:pPr>
            <a:endParaRPr lang="en-US" sz="1600" dirty="0">
              <a:solidFill>
                <a:srgbClr val="152C73"/>
              </a:solidFill>
            </a:endParaRPr>
          </a:p>
          <a:p>
            <a:pPr>
              <a:lnSpc>
                <a:spcPct val="110000"/>
              </a:lnSpc>
            </a:pPr>
            <a:endParaRPr lang="en-US" sz="1600" dirty="0">
              <a:solidFill>
                <a:srgbClr val="152C73"/>
              </a:solidFill>
            </a:endParaRPr>
          </a:p>
        </p:txBody>
      </p:sp>
      <p:sp>
        <p:nvSpPr>
          <p:cNvPr id="12" name="Slide Number Placeholder 3">
            <a:extLst>
              <a:ext uri="{FF2B5EF4-FFF2-40B4-BE49-F238E27FC236}">
                <a16:creationId xmlns:a16="http://schemas.microsoft.com/office/drawing/2014/main" id="{34342DA8-A668-43F4-A796-41A4240E32E6}"/>
              </a:ext>
            </a:extLst>
          </p:cNvPr>
          <p:cNvSpPr>
            <a:spLocks noGrp="1"/>
          </p:cNvSpPr>
          <p:nvPr>
            <p:ph type="sldNum" sz="quarter" idx="12"/>
          </p:nvPr>
        </p:nvSpPr>
        <p:spPr>
          <a:xfrm>
            <a:off x="11277600" y="6423660"/>
            <a:ext cx="457200" cy="365760"/>
          </a:xfrm>
        </p:spPr>
        <p:txBody>
          <a:bodyPr/>
          <a:lstStyle/>
          <a:p>
            <a:fld id="{54C43044-12A5-4144-ACF2-73440A089539}" type="slidenum">
              <a:rPr lang="en-US" smtClean="0"/>
              <a:t>2</a:t>
            </a:fld>
            <a:endParaRPr lang="en-US"/>
          </a:p>
        </p:txBody>
      </p:sp>
    </p:spTree>
    <p:extLst>
      <p:ext uri="{BB962C8B-B14F-4D97-AF65-F5344CB8AC3E}">
        <p14:creationId xmlns:p14="http://schemas.microsoft.com/office/powerpoint/2010/main" val="115478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E3F006-4AF8-3B49-BCE5-DA189F6E1BD5}"/>
              </a:ext>
            </a:extLst>
          </p:cNvPr>
          <p:cNvSpPr/>
          <p:nvPr/>
        </p:nvSpPr>
        <p:spPr>
          <a:xfrm>
            <a:off x="0" y="0"/>
            <a:ext cx="12192000" cy="6858000"/>
          </a:xfrm>
          <a:prstGeom prst="rect">
            <a:avLst/>
          </a:prstGeom>
          <a:gradFill>
            <a:gsLst>
              <a:gs pos="0">
                <a:schemeClr val="tx2"/>
              </a:gs>
              <a:gs pos="95000">
                <a:schemeClr val="bg2"/>
              </a:gs>
            </a:gsLst>
            <a:lin ang="2700000" scaled="0"/>
          </a:gra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2" name="Slide Number Placeholder 1">
            <a:extLst>
              <a:ext uri="{FF2B5EF4-FFF2-40B4-BE49-F238E27FC236}">
                <a16:creationId xmlns:a16="http://schemas.microsoft.com/office/drawing/2014/main" id="{B765CAC0-32DE-4A55-B4E7-7133C044CFFE}"/>
              </a:ext>
            </a:extLst>
          </p:cNvPr>
          <p:cNvSpPr>
            <a:spLocks noGrp="1"/>
          </p:cNvSpPr>
          <p:nvPr>
            <p:ph type="sldNum" sz="quarter" idx="12"/>
          </p:nvPr>
        </p:nvSpPr>
        <p:spPr/>
        <p:txBody>
          <a:bodyPr/>
          <a:lstStyle/>
          <a:p>
            <a:fld id="{54C43044-12A5-4144-ACF2-73440A089539}" type="slidenum">
              <a:rPr lang="en-US" smtClean="0">
                <a:solidFill>
                  <a:schemeClr val="bg1"/>
                </a:solidFill>
              </a:rPr>
              <a:t>20</a:t>
            </a:fld>
            <a:endParaRPr lang="en-US">
              <a:solidFill>
                <a:schemeClr val="bg1"/>
              </a:solidFill>
            </a:endParaRPr>
          </a:p>
        </p:txBody>
      </p:sp>
      <p:sp>
        <p:nvSpPr>
          <p:cNvPr id="4" name="Title 51">
            <a:extLst>
              <a:ext uri="{FF2B5EF4-FFF2-40B4-BE49-F238E27FC236}">
                <a16:creationId xmlns:a16="http://schemas.microsoft.com/office/drawing/2014/main" id="{E816F440-C9EF-4DA4-841A-5479317073A4}"/>
              </a:ext>
            </a:extLst>
          </p:cNvPr>
          <p:cNvSpPr txBox="1">
            <a:spLocks/>
          </p:cNvSpPr>
          <p:nvPr/>
        </p:nvSpPr>
        <p:spPr>
          <a:xfrm>
            <a:off x="381309" y="1725513"/>
            <a:ext cx="5133908" cy="1810062"/>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4800" b="1" kern="1200">
                <a:solidFill>
                  <a:schemeClr val="bg2"/>
                </a:solidFill>
                <a:latin typeface="+mj-lt"/>
                <a:ea typeface="+mj-ea"/>
                <a:cs typeface="+mj-cs"/>
              </a:defRPr>
            </a:lvl1pPr>
          </a:lstStyle>
          <a:p>
            <a:pPr>
              <a:spcAft>
                <a:spcPts val="1200"/>
              </a:spcAft>
            </a:pPr>
            <a:r>
              <a:rPr lang="en-US" sz="3200" dirty="0">
                <a:ln w="0"/>
                <a:solidFill>
                  <a:schemeClr val="bg1"/>
                </a:solidFill>
                <a:latin typeface="Arial" charset="0"/>
                <a:ea typeface="Arial" charset="0"/>
                <a:cs typeface="Arial" charset="0"/>
              </a:rPr>
              <a:t>SOLUTIONS </a:t>
            </a:r>
            <a:br>
              <a:rPr lang="en-US" sz="3200" dirty="0">
                <a:ln w="0"/>
                <a:solidFill>
                  <a:schemeClr val="bg1"/>
                </a:solidFill>
                <a:latin typeface="Arial" charset="0"/>
                <a:ea typeface="Arial" charset="0"/>
                <a:cs typeface="Arial" charset="0"/>
              </a:rPr>
            </a:br>
            <a:r>
              <a:rPr lang="en-US" sz="3200" dirty="0">
                <a:ln w="0"/>
                <a:solidFill>
                  <a:schemeClr val="bg1"/>
                </a:solidFill>
                <a:latin typeface="Arial" charset="0"/>
                <a:ea typeface="Arial" charset="0"/>
                <a:cs typeface="Arial" charset="0"/>
              </a:rPr>
              <a:t>THAT MATTER.</a:t>
            </a:r>
          </a:p>
          <a:p>
            <a:r>
              <a:rPr lang="en-US" sz="3200" dirty="0">
                <a:ln w="0"/>
                <a:solidFill>
                  <a:schemeClr val="bg1"/>
                </a:solidFill>
                <a:latin typeface="Arial" charset="0"/>
                <a:ea typeface="Arial" charset="0"/>
                <a:cs typeface="Arial" charset="0"/>
              </a:rPr>
              <a:t>CONFIDENCE</a:t>
            </a:r>
          </a:p>
          <a:p>
            <a:r>
              <a:rPr lang="en-US" sz="3200" dirty="0">
                <a:ln w="0"/>
                <a:solidFill>
                  <a:schemeClr val="bg1"/>
                </a:solidFill>
                <a:latin typeface="Arial" charset="0"/>
                <a:ea typeface="Arial" charset="0"/>
                <a:cs typeface="Arial" charset="0"/>
              </a:rPr>
              <a:t>THAT INSPIRES.</a:t>
            </a:r>
          </a:p>
        </p:txBody>
      </p:sp>
      <p:pic>
        <p:nvPicPr>
          <p:cNvPr id="8" name="Picture 7">
            <a:extLst>
              <a:ext uri="{FF2B5EF4-FFF2-40B4-BE49-F238E27FC236}">
                <a16:creationId xmlns:a16="http://schemas.microsoft.com/office/drawing/2014/main" id="{51B02F56-72DC-2D43-9698-36D89DDAA0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44" y="329865"/>
            <a:ext cx="2160396" cy="902444"/>
          </a:xfrm>
          <a:prstGeom prst="rect">
            <a:avLst/>
          </a:prstGeom>
        </p:spPr>
      </p:pic>
      <p:pic>
        <p:nvPicPr>
          <p:cNvPr id="10" name="Picture 9" descr="Diagram&#10;&#10;Description automatically generated">
            <a:extLst>
              <a:ext uri="{FF2B5EF4-FFF2-40B4-BE49-F238E27FC236}">
                <a16:creationId xmlns:a16="http://schemas.microsoft.com/office/drawing/2014/main" id="{6A15571C-22F1-B74F-9D8B-F6568C0479C0}"/>
              </a:ext>
            </a:extLst>
          </p:cNvPr>
          <p:cNvPicPr>
            <a:picLocks noChangeAspect="1"/>
          </p:cNvPicPr>
          <p:nvPr/>
        </p:nvPicPr>
        <p:blipFill>
          <a:blip r:embed="rId4"/>
          <a:stretch>
            <a:fillRect/>
          </a:stretch>
        </p:blipFill>
        <p:spPr>
          <a:xfrm flipH="1">
            <a:off x="831272" y="314370"/>
            <a:ext cx="10526900" cy="6599050"/>
          </a:xfrm>
          <a:prstGeom prst="rect">
            <a:avLst/>
          </a:prstGeom>
        </p:spPr>
      </p:pic>
    </p:spTree>
    <p:extLst>
      <p:ext uri="{BB962C8B-B14F-4D97-AF65-F5344CB8AC3E}">
        <p14:creationId xmlns:p14="http://schemas.microsoft.com/office/powerpoint/2010/main" val="255055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54" name="Comment 29" hidden="1"/>
          <p:cNvSpPr>
            <a:spLocks noChangeArrowheads="1"/>
          </p:cNvSpPr>
          <p:nvPr/>
        </p:nvSpPr>
        <p:spPr bwMode="auto">
          <a:xfrm>
            <a:off x="304800" y="4373564"/>
            <a:ext cx="18288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21%</a:t>
            </a:r>
          </a:p>
        </p:txBody>
      </p:sp>
      <p:sp>
        <p:nvSpPr>
          <p:cNvPr id="21555" name="Comment 51" hidden="1"/>
          <p:cNvSpPr>
            <a:spLocks noChangeArrowheads="1"/>
          </p:cNvSpPr>
          <p:nvPr/>
        </p:nvSpPr>
        <p:spPr bwMode="auto">
          <a:xfrm>
            <a:off x="4165600" y="1676401"/>
            <a:ext cx="1117600" cy="1453424"/>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186   +3%</a:t>
            </a:r>
          </a:p>
          <a:p>
            <a:pPr algn="ctr" fontAlgn="base">
              <a:lnSpc>
                <a:spcPct val="7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27   +4%</a:t>
            </a:r>
          </a:p>
        </p:txBody>
      </p:sp>
      <p:sp>
        <p:nvSpPr>
          <p:cNvPr id="21556" name="Comment 52" hidden="1"/>
          <p:cNvSpPr>
            <a:spLocks noChangeArrowheads="1"/>
          </p:cNvSpPr>
          <p:nvPr/>
        </p:nvSpPr>
        <p:spPr bwMode="auto">
          <a:xfrm>
            <a:off x="10871200" y="1066801"/>
            <a:ext cx="1320800" cy="1299600"/>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522   +4%</a:t>
            </a: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62   +4%</a:t>
            </a:r>
          </a:p>
        </p:txBody>
      </p:sp>
      <p:sp>
        <p:nvSpPr>
          <p:cNvPr id="21557" name="Comment 53" hidden="1"/>
          <p:cNvSpPr>
            <a:spLocks noChangeArrowheads="1"/>
          </p:cNvSpPr>
          <p:nvPr/>
        </p:nvSpPr>
        <p:spPr bwMode="auto">
          <a:xfrm>
            <a:off x="7620000" y="4343400"/>
            <a:ext cx="19304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100%</a:t>
            </a:r>
          </a:p>
        </p:txBody>
      </p:sp>
      <p:sp>
        <p:nvSpPr>
          <p:cNvPr id="7" name="Rectangle 6"/>
          <p:cNvSpPr/>
          <p:nvPr/>
        </p:nvSpPr>
        <p:spPr>
          <a:xfrm>
            <a:off x="1" y="0"/>
            <a:ext cx="12192000" cy="6858000"/>
          </a:xfrm>
          <a:prstGeom prst="rect">
            <a:avLst/>
          </a:prstGeom>
          <a:solidFill>
            <a:srgbClr val="189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3062" y="2419825"/>
            <a:ext cx="5045877" cy="2018351"/>
          </a:xfrm>
          <a:prstGeom prst="rect">
            <a:avLst/>
          </a:prstGeom>
        </p:spPr>
      </p:pic>
      <p:sp>
        <p:nvSpPr>
          <p:cNvPr id="8" name="TextBox 7"/>
          <p:cNvSpPr txBox="1"/>
          <p:nvPr/>
        </p:nvSpPr>
        <p:spPr>
          <a:xfrm>
            <a:off x="4133771" y="6456108"/>
            <a:ext cx="3924458" cy="297454"/>
          </a:xfrm>
          <a:prstGeom prst="rect">
            <a:avLst/>
          </a:prstGeom>
          <a:noFill/>
        </p:spPr>
        <p:txBody>
          <a:bodyPr wrap="square" rtlCol="0">
            <a:spAutoFit/>
          </a:bodyPr>
          <a:lstStyle/>
          <a:p>
            <a:pPr algn="ctr"/>
            <a:r>
              <a:rPr lang="en-US" sz="1333" dirty="0">
                <a:solidFill>
                  <a:schemeClr val="bg1"/>
                </a:solidFill>
              </a:rPr>
              <a:t>©2021 Carrier. All Rights Reserved.</a:t>
            </a:r>
          </a:p>
        </p:txBody>
      </p:sp>
      <p:sp>
        <p:nvSpPr>
          <p:cNvPr id="4" name="Slide Number Placeholder 3"/>
          <p:cNvSpPr>
            <a:spLocks noGrp="1"/>
          </p:cNvSpPr>
          <p:nvPr>
            <p:ph type="sldNum" sz="quarter" idx="12"/>
          </p:nvPr>
        </p:nvSpPr>
        <p:spPr/>
        <p:txBody>
          <a:bodyPr/>
          <a:lstStyle/>
          <a:p>
            <a:fld id="{54C43044-12A5-4144-ACF2-73440A089539}" type="slidenum">
              <a:rPr lang="en-US" smtClean="0">
                <a:solidFill>
                  <a:schemeClr val="bg1"/>
                </a:solidFill>
              </a:rPr>
              <a:t>21</a:t>
            </a:fld>
            <a:endParaRPr lang="en-US" dirty="0">
              <a:solidFill>
                <a:schemeClr val="bg1"/>
              </a:solidFill>
            </a:endParaRPr>
          </a:p>
        </p:txBody>
      </p:sp>
    </p:spTree>
    <p:extLst>
      <p:ext uri="{BB962C8B-B14F-4D97-AF65-F5344CB8AC3E}">
        <p14:creationId xmlns:p14="http://schemas.microsoft.com/office/powerpoint/2010/main" val="1917547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53413" y="1569"/>
            <a:ext cx="9144000" cy="6854151"/>
          </a:xfrm>
          <a:prstGeom prst="rect">
            <a:avLst/>
          </a:prstGeom>
        </p:spPr>
      </p:pic>
      <p:pic>
        <p:nvPicPr>
          <p:cNvPr id="11" name="Graphic 10">
            <a:extLst>
              <a:ext uri="{FF2B5EF4-FFF2-40B4-BE49-F238E27FC236}">
                <a16:creationId xmlns:a16="http://schemas.microsoft.com/office/drawing/2014/main" id="{26ECAD5A-5387-3F42-B8CB-B2E94D323DF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853" r="2601" b="1709"/>
          <a:stretch/>
        </p:blipFill>
        <p:spPr>
          <a:xfrm>
            <a:off x="-2153" y="-3929"/>
            <a:ext cx="12194151" cy="6861929"/>
          </a:xfrm>
          <a:prstGeom prst="rect">
            <a:avLst/>
          </a:prstGeom>
        </p:spPr>
      </p:pic>
      <p:sp>
        <p:nvSpPr>
          <p:cNvPr id="21554" name="Comment 29" hidden="1"/>
          <p:cNvSpPr>
            <a:spLocks noChangeArrowheads="1"/>
          </p:cNvSpPr>
          <p:nvPr/>
        </p:nvSpPr>
        <p:spPr bwMode="auto">
          <a:xfrm>
            <a:off x="304800" y="4373564"/>
            <a:ext cx="18288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21%</a:t>
            </a:r>
          </a:p>
        </p:txBody>
      </p:sp>
      <p:sp>
        <p:nvSpPr>
          <p:cNvPr id="21555" name="Comment 51" hidden="1"/>
          <p:cNvSpPr>
            <a:spLocks noChangeArrowheads="1"/>
          </p:cNvSpPr>
          <p:nvPr/>
        </p:nvSpPr>
        <p:spPr bwMode="auto">
          <a:xfrm>
            <a:off x="4165600" y="1676401"/>
            <a:ext cx="1117600" cy="1453424"/>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186   +3%</a:t>
            </a:r>
          </a:p>
          <a:p>
            <a:pPr algn="ctr" fontAlgn="base">
              <a:lnSpc>
                <a:spcPct val="7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27   +4%</a:t>
            </a:r>
          </a:p>
        </p:txBody>
      </p:sp>
      <p:sp>
        <p:nvSpPr>
          <p:cNvPr id="21556" name="Comment 52" hidden="1"/>
          <p:cNvSpPr>
            <a:spLocks noChangeArrowheads="1"/>
          </p:cNvSpPr>
          <p:nvPr/>
        </p:nvSpPr>
        <p:spPr bwMode="auto">
          <a:xfrm>
            <a:off x="10871200" y="1066801"/>
            <a:ext cx="1320800" cy="1299600"/>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522   +4%</a:t>
            </a: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62   +4%</a:t>
            </a:r>
          </a:p>
        </p:txBody>
      </p:sp>
      <p:sp>
        <p:nvSpPr>
          <p:cNvPr id="21557" name="Comment 53" hidden="1"/>
          <p:cNvSpPr>
            <a:spLocks noChangeArrowheads="1"/>
          </p:cNvSpPr>
          <p:nvPr/>
        </p:nvSpPr>
        <p:spPr bwMode="auto">
          <a:xfrm>
            <a:off x="7620000" y="4343400"/>
            <a:ext cx="19304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100%</a:t>
            </a:r>
          </a:p>
        </p:txBody>
      </p:sp>
      <p:sp>
        <p:nvSpPr>
          <p:cNvPr id="25" name="TextBox 24"/>
          <p:cNvSpPr txBox="1"/>
          <p:nvPr/>
        </p:nvSpPr>
        <p:spPr>
          <a:xfrm>
            <a:off x="365743" y="3825123"/>
            <a:ext cx="4446099" cy="2308324"/>
          </a:xfrm>
          <a:prstGeom prst="rect">
            <a:avLst/>
          </a:prstGeom>
          <a:noFill/>
        </p:spPr>
        <p:txBody>
          <a:bodyPr wrap="square" lIns="0" tIns="0" rIns="0" bIns="0" rtlCol="0">
            <a:spAutoFit/>
          </a:bodyPr>
          <a:lstStyle/>
          <a:p>
            <a:pPr>
              <a:spcAft>
                <a:spcPts val="583"/>
              </a:spcAft>
            </a:pPr>
            <a:r>
              <a:rPr lang="en-US" sz="1500" dirty="0">
                <a:solidFill>
                  <a:schemeClr val="bg1"/>
                </a:solidFill>
              </a:rPr>
              <a:t>Carrier is the leading global provider of healthy, safe and sustainable building and cold chain solutions with a world-class, diverse workforce. With more than a century of expertise, we drive innovation while putting our customers first, helping protect our planet, and inspiring and empowering our people. Through our performance-driven culture, we are driving shareowner value by growing sales and investing strategically to strengthen our position in the markets we serve.</a:t>
            </a:r>
          </a:p>
        </p:txBody>
      </p:sp>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5744" y="329865"/>
            <a:ext cx="2160396" cy="902444"/>
          </a:xfrm>
          <a:prstGeom prst="rect">
            <a:avLst/>
          </a:prstGeom>
        </p:spPr>
      </p:pic>
      <p:sp>
        <p:nvSpPr>
          <p:cNvPr id="28" name="Title 51">
            <a:extLst>
              <a:ext uri="{FF2B5EF4-FFF2-40B4-BE49-F238E27FC236}">
                <a16:creationId xmlns:a16="http://schemas.microsoft.com/office/drawing/2014/main" id="{DAF85179-CF65-D64A-B196-B4600283B1AA}"/>
              </a:ext>
            </a:extLst>
          </p:cNvPr>
          <p:cNvSpPr txBox="1">
            <a:spLocks/>
          </p:cNvSpPr>
          <p:nvPr/>
        </p:nvSpPr>
        <p:spPr>
          <a:xfrm>
            <a:off x="365744" y="1734522"/>
            <a:ext cx="5133908" cy="1810062"/>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4800" b="1" kern="1200">
                <a:solidFill>
                  <a:schemeClr val="bg2"/>
                </a:solidFill>
                <a:latin typeface="+mj-lt"/>
                <a:ea typeface="+mj-ea"/>
                <a:cs typeface="+mj-cs"/>
              </a:defRPr>
            </a:lvl1pPr>
          </a:lstStyle>
          <a:p>
            <a:pPr>
              <a:spcAft>
                <a:spcPts val="1200"/>
              </a:spcAft>
            </a:pPr>
            <a:r>
              <a:rPr lang="en-US" sz="3200" dirty="0">
                <a:ln w="0"/>
                <a:solidFill>
                  <a:schemeClr val="bg1"/>
                </a:solidFill>
                <a:latin typeface="Arial" charset="0"/>
                <a:ea typeface="Arial" charset="0"/>
                <a:cs typeface="Arial" charset="0"/>
              </a:rPr>
              <a:t>SOLUTIONS </a:t>
            </a:r>
            <a:br>
              <a:rPr lang="en-US" sz="3200" dirty="0">
                <a:ln w="0"/>
                <a:solidFill>
                  <a:schemeClr val="bg1"/>
                </a:solidFill>
                <a:latin typeface="Arial" charset="0"/>
                <a:ea typeface="Arial" charset="0"/>
                <a:cs typeface="Arial" charset="0"/>
              </a:rPr>
            </a:br>
            <a:r>
              <a:rPr lang="en-US" sz="3200" dirty="0">
                <a:ln w="0"/>
                <a:solidFill>
                  <a:schemeClr val="bg1"/>
                </a:solidFill>
                <a:latin typeface="Arial" charset="0"/>
                <a:ea typeface="Arial" charset="0"/>
                <a:cs typeface="Arial" charset="0"/>
              </a:rPr>
              <a:t>THAT MATTER.</a:t>
            </a:r>
          </a:p>
          <a:p>
            <a:r>
              <a:rPr lang="en-US" sz="3200" dirty="0">
                <a:ln w="0"/>
                <a:solidFill>
                  <a:schemeClr val="bg1"/>
                </a:solidFill>
                <a:latin typeface="Arial" charset="0"/>
                <a:ea typeface="Arial" charset="0"/>
                <a:cs typeface="Arial" charset="0"/>
              </a:rPr>
              <a:t>CONFIDENCE</a:t>
            </a:r>
          </a:p>
          <a:p>
            <a:r>
              <a:rPr lang="en-US" sz="3200" dirty="0">
                <a:ln w="0"/>
                <a:solidFill>
                  <a:schemeClr val="bg1"/>
                </a:solidFill>
                <a:latin typeface="Arial" charset="0"/>
                <a:ea typeface="Arial" charset="0"/>
                <a:cs typeface="Arial" charset="0"/>
              </a:rPr>
              <a:t>THAT INSPIRES.</a:t>
            </a:r>
          </a:p>
        </p:txBody>
      </p:sp>
      <p:sp>
        <p:nvSpPr>
          <p:cNvPr id="3" name="Slide Number Placeholder 2"/>
          <p:cNvSpPr>
            <a:spLocks noGrp="1"/>
          </p:cNvSpPr>
          <p:nvPr>
            <p:ph type="sldNum" sz="quarter" idx="12"/>
          </p:nvPr>
        </p:nvSpPr>
        <p:spPr/>
        <p:txBody>
          <a:bodyPr/>
          <a:lstStyle/>
          <a:p>
            <a:fld id="{54C43044-12A5-4144-ACF2-73440A089539}" type="slidenum">
              <a:rPr lang="en-US" smtClean="0">
                <a:solidFill>
                  <a:schemeClr val="bg1"/>
                </a:solidFill>
              </a:rPr>
              <a:t>3</a:t>
            </a:fld>
            <a:endParaRPr lang="en-US" dirty="0">
              <a:solidFill>
                <a:schemeClr val="bg1"/>
              </a:solidFill>
            </a:endParaRPr>
          </a:p>
        </p:txBody>
      </p:sp>
    </p:spTree>
    <p:extLst>
      <p:ext uri="{BB962C8B-B14F-4D97-AF65-F5344CB8AC3E}">
        <p14:creationId xmlns:p14="http://schemas.microsoft.com/office/powerpoint/2010/main" val="84980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8E1404AB-5F55-1449-BCB6-290FD1D03320}"/>
              </a:ext>
            </a:extLst>
          </p:cNvPr>
          <p:cNvSpPr/>
          <p:nvPr/>
        </p:nvSpPr>
        <p:spPr>
          <a:xfrm>
            <a:off x="0" y="0"/>
            <a:ext cx="12192000" cy="1000103"/>
          </a:xfrm>
          <a:prstGeom prst="rect">
            <a:avLst/>
          </a:prstGeom>
          <a:gradFill flip="none" rotWithShape="1">
            <a:gsLst>
              <a:gs pos="2000">
                <a:srgbClr val="152C73"/>
              </a:gs>
              <a:gs pos="100000">
                <a:srgbClr val="1891F6"/>
              </a:gs>
            </a:gsLst>
            <a:lin ang="0" scaled="1"/>
            <a:tileRect/>
          </a:gradFill>
          <a:ln>
            <a:noFill/>
          </a:ln>
          <a:effectLst/>
        </p:spPr>
        <p:txBody>
          <a:bodyPr rtlCol="0" anchor="ctr"/>
          <a:lstStyle/>
          <a:p>
            <a:pPr algn="ctr" defTabSz="761970">
              <a:lnSpc>
                <a:spcPct val="95000"/>
              </a:lnSpc>
              <a:defRPr/>
            </a:pPr>
            <a:endParaRPr lang="en-US" sz="1600" kern="0">
              <a:solidFill>
                <a:srgbClr val="FFFFFF"/>
              </a:solidFill>
              <a:latin typeface="Arial"/>
            </a:endParaRPr>
          </a:p>
        </p:txBody>
      </p:sp>
      <p:sp>
        <p:nvSpPr>
          <p:cNvPr id="7" name="TextBox 6">
            <a:extLst>
              <a:ext uri="{FF2B5EF4-FFF2-40B4-BE49-F238E27FC236}">
                <a16:creationId xmlns:a16="http://schemas.microsoft.com/office/drawing/2014/main" id="{5B309000-4D3F-3740-9B13-F405A2E3693E}"/>
              </a:ext>
            </a:extLst>
          </p:cNvPr>
          <p:cNvSpPr txBox="1"/>
          <p:nvPr/>
        </p:nvSpPr>
        <p:spPr>
          <a:xfrm>
            <a:off x="1537327" y="5772693"/>
            <a:ext cx="1331237" cy="457200"/>
          </a:xfrm>
          <a:prstGeom prst="rect">
            <a:avLst/>
          </a:prstGeom>
          <a:noFill/>
        </p:spPr>
        <p:txBody>
          <a:bodyPr wrap="none" lIns="0" tIns="0" rIns="0" bIns="0" rtlCol="0">
            <a:noAutofit/>
          </a:bodyPr>
          <a:lstStyle/>
          <a:p>
            <a:pPr>
              <a:lnSpc>
                <a:spcPct val="95000"/>
              </a:lnSpc>
            </a:pPr>
            <a:r>
              <a:rPr lang="en-US" sz="1400" dirty="0">
                <a:solidFill>
                  <a:srgbClr val="152C73"/>
                </a:solidFill>
              </a:rPr>
              <a:t>2020 NET SALES</a:t>
            </a:r>
            <a:endParaRPr lang="en-US" sz="1000" dirty="0">
              <a:solidFill>
                <a:srgbClr val="152C73"/>
              </a:solidFill>
            </a:endParaRPr>
          </a:p>
        </p:txBody>
      </p:sp>
      <p:sp>
        <p:nvSpPr>
          <p:cNvPr id="8" name="TextBox 7">
            <a:extLst>
              <a:ext uri="{FF2B5EF4-FFF2-40B4-BE49-F238E27FC236}">
                <a16:creationId xmlns:a16="http://schemas.microsoft.com/office/drawing/2014/main" id="{D47C0D36-66AE-564D-A8B4-0B94126C0C1B}"/>
              </a:ext>
            </a:extLst>
          </p:cNvPr>
          <p:cNvSpPr txBox="1"/>
          <p:nvPr/>
        </p:nvSpPr>
        <p:spPr>
          <a:xfrm>
            <a:off x="1537327" y="5287591"/>
            <a:ext cx="914400" cy="589725"/>
          </a:xfrm>
          <a:prstGeom prst="rect">
            <a:avLst/>
          </a:prstGeom>
          <a:noFill/>
        </p:spPr>
        <p:txBody>
          <a:bodyPr wrap="none" lIns="0" tIns="0" rIns="0" bIns="0" rtlCol="0">
            <a:noAutofit/>
          </a:bodyPr>
          <a:lstStyle/>
          <a:p>
            <a:pPr>
              <a:lnSpc>
                <a:spcPct val="95000"/>
              </a:lnSpc>
            </a:pPr>
            <a:r>
              <a:rPr lang="en-US" sz="3200" dirty="0">
                <a:solidFill>
                  <a:srgbClr val="152C73"/>
                </a:solidFill>
              </a:rPr>
              <a:t>$17.5B</a:t>
            </a:r>
          </a:p>
        </p:txBody>
      </p:sp>
      <p:sp>
        <p:nvSpPr>
          <p:cNvPr id="9" name="TextBox 8">
            <a:extLst>
              <a:ext uri="{FF2B5EF4-FFF2-40B4-BE49-F238E27FC236}">
                <a16:creationId xmlns:a16="http://schemas.microsoft.com/office/drawing/2014/main" id="{4C846926-ABA8-FF42-AC10-0AED241E4D9C}"/>
              </a:ext>
            </a:extLst>
          </p:cNvPr>
          <p:cNvSpPr txBox="1"/>
          <p:nvPr/>
        </p:nvSpPr>
        <p:spPr>
          <a:xfrm>
            <a:off x="4502262" y="5772693"/>
            <a:ext cx="1331237" cy="457200"/>
          </a:xfrm>
          <a:prstGeom prst="rect">
            <a:avLst/>
          </a:prstGeom>
          <a:noFill/>
        </p:spPr>
        <p:txBody>
          <a:bodyPr wrap="none" lIns="0" tIns="0" rIns="0" bIns="0" rtlCol="0">
            <a:noAutofit/>
          </a:bodyPr>
          <a:lstStyle/>
          <a:p>
            <a:pPr>
              <a:lnSpc>
                <a:spcPct val="95000"/>
              </a:lnSpc>
            </a:pPr>
            <a:r>
              <a:rPr lang="en-US" sz="1400" dirty="0">
                <a:solidFill>
                  <a:srgbClr val="152C73"/>
                </a:solidFill>
              </a:rPr>
              <a:t>EMPLOYEES</a:t>
            </a:r>
            <a:endParaRPr lang="en-US" sz="1000" dirty="0">
              <a:solidFill>
                <a:srgbClr val="152C73"/>
              </a:solidFill>
            </a:endParaRPr>
          </a:p>
        </p:txBody>
      </p:sp>
      <p:sp>
        <p:nvSpPr>
          <p:cNvPr id="10" name="TextBox 9">
            <a:extLst>
              <a:ext uri="{FF2B5EF4-FFF2-40B4-BE49-F238E27FC236}">
                <a16:creationId xmlns:a16="http://schemas.microsoft.com/office/drawing/2014/main" id="{D7C2DE9D-98A6-A44F-905B-F2B79BCDB5BF}"/>
              </a:ext>
            </a:extLst>
          </p:cNvPr>
          <p:cNvSpPr txBox="1"/>
          <p:nvPr/>
        </p:nvSpPr>
        <p:spPr>
          <a:xfrm>
            <a:off x="4490686" y="5287591"/>
            <a:ext cx="914400" cy="589725"/>
          </a:xfrm>
          <a:prstGeom prst="rect">
            <a:avLst/>
          </a:prstGeom>
          <a:noFill/>
        </p:spPr>
        <p:txBody>
          <a:bodyPr wrap="none" lIns="0" tIns="0" rIns="0" bIns="0" rtlCol="0">
            <a:noAutofit/>
          </a:bodyPr>
          <a:lstStyle/>
          <a:p>
            <a:pPr>
              <a:lnSpc>
                <a:spcPct val="95000"/>
              </a:lnSpc>
            </a:pPr>
            <a:r>
              <a:rPr lang="en-US" sz="3200" dirty="0">
                <a:solidFill>
                  <a:srgbClr val="152C73"/>
                </a:solidFill>
              </a:rPr>
              <a:t>~56,000</a:t>
            </a:r>
          </a:p>
        </p:txBody>
      </p:sp>
      <p:sp>
        <p:nvSpPr>
          <p:cNvPr id="11" name="TextBox 10">
            <a:extLst>
              <a:ext uri="{FF2B5EF4-FFF2-40B4-BE49-F238E27FC236}">
                <a16:creationId xmlns:a16="http://schemas.microsoft.com/office/drawing/2014/main" id="{F3B8E867-F510-3C45-8877-B12922B49656}"/>
              </a:ext>
            </a:extLst>
          </p:cNvPr>
          <p:cNvSpPr txBox="1"/>
          <p:nvPr/>
        </p:nvSpPr>
        <p:spPr>
          <a:xfrm>
            <a:off x="7693022" y="5772693"/>
            <a:ext cx="1331237" cy="457200"/>
          </a:xfrm>
          <a:prstGeom prst="rect">
            <a:avLst/>
          </a:prstGeom>
          <a:noFill/>
        </p:spPr>
        <p:txBody>
          <a:bodyPr wrap="none" lIns="0" tIns="0" rIns="0" bIns="0" rtlCol="0">
            <a:noAutofit/>
          </a:bodyPr>
          <a:lstStyle/>
          <a:p>
            <a:pPr>
              <a:lnSpc>
                <a:spcPct val="95000"/>
              </a:lnSpc>
            </a:pPr>
            <a:r>
              <a:rPr lang="en-US" sz="1400" dirty="0">
                <a:solidFill>
                  <a:srgbClr val="152C73"/>
                </a:solidFill>
              </a:rPr>
              <a:t>BRANDS</a:t>
            </a:r>
            <a:endParaRPr lang="en-US" sz="1000" dirty="0">
              <a:solidFill>
                <a:srgbClr val="152C73"/>
              </a:solidFill>
            </a:endParaRPr>
          </a:p>
        </p:txBody>
      </p:sp>
      <p:sp>
        <p:nvSpPr>
          <p:cNvPr id="12" name="TextBox 11">
            <a:extLst>
              <a:ext uri="{FF2B5EF4-FFF2-40B4-BE49-F238E27FC236}">
                <a16:creationId xmlns:a16="http://schemas.microsoft.com/office/drawing/2014/main" id="{0E073EB6-24D5-2F49-B76E-623D4683AF42}"/>
              </a:ext>
            </a:extLst>
          </p:cNvPr>
          <p:cNvSpPr txBox="1"/>
          <p:nvPr/>
        </p:nvSpPr>
        <p:spPr>
          <a:xfrm>
            <a:off x="7693021" y="5287591"/>
            <a:ext cx="914400" cy="589725"/>
          </a:xfrm>
          <a:prstGeom prst="rect">
            <a:avLst/>
          </a:prstGeom>
          <a:noFill/>
        </p:spPr>
        <p:txBody>
          <a:bodyPr wrap="none" lIns="0" tIns="0" rIns="0" bIns="0" rtlCol="0">
            <a:noAutofit/>
          </a:bodyPr>
          <a:lstStyle/>
          <a:p>
            <a:pPr>
              <a:lnSpc>
                <a:spcPct val="95000"/>
              </a:lnSpc>
            </a:pPr>
            <a:r>
              <a:rPr lang="en-US" sz="3200" dirty="0">
                <a:solidFill>
                  <a:srgbClr val="152C73"/>
                </a:solidFill>
              </a:rPr>
              <a:t>80+</a:t>
            </a:r>
          </a:p>
        </p:txBody>
      </p:sp>
      <p:sp>
        <p:nvSpPr>
          <p:cNvPr id="13" name="TextBox 12">
            <a:extLst>
              <a:ext uri="{FF2B5EF4-FFF2-40B4-BE49-F238E27FC236}">
                <a16:creationId xmlns:a16="http://schemas.microsoft.com/office/drawing/2014/main" id="{9AED5891-EDFE-874B-89C9-2A80BC0CBD04}"/>
              </a:ext>
            </a:extLst>
          </p:cNvPr>
          <p:cNvSpPr txBox="1"/>
          <p:nvPr/>
        </p:nvSpPr>
        <p:spPr>
          <a:xfrm>
            <a:off x="10136910" y="5772693"/>
            <a:ext cx="1331237" cy="457200"/>
          </a:xfrm>
          <a:prstGeom prst="rect">
            <a:avLst/>
          </a:prstGeom>
          <a:noFill/>
        </p:spPr>
        <p:txBody>
          <a:bodyPr wrap="none" lIns="0" tIns="0" rIns="0" bIns="0" rtlCol="0">
            <a:noAutofit/>
          </a:bodyPr>
          <a:lstStyle/>
          <a:p>
            <a:pPr>
              <a:lnSpc>
                <a:spcPct val="95000"/>
              </a:lnSpc>
            </a:pPr>
            <a:r>
              <a:rPr lang="en-US" sz="1400" dirty="0">
                <a:solidFill>
                  <a:srgbClr val="152C73"/>
                </a:solidFill>
              </a:rPr>
              <a:t>NEW PRODUCTS </a:t>
            </a:r>
          </a:p>
          <a:p>
            <a:pPr>
              <a:lnSpc>
                <a:spcPct val="95000"/>
              </a:lnSpc>
            </a:pPr>
            <a:r>
              <a:rPr lang="en-US" sz="1000" dirty="0">
                <a:solidFill>
                  <a:srgbClr val="152C73"/>
                </a:solidFill>
              </a:rPr>
              <a:t>for the 6</a:t>
            </a:r>
            <a:r>
              <a:rPr lang="en-US" sz="1000" baseline="30000" dirty="0">
                <a:solidFill>
                  <a:srgbClr val="152C73"/>
                </a:solidFill>
              </a:rPr>
              <a:t>th</a:t>
            </a:r>
            <a:r>
              <a:rPr lang="en-US" sz="1000" dirty="0">
                <a:solidFill>
                  <a:srgbClr val="152C73"/>
                </a:solidFill>
              </a:rPr>
              <a:t> consecutive year</a:t>
            </a:r>
          </a:p>
        </p:txBody>
      </p:sp>
      <p:sp>
        <p:nvSpPr>
          <p:cNvPr id="14" name="TextBox 13">
            <a:extLst>
              <a:ext uri="{FF2B5EF4-FFF2-40B4-BE49-F238E27FC236}">
                <a16:creationId xmlns:a16="http://schemas.microsoft.com/office/drawing/2014/main" id="{3121249C-341A-9E43-ADE4-1A0FB4C3F7CC}"/>
              </a:ext>
            </a:extLst>
          </p:cNvPr>
          <p:cNvSpPr txBox="1"/>
          <p:nvPr/>
        </p:nvSpPr>
        <p:spPr>
          <a:xfrm>
            <a:off x="10136909" y="5287591"/>
            <a:ext cx="914400" cy="589725"/>
          </a:xfrm>
          <a:prstGeom prst="rect">
            <a:avLst/>
          </a:prstGeom>
          <a:noFill/>
        </p:spPr>
        <p:txBody>
          <a:bodyPr wrap="none" lIns="0" tIns="0" rIns="0" bIns="0" rtlCol="0">
            <a:noAutofit/>
          </a:bodyPr>
          <a:lstStyle/>
          <a:p>
            <a:pPr>
              <a:lnSpc>
                <a:spcPct val="95000"/>
              </a:lnSpc>
            </a:pPr>
            <a:r>
              <a:rPr lang="en-US" sz="3200" dirty="0">
                <a:solidFill>
                  <a:srgbClr val="152C73"/>
                </a:solidFill>
              </a:rPr>
              <a:t>100+</a:t>
            </a:r>
          </a:p>
        </p:txBody>
      </p:sp>
      <p:sp>
        <p:nvSpPr>
          <p:cNvPr id="15" name="Footer Text">
            <a:extLst>
              <a:ext uri="{FF2B5EF4-FFF2-40B4-BE49-F238E27FC236}">
                <a16:creationId xmlns:a16="http://schemas.microsoft.com/office/drawing/2014/main" id="{CBFCA08C-DA4E-914E-B87F-A1197EE8C1D3}"/>
              </a:ext>
            </a:extLst>
          </p:cNvPr>
          <p:cNvSpPr txBox="1"/>
          <p:nvPr/>
        </p:nvSpPr>
        <p:spPr>
          <a:xfrm>
            <a:off x="4724400" y="6423660"/>
            <a:ext cx="2743200" cy="365760"/>
          </a:xfrm>
          <a:prstGeom prst="rect">
            <a:avLst/>
          </a:prstGeom>
          <a:noFill/>
        </p:spPr>
        <p:txBody>
          <a:bodyPr wrap="square" lIns="0" tIns="0" rIns="0" bIns="0" rtlCol="0" anchor="ctr" anchorCtr="0">
            <a:noAutofit/>
          </a:bodyPr>
          <a:lstStyle/>
          <a:p>
            <a:pPr algn="ctr">
              <a:buSzPct val="100000"/>
            </a:pPr>
            <a:r>
              <a:rPr lang="en-US" sz="1200" dirty="0">
                <a:solidFill>
                  <a:srgbClr val="000000"/>
                </a:solidFill>
              </a:rPr>
              <a:t>Proprietary and Confidential</a:t>
            </a:r>
          </a:p>
        </p:txBody>
      </p:sp>
      <p:cxnSp>
        <p:nvCxnSpPr>
          <p:cNvPr id="17" name="Straight Connector 16">
            <a:extLst>
              <a:ext uri="{FF2B5EF4-FFF2-40B4-BE49-F238E27FC236}">
                <a16:creationId xmlns:a16="http://schemas.microsoft.com/office/drawing/2014/main" id="{59871A12-D3A6-CE4E-A0B8-6C87CE661C37}"/>
              </a:ext>
            </a:extLst>
          </p:cNvPr>
          <p:cNvCxnSpPr/>
          <p:nvPr/>
        </p:nvCxnSpPr>
        <p:spPr>
          <a:xfrm>
            <a:off x="554183" y="4991016"/>
            <a:ext cx="11083636" cy="0"/>
          </a:xfrm>
          <a:prstGeom prst="line">
            <a:avLst/>
          </a:prstGeom>
          <a:ln w="12700" cap="sq">
            <a:solidFill>
              <a:schemeClr val="accent2"/>
            </a:solidFill>
          </a:ln>
        </p:spPr>
        <p:style>
          <a:lnRef idx="1">
            <a:schemeClr val="accent1"/>
          </a:lnRef>
          <a:fillRef idx="0">
            <a:schemeClr val="accent1"/>
          </a:fillRef>
          <a:effectRef idx="0">
            <a:schemeClr val="dk1"/>
          </a:effectRef>
          <a:fontRef idx="minor">
            <a:schemeClr val="lt1"/>
          </a:fontRef>
        </p:style>
      </p:cxnSp>
      <p:pic>
        <p:nvPicPr>
          <p:cNvPr id="19" name="Picture 18" descr="A picture containing drawing&#10;&#10;Description automatically generated">
            <a:extLst>
              <a:ext uri="{FF2B5EF4-FFF2-40B4-BE49-F238E27FC236}">
                <a16:creationId xmlns:a16="http://schemas.microsoft.com/office/drawing/2014/main" id="{21713BDA-5E46-8C4C-A87B-CE1A7E5B14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7931" y="5166694"/>
            <a:ext cx="1141894" cy="1062765"/>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F2721D54-AE70-1D4D-8AE3-EC9243D9D7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05690" y="5166694"/>
            <a:ext cx="1141894" cy="1062765"/>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2EA0DD94-649C-1449-8F8D-DD77ABA7405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53201" y="5166694"/>
            <a:ext cx="1141894" cy="1062765"/>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4907182C-76DF-634B-8DD4-B7D7DFBBC8C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4918"/>
          <a:stretch/>
        </p:blipFill>
        <p:spPr>
          <a:xfrm>
            <a:off x="9021057" y="5166694"/>
            <a:ext cx="1141894" cy="1062765"/>
          </a:xfrm>
          <a:prstGeom prst="rect">
            <a:avLst/>
          </a:prstGeom>
        </p:spPr>
      </p:pic>
      <p:cxnSp>
        <p:nvCxnSpPr>
          <p:cNvPr id="31" name="Straight Connector 30">
            <a:extLst>
              <a:ext uri="{FF2B5EF4-FFF2-40B4-BE49-F238E27FC236}">
                <a16:creationId xmlns:a16="http://schemas.microsoft.com/office/drawing/2014/main" id="{6AF3D4F9-4FD8-9C4C-BEFA-40FEBC9B397D}"/>
              </a:ext>
            </a:extLst>
          </p:cNvPr>
          <p:cNvCxnSpPr>
            <a:cxnSpLocks/>
          </p:cNvCxnSpPr>
          <p:nvPr/>
        </p:nvCxnSpPr>
        <p:spPr>
          <a:xfrm>
            <a:off x="8015709" y="1687670"/>
            <a:ext cx="0" cy="3119857"/>
          </a:xfrm>
          <a:prstGeom prst="line">
            <a:avLst/>
          </a:prstGeom>
          <a:ln w="12700" cap="sq">
            <a:solidFill>
              <a:schemeClr val="accent2"/>
            </a:solidFill>
          </a:ln>
        </p:spPr>
        <p:style>
          <a:lnRef idx="1">
            <a:schemeClr val="accent1"/>
          </a:lnRef>
          <a:fillRef idx="0">
            <a:schemeClr val="accent1"/>
          </a:fillRef>
          <a:effectRef idx="0">
            <a:schemeClr val="dk1"/>
          </a:effectRef>
          <a:fontRef idx="minor">
            <a:schemeClr val="lt1"/>
          </a:fontRef>
        </p:style>
      </p:cxnSp>
      <p:graphicFrame>
        <p:nvGraphicFramePr>
          <p:cNvPr id="37" name="Object 2">
            <a:extLst>
              <a:ext uri="{FF2B5EF4-FFF2-40B4-BE49-F238E27FC236}">
                <a16:creationId xmlns:a16="http://schemas.microsoft.com/office/drawing/2014/main" id="{442ACF76-DB23-674B-86E5-E1BD98FE8CCC}"/>
              </a:ext>
            </a:extLst>
          </p:cNvPr>
          <p:cNvGraphicFramePr>
            <a:graphicFrameLocks noChangeAspect="1"/>
          </p:cNvGraphicFramePr>
          <p:nvPr>
            <p:extLst>
              <p:ext uri="{D42A27DB-BD31-4B8C-83A1-F6EECF244321}">
                <p14:modId xmlns:p14="http://schemas.microsoft.com/office/powerpoint/2010/main" val="4187218674"/>
              </p:ext>
            </p:extLst>
          </p:nvPr>
        </p:nvGraphicFramePr>
        <p:xfrm>
          <a:off x="302444" y="1121893"/>
          <a:ext cx="2494692" cy="327117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8" name="Object 2">
            <a:extLst>
              <a:ext uri="{FF2B5EF4-FFF2-40B4-BE49-F238E27FC236}">
                <a16:creationId xmlns:a16="http://schemas.microsoft.com/office/drawing/2014/main" id="{06890FDF-2084-8A40-8C2A-335CDA5C9E6C}"/>
              </a:ext>
            </a:extLst>
          </p:cNvPr>
          <p:cNvGraphicFramePr>
            <a:graphicFrameLocks noChangeAspect="1"/>
          </p:cNvGraphicFramePr>
          <p:nvPr>
            <p:extLst>
              <p:ext uri="{D42A27DB-BD31-4B8C-83A1-F6EECF244321}">
                <p14:modId xmlns:p14="http://schemas.microsoft.com/office/powerpoint/2010/main" val="2022588133"/>
              </p:ext>
            </p:extLst>
          </p:nvPr>
        </p:nvGraphicFramePr>
        <p:xfrm>
          <a:off x="2586076" y="1121893"/>
          <a:ext cx="2533110" cy="327117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9" name="Object 2">
            <a:extLst>
              <a:ext uri="{FF2B5EF4-FFF2-40B4-BE49-F238E27FC236}">
                <a16:creationId xmlns:a16="http://schemas.microsoft.com/office/drawing/2014/main" id="{26AE7333-621E-BE4A-871C-E7C826358969}"/>
              </a:ext>
            </a:extLst>
          </p:cNvPr>
          <p:cNvGraphicFramePr>
            <a:graphicFrameLocks noChangeAspect="1"/>
          </p:cNvGraphicFramePr>
          <p:nvPr>
            <p:extLst>
              <p:ext uri="{D42A27DB-BD31-4B8C-83A1-F6EECF244321}">
                <p14:modId xmlns:p14="http://schemas.microsoft.com/office/powerpoint/2010/main" val="1676146587"/>
              </p:ext>
            </p:extLst>
          </p:nvPr>
        </p:nvGraphicFramePr>
        <p:xfrm>
          <a:off x="4945895" y="1121893"/>
          <a:ext cx="2429883" cy="3271173"/>
        </p:xfrm>
        <a:graphic>
          <a:graphicData uri="http://schemas.openxmlformats.org/drawingml/2006/chart">
            <c:chart xmlns:c="http://schemas.openxmlformats.org/drawingml/2006/chart" xmlns:r="http://schemas.openxmlformats.org/officeDocument/2006/relationships" r:id="rId9"/>
          </a:graphicData>
        </a:graphic>
      </p:graphicFrame>
      <p:sp>
        <p:nvSpPr>
          <p:cNvPr id="40" name="TextBox 39">
            <a:extLst>
              <a:ext uri="{FF2B5EF4-FFF2-40B4-BE49-F238E27FC236}">
                <a16:creationId xmlns:a16="http://schemas.microsoft.com/office/drawing/2014/main" id="{FA4C149A-73B2-8943-939C-0B3973252EE3}"/>
              </a:ext>
            </a:extLst>
          </p:cNvPr>
          <p:cNvSpPr txBox="1"/>
          <p:nvPr/>
        </p:nvSpPr>
        <p:spPr>
          <a:xfrm>
            <a:off x="1092590" y="3913507"/>
            <a:ext cx="914400" cy="993793"/>
          </a:xfrm>
          <a:prstGeom prst="rect">
            <a:avLst/>
          </a:prstGeom>
          <a:noFill/>
        </p:spPr>
        <p:txBody>
          <a:bodyPr wrap="none" lIns="0" tIns="0" rIns="0" bIns="0" rtlCol="0">
            <a:noAutofit/>
          </a:bodyPr>
          <a:lstStyle/>
          <a:p>
            <a:pPr algn="ctr">
              <a:lnSpc>
                <a:spcPct val="95000"/>
              </a:lnSpc>
            </a:pPr>
            <a:r>
              <a:rPr lang="en-US" sz="1400" b="1" dirty="0">
                <a:solidFill>
                  <a:srgbClr val="152C73"/>
                </a:solidFill>
              </a:rPr>
              <a:t>HVAC</a:t>
            </a:r>
          </a:p>
          <a:p>
            <a:pPr algn="ctr">
              <a:lnSpc>
                <a:spcPct val="95000"/>
              </a:lnSpc>
              <a:spcAft>
                <a:spcPts val="1200"/>
              </a:spcAft>
            </a:pPr>
            <a:r>
              <a:rPr lang="en-US" sz="1000" dirty="0">
                <a:solidFill>
                  <a:srgbClr val="152C73"/>
                </a:solidFill>
              </a:rPr>
              <a:t>COMMERCIAL &amp; RESIDENTIAL</a:t>
            </a:r>
            <a:endParaRPr lang="en-US" sz="1400" b="1" dirty="0">
              <a:solidFill>
                <a:srgbClr val="152C73"/>
              </a:solidFill>
            </a:endParaRPr>
          </a:p>
          <a:p>
            <a:pPr algn="ctr">
              <a:lnSpc>
                <a:spcPct val="95000"/>
              </a:lnSpc>
            </a:pPr>
            <a:r>
              <a:rPr lang="en-US" sz="2000" dirty="0">
                <a:solidFill>
                  <a:srgbClr val="152C73"/>
                </a:solidFill>
              </a:rPr>
              <a:t>$9.5B</a:t>
            </a:r>
          </a:p>
          <a:p>
            <a:pPr algn="ctr">
              <a:lnSpc>
                <a:spcPct val="95000"/>
              </a:lnSpc>
            </a:pPr>
            <a:r>
              <a:rPr lang="en-US" sz="1000" dirty="0">
                <a:solidFill>
                  <a:srgbClr val="152C73"/>
                </a:solidFill>
              </a:rPr>
              <a:t>Net sales</a:t>
            </a:r>
          </a:p>
        </p:txBody>
      </p:sp>
      <p:sp>
        <p:nvSpPr>
          <p:cNvPr id="41" name="TextBox 40">
            <a:extLst>
              <a:ext uri="{FF2B5EF4-FFF2-40B4-BE49-F238E27FC236}">
                <a16:creationId xmlns:a16="http://schemas.microsoft.com/office/drawing/2014/main" id="{FC3BB64C-CE41-9B43-BF2D-D53A7A9AD714}"/>
              </a:ext>
            </a:extLst>
          </p:cNvPr>
          <p:cNvSpPr txBox="1"/>
          <p:nvPr/>
        </p:nvSpPr>
        <p:spPr>
          <a:xfrm>
            <a:off x="1106445" y="2820710"/>
            <a:ext cx="914400" cy="589725"/>
          </a:xfrm>
          <a:prstGeom prst="rect">
            <a:avLst/>
          </a:prstGeom>
          <a:noFill/>
        </p:spPr>
        <p:txBody>
          <a:bodyPr wrap="none" lIns="0" tIns="0" rIns="0" bIns="0" rtlCol="0">
            <a:noAutofit/>
          </a:bodyPr>
          <a:lstStyle/>
          <a:p>
            <a:pPr algn="ctr">
              <a:lnSpc>
                <a:spcPct val="95000"/>
              </a:lnSpc>
            </a:pPr>
            <a:r>
              <a:rPr lang="en-US" sz="3600" dirty="0">
                <a:solidFill>
                  <a:srgbClr val="1891F6"/>
                </a:solidFill>
              </a:rPr>
              <a:t>53%</a:t>
            </a:r>
          </a:p>
        </p:txBody>
      </p:sp>
      <p:sp>
        <p:nvSpPr>
          <p:cNvPr id="42" name="TextBox 41">
            <a:extLst>
              <a:ext uri="{FF2B5EF4-FFF2-40B4-BE49-F238E27FC236}">
                <a16:creationId xmlns:a16="http://schemas.microsoft.com/office/drawing/2014/main" id="{22D8578D-E7E0-AB43-AD15-8093D598A147}"/>
              </a:ext>
            </a:extLst>
          </p:cNvPr>
          <p:cNvSpPr txBox="1"/>
          <p:nvPr/>
        </p:nvSpPr>
        <p:spPr>
          <a:xfrm>
            <a:off x="3103332" y="3913507"/>
            <a:ext cx="1498601" cy="1061641"/>
          </a:xfrm>
          <a:prstGeom prst="rect">
            <a:avLst/>
          </a:prstGeom>
          <a:noFill/>
        </p:spPr>
        <p:txBody>
          <a:bodyPr wrap="none" lIns="0" tIns="0" rIns="0" bIns="0" rtlCol="0">
            <a:noAutofit/>
          </a:bodyPr>
          <a:lstStyle/>
          <a:p>
            <a:pPr algn="ctr">
              <a:lnSpc>
                <a:spcPct val="95000"/>
              </a:lnSpc>
            </a:pPr>
            <a:r>
              <a:rPr lang="en-US" sz="1400" b="1" dirty="0">
                <a:solidFill>
                  <a:srgbClr val="152C73"/>
                </a:solidFill>
              </a:rPr>
              <a:t>REFRIGERATION</a:t>
            </a:r>
          </a:p>
          <a:p>
            <a:pPr algn="ctr">
              <a:lnSpc>
                <a:spcPct val="95000"/>
              </a:lnSpc>
              <a:spcAft>
                <a:spcPts val="1200"/>
              </a:spcAft>
            </a:pPr>
            <a:r>
              <a:rPr lang="en-US" sz="1000" dirty="0">
                <a:solidFill>
                  <a:srgbClr val="152C73"/>
                </a:solidFill>
              </a:rPr>
              <a:t>TRANSPORT &amp; COMMERCIAL</a:t>
            </a:r>
            <a:endParaRPr lang="en-US" sz="1400" b="1" dirty="0">
              <a:solidFill>
                <a:srgbClr val="152C73"/>
              </a:solidFill>
            </a:endParaRPr>
          </a:p>
          <a:p>
            <a:pPr algn="ctr">
              <a:lnSpc>
                <a:spcPct val="95000"/>
              </a:lnSpc>
            </a:pPr>
            <a:r>
              <a:rPr lang="en-US" sz="2000" dirty="0">
                <a:solidFill>
                  <a:srgbClr val="152C73"/>
                </a:solidFill>
              </a:rPr>
              <a:t>$3.3B</a:t>
            </a:r>
          </a:p>
          <a:p>
            <a:pPr algn="ctr">
              <a:lnSpc>
                <a:spcPct val="95000"/>
              </a:lnSpc>
            </a:pPr>
            <a:r>
              <a:rPr lang="en-US" sz="1000" dirty="0">
                <a:solidFill>
                  <a:srgbClr val="152C73"/>
                </a:solidFill>
              </a:rPr>
              <a:t>Net sales</a:t>
            </a:r>
          </a:p>
        </p:txBody>
      </p:sp>
      <p:sp>
        <p:nvSpPr>
          <p:cNvPr id="43" name="TextBox 42">
            <a:extLst>
              <a:ext uri="{FF2B5EF4-FFF2-40B4-BE49-F238E27FC236}">
                <a16:creationId xmlns:a16="http://schemas.microsoft.com/office/drawing/2014/main" id="{8341DBE2-98B0-B348-A507-436C549B0AD4}"/>
              </a:ext>
            </a:extLst>
          </p:cNvPr>
          <p:cNvSpPr txBox="1"/>
          <p:nvPr/>
        </p:nvSpPr>
        <p:spPr>
          <a:xfrm>
            <a:off x="3409286" y="2820710"/>
            <a:ext cx="914400" cy="589725"/>
          </a:xfrm>
          <a:prstGeom prst="rect">
            <a:avLst/>
          </a:prstGeom>
          <a:noFill/>
        </p:spPr>
        <p:txBody>
          <a:bodyPr wrap="none" lIns="0" tIns="0" rIns="0" bIns="0" rtlCol="0">
            <a:noAutofit/>
          </a:bodyPr>
          <a:lstStyle/>
          <a:p>
            <a:pPr algn="ctr">
              <a:lnSpc>
                <a:spcPct val="95000"/>
              </a:lnSpc>
            </a:pPr>
            <a:r>
              <a:rPr lang="en-US" sz="3600" dirty="0">
                <a:solidFill>
                  <a:srgbClr val="1891F6"/>
                </a:solidFill>
              </a:rPr>
              <a:t>19%</a:t>
            </a:r>
          </a:p>
        </p:txBody>
      </p:sp>
      <p:sp>
        <p:nvSpPr>
          <p:cNvPr id="44" name="TextBox 43">
            <a:extLst>
              <a:ext uri="{FF2B5EF4-FFF2-40B4-BE49-F238E27FC236}">
                <a16:creationId xmlns:a16="http://schemas.microsoft.com/office/drawing/2014/main" id="{3686A738-C50C-8D48-82AF-1D6383AB921F}"/>
              </a:ext>
            </a:extLst>
          </p:cNvPr>
          <p:cNvSpPr txBox="1"/>
          <p:nvPr/>
        </p:nvSpPr>
        <p:spPr>
          <a:xfrm>
            <a:off x="5411537" y="3913507"/>
            <a:ext cx="1498601" cy="975853"/>
          </a:xfrm>
          <a:prstGeom prst="rect">
            <a:avLst/>
          </a:prstGeom>
          <a:noFill/>
        </p:spPr>
        <p:txBody>
          <a:bodyPr wrap="none" lIns="0" tIns="0" rIns="0" bIns="0" rtlCol="0">
            <a:noAutofit/>
          </a:bodyPr>
          <a:lstStyle/>
          <a:p>
            <a:pPr algn="ctr">
              <a:lnSpc>
                <a:spcPct val="95000"/>
              </a:lnSpc>
            </a:pPr>
            <a:r>
              <a:rPr lang="en-US" sz="1400" b="1" dirty="0">
                <a:solidFill>
                  <a:srgbClr val="152C73"/>
                </a:solidFill>
              </a:rPr>
              <a:t>FIRE &amp; SECURITY</a:t>
            </a:r>
          </a:p>
          <a:p>
            <a:pPr algn="ctr">
              <a:lnSpc>
                <a:spcPct val="95000"/>
              </a:lnSpc>
              <a:spcAft>
                <a:spcPts val="1200"/>
              </a:spcAft>
            </a:pPr>
            <a:r>
              <a:rPr lang="en-US" sz="1000" dirty="0">
                <a:solidFill>
                  <a:srgbClr val="152C73"/>
                </a:solidFill>
              </a:rPr>
              <a:t>PRODUCTS &amp; FIELD</a:t>
            </a:r>
            <a:endParaRPr lang="en-US" sz="1400" b="1" dirty="0">
              <a:solidFill>
                <a:srgbClr val="152C73"/>
              </a:solidFill>
            </a:endParaRPr>
          </a:p>
          <a:p>
            <a:pPr algn="ctr">
              <a:lnSpc>
                <a:spcPct val="95000"/>
              </a:lnSpc>
            </a:pPr>
            <a:r>
              <a:rPr lang="en-US" sz="2000" dirty="0">
                <a:solidFill>
                  <a:srgbClr val="152C73"/>
                </a:solidFill>
              </a:rPr>
              <a:t>$5.0B</a:t>
            </a:r>
          </a:p>
          <a:p>
            <a:pPr algn="ctr">
              <a:lnSpc>
                <a:spcPct val="95000"/>
              </a:lnSpc>
            </a:pPr>
            <a:r>
              <a:rPr lang="en-US" sz="1000" dirty="0">
                <a:solidFill>
                  <a:srgbClr val="152C73"/>
                </a:solidFill>
              </a:rPr>
              <a:t>Net sales</a:t>
            </a:r>
          </a:p>
        </p:txBody>
      </p:sp>
      <p:sp>
        <p:nvSpPr>
          <p:cNvPr id="45" name="TextBox 44">
            <a:extLst>
              <a:ext uri="{FF2B5EF4-FFF2-40B4-BE49-F238E27FC236}">
                <a16:creationId xmlns:a16="http://schemas.microsoft.com/office/drawing/2014/main" id="{B6E2AD65-13DB-6C42-B428-B67D62F91243}"/>
              </a:ext>
            </a:extLst>
          </p:cNvPr>
          <p:cNvSpPr txBox="1"/>
          <p:nvPr/>
        </p:nvSpPr>
        <p:spPr>
          <a:xfrm>
            <a:off x="5717491" y="2820710"/>
            <a:ext cx="914400" cy="589725"/>
          </a:xfrm>
          <a:prstGeom prst="rect">
            <a:avLst/>
          </a:prstGeom>
          <a:noFill/>
        </p:spPr>
        <p:txBody>
          <a:bodyPr wrap="none" lIns="0" tIns="0" rIns="0" bIns="0" rtlCol="0">
            <a:noAutofit/>
          </a:bodyPr>
          <a:lstStyle/>
          <a:p>
            <a:pPr algn="ctr">
              <a:lnSpc>
                <a:spcPct val="95000"/>
              </a:lnSpc>
            </a:pPr>
            <a:r>
              <a:rPr lang="en-US" sz="3600" dirty="0">
                <a:solidFill>
                  <a:srgbClr val="1891F6"/>
                </a:solidFill>
              </a:rPr>
              <a:t>28%</a:t>
            </a:r>
          </a:p>
        </p:txBody>
      </p:sp>
      <p:pic>
        <p:nvPicPr>
          <p:cNvPr id="46" name="Picture 45" descr="A picture containing clock&#10;&#10;Description automatically generated">
            <a:extLst>
              <a:ext uri="{FF2B5EF4-FFF2-40B4-BE49-F238E27FC236}">
                <a16:creationId xmlns:a16="http://schemas.microsoft.com/office/drawing/2014/main" id="{DD6FF004-6AF8-5B49-AABC-92DF45FDC84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183122" y="2131971"/>
            <a:ext cx="733337" cy="635602"/>
          </a:xfrm>
          <a:prstGeom prst="rect">
            <a:avLst/>
          </a:prstGeom>
        </p:spPr>
      </p:pic>
      <p:pic>
        <p:nvPicPr>
          <p:cNvPr id="47" name="Picture 46" descr="A picture containing clock&#10;&#10;Description automatically generated">
            <a:extLst>
              <a:ext uri="{FF2B5EF4-FFF2-40B4-BE49-F238E27FC236}">
                <a16:creationId xmlns:a16="http://schemas.microsoft.com/office/drawing/2014/main" id="{1416E1C5-0D32-864B-AF2E-483FD5AD3B0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485963" y="2143546"/>
            <a:ext cx="733337" cy="635602"/>
          </a:xfrm>
          <a:prstGeom prst="rect">
            <a:avLst/>
          </a:prstGeom>
        </p:spPr>
      </p:pic>
      <p:pic>
        <p:nvPicPr>
          <p:cNvPr id="48" name="Picture 47" descr="A picture containing clock&#10;&#10;Description automatically generated">
            <a:extLst>
              <a:ext uri="{FF2B5EF4-FFF2-40B4-BE49-F238E27FC236}">
                <a16:creationId xmlns:a16="http://schemas.microsoft.com/office/drawing/2014/main" id="{48640AC0-462F-7D46-B629-57AF90D456B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794168" y="2155121"/>
            <a:ext cx="733337" cy="635602"/>
          </a:xfrm>
          <a:prstGeom prst="rect">
            <a:avLst/>
          </a:prstGeom>
        </p:spPr>
      </p:pic>
      <p:graphicFrame>
        <p:nvGraphicFramePr>
          <p:cNvPr id="53" name="Object 2">
            <a:extLst>
              <a:ext uri="{FF2B5EF4-FFF2-40B4-BE49-F238E27FC236}">
                <a16:creationId xmlns:a16="http://schemas.microsoft.com/office/drawing/2014/main" id="{2A5BF613-D362-8D4F-924D-3BD23383BB34}"/>
              </a:ext>
            </a:extLst>
          </p:cNvPr>
          <p:cNvGraphicFramePr>
            <a:graphicFrameLocks noChangeAspect="1"/>
          </p:cNvGraphicFramePr>
          <p:nvPr>
            <p:extLst>
              <p:ext uri="{D42A27DB-BD31-4B8C-83A1-F6EECF244321}">
                <p14:modId xmlns:p14="http://schemas.microsoft.com/office/powerpoint/2010/main" val="3472001435"/>
              </p:ext>
            </p:extLst>
          </p:nvPr>
        </p:nvGraphicFramePr>
        <p:xfrm>
          <a:off x="8573178" y="1232628"/>
          <a:ext cx="1697775" cy="2285590"/>
        </p:xfrm>
        <a:graphic>
          <a:graphicData uri="http://schemas.openxmlformats.org/drawingml/2006/chart">
            <c:chart xmlns:c="http://schemas.openxmlformats.org/drawingml/2006/chart" xmlns:r="http://schemas.openxmlformats.org/officeDocument/2006/relationships" r:id="rId13"/>
          </a:graphicData>
        </a:graphic>
      </p:graphicFrame>
      <p:sp>
        <p:nvSpPr>
          <p:cNvPr id="54" name="TextBox 53">
            <a:extLst>
              <a:ext uri="{FF2B5EF4-FFF2-40B4-BE49-F238E27FC236}">
                <a16:creationId xmlns:a16="http://schemas.microsoft.com/office/drawing/2014/main" id="{1D0BF481-9FD5-8448-835E-4121D4D034C0}"/>
              </a:ext>
            </a:extLst>
          </p:cNvPr>
          <p:cNvSpPr txBox="1"/>
          <p:nvPr/>
        </p:nvSpPr>
        <p:spPr>
          <a:xfrm>
            <a:off x="9067357" y="2205737"/>
            <a:ext cx="736401" cy="399704"/>
          </a:xfrm>
          <a:prstGeom prst="rect">
            <a:avLst/>
          </a:prstGeom>
          <a:noFill/>
        </p:spPr>
        <p:txBody>
          <a:bodyPr wrap="none" lIns="0" tIns="0" rIns="0" bIns="0" rtlCol="0">
            <a:noAutofit/>
          </a:bodyPr>
          <a:lstStyle/>
          <a:p>
            <a:pPr algn="ctr">
              <a:lnSpc>
                <a:spcPct val="95000"/>
              </a:lnSpc>
            </a:pPr>
            <a:r>
              <a:rPr lang="en-US" sz="1400" dirty="0">
                <a:solidFill>
                  <a:srgbClr val="152C73"/>
                </a:solidFill>
              </a:rPr>
              <a:t>Net sales </a:t>
            </a:r>
            <a:br>
              <a:rPr lang="en-US" sz="1400" dirty="0">
                <a:solidFill>
                  <a:srgbClr val="152C73"/>
                </a:solidFill>
              </a:rPr>
            </a:br>
            <a:r>
              <a:rPr lang="en-US" sz="1400" dirty="0">
                <a:solidFill>
                  <a:srgbClr val="152C73"/>
                </a:solidFill>
              </a:rPr>
              <a:t>by region</a:t>
            </a:r>
          </a:p>
        </p:txBody>
      </p:sp>
      <p:graphicFrame>
        <p:nvGraphicFramePr>
          <p:cNvPr id="55" name="Object 2">
            <a:extLst>
              <a:ext uri="{FF2B5EF4-FFF2-40B4-BE49-F238E27FC236}">
                <a16:creationId xmlns:a16="http://schemas.microsoft.com/office/drawing/2014/main" id="{C0552DC6-3EB1-BF43-8003-FF3BFFF33708}"/>
              </a:ext>
            </a:extLst>
          </p:cNvPr>
          <p:cNvGraphicFramePr>
            <a:graphicFrameLocks noChangeAspect="1"/>
          </p:cNvGraphicFramePr>
          <p:nvPr>
            <p:extLst>
              <p:ext uri="{D42A27DB-BD31-4B8C-83A1-F6EECF244321}">
                <p14:modId xmlns:p14="http://schemas.microsoft.com/office/powerpoint/2010/main" val="535144538"/>
              </p:ext>
            </p:extLst>
          </p:nvPr>
        </p:nvGraphicFramePr>
        <p:xfrm>
          <a:off x="8573178" y="2878653"/>
          <a:ext cx="1697775" cy="2285590"/>
        </p:xfrm>
        <a:graphic>
          <a:graphicData uri="http://schemas.openxmlformats.org/drawingml/2006/chart">
            <c:chart xmlns:c="http://schemas.openxmlformats.org/drawingml/2006/chart" xmlns:r="http://schemas.openxmlformats.org/officeDocument/2006/relationships" r:id="rId14"/>
          </a:graphicData>
        </a:graphic>
      </p:graphicFrame>
      <p:sp>
        <p:nvSpPr>
          <p:cNvPr id="56" name="TextBox 55">
            <a:extLst>
              <a:ext uri="{FF2B5EF4-FFF2-40B4-BE49-F238E27FC236}">
                <a16:creationId xmlns:a16="http://schemas.microsoft.com/office/drawing/2014/main" id="{82B42033-4C74-F94B-8F45-51B53ABBA180}"/>
              </a:ext>
            </a:extLst>
          </p:cNvPr>
          <p:cNvSpPr txBox="1"/>
          <p:nvPr/>
        </p:nvSpPr>
        <p:spPr>
          <a:xfrm>
            <a:off x="8898524" y="3863500"/>
            <a:ext cx="1047083" cy="248062"/>
          </a:xfrm>
          <a:prstGeom prst="rect">
            <a:avLst/>
          </a:prstGeom>
          <a:noFill/>
        </p:spPr>
        <p:txBody>
          <a:bodyPr wrap="none" lIns="0" tIns="0" rIns="0" bIns="0" rtlCol="0">
            <a:noAutofit/>
          </a:bodyPr>
          <a:lstStyle/>
          <a:p>
            <a:pPr algn="ctr">
              <a:lnSpc>
                <a:spcPct val="95000"/>
              </a:lnSpc>
            </a:pPr>
            <a:r>
              <a:rPr lang="en-US" sz="1400" dirty="0">
                <a:solidFill>
                  <a:srgbClr val="152C73"/>
                </a:solidFill>
              </a:rPr>
              <a:t>Net sales</a:t>
            </a:r>
          </a:p>
          <a:p>
            <a:pPr algn="ctr">
              <a:lnSpc>
                <a:spcPct val="95000"/>
              </a:lnSpc>
            </a:pPr>
            <a:r>
              <a:rPr lang="en-US" sz="1400" dirty="0">
                <a:solidFill>
                  <a:srgbClr val="152C73"/>
                </a:solidFill>
              </a:rPr>
              <a:t>Mix</a:t>
            </a:r>
          </a:p>
        </p:txBody>
      </p:sp>
      <p:sp>
        <p:nvSpPr>
          <p:cNvPr id="57" name="TextBox 56">
            <a:extLst>
              <a:ext uri="{FF2B5EF4-FFF2-40B4-BE49-F238E27FC236}">
                <a16:creationId xmlns:a16="http://schemas.microsoft.com/office/drawing/2014/main" id="{DB9E5661-5829-BD43-AE15-E1079CF31B68}"/>
              </a:ext>
            </a:extLst>
          </p:cNvPr>
          <p:cNvSpPr txBox="1"/>
          <p:nvPr/>
        </p:nvSpPr>
        <p:spPr>
          <a:xfrm>
            <a:off x="10697200" y="2001090"/>
            <a:ext cx="770948" cy="985231"/>
          </a:xfrm>
          <a:prstGeom prst="rect">
            <a:avLst/>
          </a:prstGeom>
          <a:noFill/>
        </p:spPr>
        <p:txBody>
          <a:bodyPr wrap="none" lIns="0" tIns="0" rIns="0" bIns="0" rtlCol="0">
            <a:noAutofit/>
          </a:bodyPr>
          <a:lstStyle/>
          <a:p>
            <a:pPr>
              <a:lnSpc>
                <a:spcPct val="95000"/>
              </a:lnSpc>
            </a:pPr>
            <a:r>
              <a:rPr lang="en-US" sz="1000" dirty="0">
                <a:solidFill>
                  <a:srgbClr val="000000"/>
                </a:solidFill>
              </a:rPr>
              <a:t>Americas</a:t>
            </a:r>
          </a:p>
          <a:p>
            <a:pPr>
              <a:lnSpc>
                <a:spcPct val="95000"/>
              </a:lnSpc>
            </a:pPr>
            <a:endParaRPr lang="en-US" sz="1000" dirty="0">
              <a:solidFill>
                <a:srgbClr val="000000"/>
              </a:solidFill>
            </a:endParaRPr>
          </a:p>
          <a:p>
            <a:pPr>
              <a:lnSpc>
                <a:spcPct val="95000"/>
              </a:lnSpc>
            </a:pPr>
            <a:r>
              <a:rPr lang="en-US" sz="1000" dirty="0">
                <a:solidFill>
                  <a:srgbClr val="000000"/>
                </a:solidFill>
              </a:rPr>
              <a:t>EMEA</a:t>
            </a:r>
          </a:p>
          <a:p>
            <a:pPr>
              <a:lnSpc>
                <a:spcPct val="95000"/>
              </a:lnSpc>
            </a:pPr>
            <a:endParaRPr lang="en-US" sz="1000" dirty="0">
              <a:solidFill>
                <a:srgbClr val="000000"/>
              </a:solidFill>
            </a:endParaRPr>
          </a:p>
          <a:p>
            <a:pPr>
              <a:lnSpc>
                <a:spcPct val="95000"/>
              </a:lnSpc>
            </a:pPr>
            <a:r>
              <a:rPr lang="en-US" sz="1000" dirty="0">
                <a:solidFill>
                  <a:srgbClr val="000000"/>
                </a:solidFill>
              </a:rPr>
              <a:t>Asia Pacific</a:t>
            </a:r>
          </a:p>
        </p:txBody>
      </p:sp>
      <p:sp>
        <p:nvSpPr>
          <p:cNvPr id="58" name="TextBox 57">
            <a:extLst>
              <a:ext uri="{FF2B5EF4-FFF2-40B4-BE49-F238E27FC236}">
                <a16:creationId xmlns:a16="http://schemas.microsoft.com/office/drawing/2014/main" id="{86D69615-0DEF-644D-90CC-DE0635D42BCC}"/>
              </a:ext>
            </a:extLst>
          </p:cNvPr>
          <p:cNvSpPr txBox="1"/>
          <p:nvPr/>
        </p:nvSpPr>
        <p:spPr>
          <a:xfrm>
            <a:off x="10697199" y="3713022"/>
            <a:ext cx="940620" cy="570147"/>
          </a:xfrm>
          <a:prstGeom prst="rect">
            <a:avLst/>
          </a:prstGeom>
          <a:noFill/>
        </p:spPr>
        <p:txBody>
          <a:bodyPr wrap="none" lIns="0" tIns="0" rIns="0" bIns="0" rtlCol="0">
            <a:noAutofit/>
          </a:bodyPr>
          <a:lstStyle/>
          <a:p>
            <a:pPr>
              <a:lnSpc>
                <a:spcPct val="95000"/>
              </a:lnSpc>
            </a:pPr>
            <a:r>
              <a:rPr lang="en-US" sz="1000" dirty="0">
                <a:solidFill>
                  <a:srgbClr val="000000"/>
                </a:solidFill>
              </a:rPr>
              <a:t>New Equipment</a:t>
            </a:r>
          </a:p>
          <a:p>
            <a:pPr>
              <a:lnSpc>
                <a:spcPct val="95000"/>
              </a:lnSpc>
            </a:pPr>
            <a:endParaRPr lang="en-US" sz="1000" dirty="0">
              <a:solidFill>
                <a:srgbClr val="000000"/>
              </a:solidFill>
            </a:endParaRPr>
          </a:p>
          <a:p>
            <a:pPr>
              <a:lnSpc>
                <a:spcPct val="95000"/>
              </a:lnSpc>
            </a:pPr>
            <a:r>
              <a:rPr lang="en-US" sz="1000" dirty="0">
                <a:solidFill>
                  <a:srgbClr val="000000"/>
                </a:solidFill>
              </a:rPr>
              <a:t>Service &amp; </a:t>
            </a:r>
            <a:br>
              <a:rPr lang="en-US" sz="1000" dirty="0">
                <a:solidFill>
                  <a:srgbClr val="000000"/>
                </a:solidFill>
              </a:rPr>
            </a:br>
            <a:r>
              <a:rPr lang="en-US" sz="1000" dirty="0">
                <a:solidFill>
                  <a:srgbClr val="000000"/>
                </a:solidFill>
              </a:rPr>
              <a:t>Aftermarket</a:t>
            </a:r>
          </a:p>
        </p:txBody>
      </p:sp>
      <p:sp>
        <p:nvSpPr>
          <p:cNvPr id="59" name="Oval 58">
            <a:extLst>
              <a:ext uri="{FF2B5EF4-FFF2-40B4-BE49-F238E27FC236}">
                <a16:creationId xmlns:a16="http://schemas.microsoft.com/office/drawing/2014/main" id="{03C521E2-EA2A-734B-B452-90E9FF120ABD}"/>
              </a:ext>
            </a:extLst>
          </p:cNvPr>
          <p:cNvSpPr/>
          <p:nvPr/>
        </p:nvSpPr>
        <p:spPr>
          <a:xfrm>
            <a:off x="10413307" y="1976376"/>
            <a:ext cx="190274" cy="190274"/>
          </a:xfrm>
          <a:prstGeom prst="ellipse">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solidFill>
                <a:srgbClr val="FFFFFF"/>
              </a:solidFill>
            </a:endParaRPr>
          </a:p>
        </p:txBody>
      </p:sp>
      <p:sp>
        <p:nvSpPr>
          <p:cNvPr id="60" name="Oval 59">
            <a:extLst>
              <a:ext uri="{FF2B5EF4-FFF2-40B4-BE49-F238E27FC236}">
                <a16:creationId xmlns:a16="http://schemas.microsoft.com/office/drawing/2014/main" id="{BD546E02-C2DD-9B48-A186-3D519DB5CD72}"/>
              </a:ext>
            </a:extLst>
          </p:cNvPr>
          <p:cNvSpPr/>
          <p:nvPr/>
        </p:nvSpPr>
        <p:spPr>
          <a:xfrm>
            <a:off x="10413307" y="2264700"/>
            <a:ext cx="190274" cy="190274"/>
          </a:xfrm>
          <a:prstGeom prst="ellipse">
            <a:avLst/>
          </a:prstGeom>
          <a:solidFill>
            <a:schemeClr val="tx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solidFill>
                <a:srgbClr val="FFFFFF"/>
              </a:solidFill>
            </a:endParaRPr>
          </a:p>
        </p:txBody>
      </p:sp>
      <p:sp>
        <p:nvSpPr>
          <p:cNvPr id="61" name="Oval 60">
            <a:extLst>
              <a:ext uri="{FF2B5EF4-FFF2-40B4-BE49-F238E27FC236}">
                <a16:creationId xmlns:a16="http://schemas.microsoft.com/office/drawing/2014/main" id="{41623718-78B5-CC41-AAD2-1B1535383590}"/>
              </a:ext>
            </a:extLst>
          </p:cNvPr>
          <p:cNvSpPr/>
          <p:nvPr/>
        </p:nvSpPr>
        <p:spPr>
          <a:xfrm>
            <a:off x="10413307" y="2553024"/>
            <a:ext cx="190274" cy="190274"/>
          </a:xfrm>
          <a:prstGeom prst="ellips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solidFill>
                <a:srgbClr val="FFFFFF"/>
              </a:solidFill>
            </a:endParaRPr>
          </a:p>
        </p:txBody>
      </p:sp>
      <p:sp>
        <p:nvSpPr>
          <p:cNvPr id="62" name="Oval 61">
            <a:extLst>
              <a:ext uri="{FF2B5EF4-FFF2-40B4-BE49-F238E27FC236}">
                <a16:creationId xmlns:a16="http://schemas.microsoft.com/office/drawing/2014/main" id="{F77AEDF8-85AC-3345-8C03-757009E80EAD}"/>
              </a:ext>
            </a:extLst>
          </p:cNvPr>
          <p:cNvSpPr/>
          <p:nvPr/>
        </p:nvSpPr>
        <p:spPr>
          <a:xfrm>
            <a:off x="10413307" y="3713021"/>
            <a:ext cx="190274" cy="190274"/>
          </a:xfrm>
          <a:prstGeom prst="ellipse">
            <a:avLst/>
          </a:prstGeom>
          <a:solidFill>
            <a:srgbClr val="1891F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solidFill>
                <a:srgbClr val="FFFFFF"/>
              </a:solidFill>
            </a:endParaRPr>
          </a:p>
        </p:txBody>
      </p:sp>
      <p:sp>
        <p:nvSpPr>
          <p:cNvPr id="63" name="Oval 62">
            <a:extLst>
              <a:ext uri="{FF2B5EF4-FFF2-40B4-BE49-F238E27FC236}">
                <a16:creationId xmlns:a16="http://schemas.microsoft.com/office/drawing/2014/main" id="{A512687F-7DA9-4147-B698-89413424B195}"/>
              </a:ext>
            </a:extLst>
          </p:cNvPr>
          <p:cNvSpPr/>
          <p:nvPr/>
        </p:nvSpPr>
        <p:spPr>
          <a:xfrm>
            <a:off x="10413307" y="4001345"/>
            <a:ext cx="190274" cy="190274"/>
          </a:xfrm>
          <a:prstGeom prst="ellips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solidFill>
                <a:srgbClr val="FFFFFF"/>
              </a:solidFill>
            </a:endParaRPr>
          </a:p>
        </p:txBody>
      </p:sp>
      <p:sp>
        <p:nvSpPr>
          <p:cNvPr id="50" name="Title 51">
            <a:extLst>
              <a:ext uri="{FF2B5EF4-FFF2-40B4-BE49-F238E27FC236}">
                <a16:creationId xmlns:a16="http://schemas.microsoft.com/office/drawing/2014/main" id="{DAF85179-CF65-D64A-B196-B4600283B1AA}"/>
              </a:ext>
            </a:extLst>
          </p:cNvPr>
          <p:cNvSpPr txBox="1">
            <a:spLocks/>
          </p:cNvSpPr>
          <p:nvPr/>
        </p:nvSpPr>
        <p:spPr>
          <a:xfrm>
            <a:off x="457200" y="256197"/>
            <a:ext cx="3762100" cy="802193"/>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4800" b="1" kern="1200">
                <a:solidFill>
                  <a:schemeClr val="bg2"/>
                </a:solidFill>
                <a:latin typeface="+mj-lt"/>
                <a:ea typeface="+mj-ea"/>
                <a:cs typeface="+mj-cs"/>
              </a:defRPr>
            </a:lvl1pPr>
          </a:lstStyle>
          <a:p>
            <a:pPr lvl="0"/>
            <a:r>
              <a:rPr lang="en-US" sz="4000" dirty="0">
                <a:solidFill>
                  <a:schemeClr val="bg1"/>
                </a:solidFill>
              </a:rPr>
              <a:t>Our Business</a:t>
            </a:r>
            <a:endParaRPr lang="en-US" sz="4000" dirty="0">
              <a:solidFill>
                <a:schemeClr val="bg1"/>
              </a:solidFill>
              <a:latin typeface="Arial"/>
            </a:endParaRPr>
          </a:p>
        </p:txBody>
      </p:sp>
      <p:pic>
        <p:nvPicPr>
          <p:cNvPr id="67" name="Picture 66" descr="A close up of a building&#10;&#10;Description automatically generated">
            <a:extLst>
              <a:ext uri="{FF2B5EF4-FFF2-40B4-BE49-F238E27FC236}">
                <a16:creationId xmlns:a16="http://schemas.microsoft.com/office/drawing/2014/main" id="{47D5E6F0-9DB4-F14D-885F-FFDB99DBF8A7}"/>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254"/>
          <a:stretch/>
        </p:blipFill>
        <p:spPr>
          <a:xfrm>
            <a:off x="7691618" y="982"/>
            <a:ext cx="4500382" cy="999855"/>
          </a:xfrm>
          <a:prstGeom prst="rect">
            <a:avLst/>
          </a:prstGeom>
        </p:spPr>
      </p:pic>
      <p:sp>
        <p:nvSpPr>
          <p:cNvPr id="2" name="Rectangle 1"/>
          <p:cNvSpPr/>
          <p:nvPr/>
        </p:nvSpPr>
        <p:spPr>
          <a:xfrm>
            <a:off x="4879312" y="6475730"/>
            <a:ext cx="2335438" cy="26162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4" name="Slide Number Placeholder 3"/>
          <p:cNvSpPr>
            <a:spLocks noGrp="1"/>
          </p:cNvSpPr>
          <p:nvPr>
            <p:ph type="sldNum" sz="quarter" idx="12"/>
          </p:nvPr>
        </p:nvSpPr>
        <p:spPr/>
        <p:txBody>
          <a:bodyPr/>
          <a:lstStyle/>
          <a:p>
            <a:fld id="{54C43044-12A5-4144-ACF2-73440A089539}" type="slidenum">
              <a:rPr lang="en-US" smtClean="0"/>
              <a:t>4</a:t>
            </a:fld>
            <a:endParaRPr lang="en-US"/>
          </a:p>
        </p:txBody>
      </p:sp>
      <p:sp>
        <p:nvSpPr>
          <p:cNvPr id="3" name="TextBox 2"/>
          <p:cNvSpPr txBox="1"/>
          <p:nvPr/>
        </p:nvSpPr>
        <p:spPr>
          <a:xfrm>
            <a:off x="441384" y="1175723"/>
            <a:ext cx="2911568" cy="296816"/>
          </a:xfrm>
          <a:prstGeom prst="rect">
            <a:avLst/>
          </a:prstGeom>
          <a:noFill/>
        </p:spPr>
        <p:txBody>
          <a:bodyPr wrap="square" lIns="0" tIns="0" rIns="0" bIns="0" rtlCol="0" anchor="ctr">
            <a:noAutofit/>
          </a:bodyPr>
          <a:lstStyle/>
          <a:p>
            <a:pPr>
              <a:lnSpc>
                <a:spcPct val="95000"/>
              </a:lnSpc>
            </a:pPr>
            <a:r>
              <a:rPr lang="en-US" sz="1600" b="1" dirty="0">
                <a:solidFill>
                  <a:srgbClr val="152C73"/>
                </a:solidFill>
              </a:rPr>
              <a:t>2020 Net Sales Breakdown</a:t>
            </a:r>
            <a:endParaRPr lang="en-US" sz="1600" dirty="0">
              <a:solidFill>
                <a:srgbClr val="617080"/>
              </a:solidFill>
            </a:endParaRPr>
          </a:p>
        </p:txBody>
      </p:sp>
      <p:sp>
        <p:nvSpPr>
          <p:cNvPr id="52" name="TextBox 51">
            <a:extLst>
              <a:ext uri="{FF2B5EF4-FFF2-40B4-BE49-F238E27FC236}">
                <a16:creationId xmlns:a16="http://schemas.microsoft.com/office/drawing/2014/main" id="{3FA3F222-7CD9-4769-B81F-D32CEE535E24}"/>
              </a:ext>
            </a:extLst>
          </p:cNvPr>
          <p:cNvSpPr txBox="1"/>
          <p:nvPr/>
        </p:nvSpPr>
        <p:spPr>
          <a:xfrm>
            <a:off x="11680308" y="2001090"/>
            <a:ext cx="770948" cy="985231"/>
          </a:xfrm>
          <a:prstGeom prst="rect">
            <a:avLst/>
          </a:prstGeom>
          <a:noFill/>
        </p:spPr>
        <p:txBody>
          <a:bodyPr wrap="none" lIns="0" tIns="0" rIns="0" bIns="0" rtlCol="0">
            <a:noAutofit/>
          </a:bodyPr>
          <a:lstStyle/>
          <a:p>
            <a:pPr>
              <a:lnSpc>
                <a:spcPct val="95000"/>
              </a:lnSpc>
            </a:pPr>
            <a:r>
              <a:rPr lang="en-US" sz="1000" dirty="0">
                <a:solidFill>
                  <a:srgbClr val="000000"/>
                </a:solidFill>
              </a:rPr>
              <a:t>55%</a:t>
            </a:r>
          </a:p>
          <a:p>
            <a:pPr>
              <a:lnSpc>
                <a:spcPct val="95000"/>
              </a:lnSpc>
            </a:pPr>
            <a:endParaRPr lang="en-US" sz="1000" dirty="0">
              <a:solidFill>
                <a:srgbClr val="000000"/>
              </a:solidFill>
            </a:endParaRPr>
          </a:p>
          <a:p>
            <a:pPr>
              <a:lnSpc>
                <a:spcPct val="95000"/>
              </a:lnSpc>
            </a:pPr>
            <a:r>
              <a:rPr lang="en-US" sz="1000" dirty="0">
                <a:solidFill>
                  <a:srgbClr val="000000"/>
                </a:solidFill>
              </a:rPr>
              <a:t>30%</a:t>
            </a:r>
          </a:p>
          <a:p>
            <a:pPr>
              <a:lnSpc>
                <a:spcPct val="95000"/>
              </a:lnSpc>
            </a:pPr>
            <a:endParaRPr lang="en-US" sz="1000" dirty="0">
              <a:solidFill>
                <a:srgbClr val="000000"/>
              </a:solidFill>
            </a:endParaRPr>
          </a:p>
          <a:p>
            <a:pPr>
              <a:lnSpc>
                <a:spcPct val="95000"/>
              </a:lnSpc>
            </a:pPr>
            <a:r>
              <a:rPr lang="en-US" sz="1000" dirty="0">
                <a:solidFill>
                  <a:srgbClr val="000000"/>
                </a:solidFill>
              </a:rPr>
              <a:t>15%</a:t>
            </a:r>
          </a:p>
        </p:txBody>
      </p:sp>
      <p:sp>
        <p:nvSpPr>
          <p:cNvPr id="65" name="TextBox 64">
            <a:extLst>
              <a:ext uri="{FF2B5EF4-FFF2-40B4-BE49-F238E27FC236}">
                <a16:creationId xmlns:a16="http://schemas.microsoft.com/office/drawing/2014/main" id="{E9A99022-FE92-4C8C-83F7-02018C52D41A}"/>
              </a:ext>
            </a:extLst>
          </p:cNvPr>
          <p:cNvSpPr txBox="1"/>
          <p:nvPr/>
        </p:nvSpPr>
        <p:spPr>
          <a:xfrm>
            <a:off x="11680308" y="3713022"/>
            <a:ext cx="452140" cy="570147"/>
          </a:xfrm>
          <a:prstGeom prst="rect">
            <a:avLst/>
          </a:prstGeom>
          <a:noFill/>
        </p:spPr>
        <p:txBody>
          <a:bodyPr wrap="none" lIns="0" tIns="0" rIns="0" bIns="0" rtlCol="0">
            <a:noAutofit/>
          </a:bodyPr>
          <a:lstStyle/>
          <a:p>
            <a:pPr>
              <a:lnSpc>
                <a:spcPct val="95000"/>
              </a:lnSpc>
            </a:pPr>
            <a:r>
              <a:rPr lang="en-US" sz="1000" dirty="0">
                <a:solidFill>
                  <a:srgbClr val="000000"/>
                </a:solidFill>
              </a:rPr>
              <a:t>72%</a:t>
            </a:r>
          </a:p>
          <a:p>
            <a:pPr>
              <a:lnSpc>
                <a:spcPct val="95000"/>
              </a:lnSpc>
            </a:pPr>
            <a:endParaRPr lang="en-US" sz="1000" dirty="0">
              <a:solidFill>
                <a:srgbClr val="000000"/>
              </a:solidFill>
            </a:endParaRPr>
          </a:p>
          <a:p>
            <a:pPr>
              <a:lnSpc>
                <a:spcPct val="95000"/>
              </a:lnSpc>
            </a:pPr>
            <a:r>
              <a:rPr lang="en-US" sz="1000" dirty="0">
                <a:solidFill>
                  <a:srgbClr val="000000"/>
                </a:solidFill>
              </a:rPr>
              <a:t>28%</a:t>
            </a:r>
          </a:p>
        </p:txBody>
      </p:sp>
      <p:sp>
        <p:nvSpPr>
          <p:cNvPr id="64" name="TextBox 63">
            <a:extLst>
              <a:ext uri="{FF2B5EF4-FFF2-40B4-BE49-F238E27FC236}">
                <a16:creationId xmlns:a16="http://schemas.microsoft.com/office/drawing/2014/main" id="{4B668258-A19A-47EB-B5FB-7833FDA6BBB0}"/>
              </a:ext>
            </a:extLst>
          </p:cNvPr>
          <p:cNvSpPr txBox="1"/>
          <p:nvPr/>
        </p:nvSpPr>
        <p:spPr>
          <a:xfrm>
            <a:off x="10136909" y="6458132"/>
            <a:ext cx="1252496" cy="296816"/>
          </a:xfrm>
          <a:prstGeom prst="rect">
            <a:avLst/>
          </a:prstGeom>
          <a:noFill/>
        </p:spPr>
        <p:txBody>
          <a:bodyPr wrap="square" lIns="0" tIns="0" rIns="0" bIns="0" rtlCol="0" anchor="ctr">
            <a:noAutofit/>
          </a:bodyPr>
          <a:lstStyle/>
          <a:p>
            <a:pPr>
              <a:lnSpc>
                <a:spcPct val="95000"/>
              </a:lnSpc>
            </a:pPr>
            <a:r>
              <a:rPr lang="en-US" sz="1000" dirty="0"/>
              <a:t>12/31/2021</a:t>
            </a:r>
            <a:endParaRPr lang="en-US" sz="800" dirty="0"/>
          </a:p>
        </p:txBody>
      </p:sp>
    </p:spTree>
    <p:extLst>
      <p:ext uri="{BB962C8B-B14F-4D97-AF65-F5344CB8AC3E}">
        <p14:creationId xmlns:p14="http://schemas.microsoft.com/office/powerpoint/2010/main" val="3898787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023"/>
            <a:ext cx="12192000" cy="994833"/>
          </a:xfrm>
          <a:prstGeom prst="rect">
            <a:avLst/>
          </a:prstGeom>
        </p:spPr>
      </p:pic>
      <p:sp>
        <p:nvSpPr>
          <p:cNvPr id="21554" name="Comment 29" hidden="1"/>
          <p:cNvSpPr>
            <a:spLocks noChangeArrowheads="1"/>
          </p:cNvSpPr>
          <p:nvPr/>
        </p:nvSpPr>
        <p:spPr bwMode="auto">
          <a:xfrm>
            <a:off x="304800" y="4373564"/>
            <a:ext cx="18288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21%</a:t>
            </a:r>
          </a:p>
        </p:txBody>
      </p:sp>
      <p:sp>
        <p:nvSpPr>
          <p:cNvPr id="21555" name="Comment 51" hidden="1"/>
          <p:cNvSpPr>
            <a:spLocks noChangeArrowheads="1"/>
          </p:cNvSpPr>
          <p:nvPr/>
        </p:nvSpPr>
        <p:spPr bwMode="auto">
          <a:xfrm>
            <a:off x="4165600" y="1676401"/>
            <a:ext cx="1117600" cy="1453424"/>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186   +3%</a:t>
            </a:r>
          </a:p>
          <a:p>
            <a:pPr algn="ctr" fontAlgn="base">
              <a:lnSpc>
                <a:spcPct val="7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27   +4%</a:t>
            </a:r>
          </a:p>
        </p:txBody>
      </p:sp>
      <p:sp>
        <p:nvSpPr>
          <p:cNvPr id="21556" name="Comment 52" hidden="1"/>
          <p:cNvSpPr>
            <a:spLocks noChangeArrowheads="1"/>
          </p:cNvSpPr>
          <p:nvPr/>
        </p:nvSpPr>
        <p:spPr bwMode="auto">
          <a:xfrm>
            <a:off x="10871200" y="1066801"/>
            <a:ext cx="1320800" cy="1299600"/>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522   +4%</a:t>
            </a: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62   +4%</a:t>
            </a:r>
          </a:p>
        </p:txBody>
      </p:sp>
      <p:sp>
        <p:nvSpPr>
          <p:cNvPr id="21557" name="Comment 53" hidden="1"/>
          <p:cNvSpPr>
            <a:spLocks noChangeArrowheads="1"/>
          </p:cNvSpPr>
          <p:nvPr/>
        </p:nvSpPr>
        <p:spPr bwMode="auto">
          <a:xfrm>
            <a:off x="7620000" y="4343400"/>
            <a:ext cx="19304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100%</a:t>
            </a:r>
          </a:p>
        </p:txBody>
      </p:sp>
      <p:sp>
        <p:nvSpPr>
          <p:cNvPr id="55" name="Title 51">
            <a:extLst>
              <a:ext uri="{FF2B5EF4-FFF2-40B4-BE49-F238E27FC236}">
                <a16:creationId xmlns:a16="http://schemas.microsoft.com/office/drawing/2014/main" id="{DAF85179-CF65-D64A-B196-B4600283B1AA}"/>
              </a:ext>
            </a:extLst>
          </p:cNvPr>
          <p:cNvSpPr txBox="1">
            <a:spLocks/>
          </p:cNvSpPr>
          <p:nvPr/>
        </p:nvSpPr>
        <p:spPr>
          <a:xfrm>
            <a:off x="457200" y="256197"/>
            <a:ext cx="11277600" cy="802193"/>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4800" b="1" kern="1200">
                <a:solidFill>
                  <a:schemeClr val="bg2"/>
                </a:solidFill>
                <a:latin typeface="+mj-lt"/>
                <a:ea typeface="+mj-ea"/>
                <a:cs typeface="+mj-cs"/>
              </a:defRPr>
            </a:lvl1pPr>
          </a:lstStyle>
          <a:p>
            <a:pPr defTabSz="914363">
              <a:defRPr/>
            </a:pPr>
            <a:r>
              <a:rPr lang="en-US" sz="4000" dirty="0">
                <a:solidFill>
                  <a:srgbClr val="FFFFFF"/>
                </a:solidFill>
                <a:latin typeface="Arial"/>
              </a:rPr>
              <a:t>A Leading Legacy</a:t>
            </a:r>
          </a:p>
        </p:txBody>
      </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06037" y="2743768"/>
            <a:ext cx="8784512" cy="3157676"/>
          </a:xfrm>
          <a:prstGeom prst="rect">
            <a:avLst/>
          </a:prstGeom>
        </p:spPr>
      </p:pic>
      <p:sp>
        <p:nvSpPr>
          <p:cNvPr id="56" name="TextBox 55"/>
          <p:cNvSpPr txBox="1"/>
          <p:nvPr/>
        </p:nvSpPr>
        <p:spPr>
          <a:xfrm>
            <a:off x="457200" y="1361843"/>
            <a:ext cx="11028947" cy="692497"/>
          </a:xfrm>
          <a:prstGeom prst="rect">
            <a:avLst/>
          </a:prstGeom>
          <a:noFill/>
        </p:spPr>
        <p:txBody>
          <a:bodyPr wrap="square" lIns="0" tIns="0" rIns="0" bIns="0" rtlCol="0">
            <a:spAutoFit/>
          </a:bodyPr>
          <a:lstStyle/>
          <a:p>
            <a:r>
              <a:rPr lang="en-US" sz="1500" dirty="0"/>
              <a:t>Carrier was built on a legacy of innovation – beginning with our founders. We are innovators at heart and inventors by heritage. From the start, we’ve led in pioneering new technologies and in enabling entirely new industries that have changed the world. Today, building on our history of firsts, we’re boldly advancing the industries we created to make a difference in people’s lives.</a:t>
            </a:r>
          </a:p>
        </p:txBody>
      </p:sp>
      <p:sp>
        <p:nvSpPr>
          <p:cNvPr id="11" name="Rectangle 10"/>
          <p:cNvSpPr/>
          <p:nvPr/>
        </p:nvSpPr>
        <p:spPr>
          <a:xfrm>
            <a:off x="4879312" y="6475730"/>
            <a:ext cx="2335438" cy="26162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3" name="Slide Number Placeholder 2"/>
          <p:cNvSpPr>
            <a:spLocks noGrp="1"/>
          </p:cNvSpPr>
          <p:nvPr>
            <p:ph type="sldNum" sz="quarter" idx="12"/>
          </p:nvPr>
        </p:nvSpPr>
        <p:spPr/>
        <p:txBody>
          <a:bodyPr/>
          <a:lstStyle/>
          <a:p>
            <a:fld id="{54C43044-12A5-4144-ACF2-73440A089539}" type="slidenum">
              <a:rPr lang="en-US" smtClean="0"/>
              <a:t>5</a:t>
            </a:fld>
            <a:endParaRPr lang="en-US"/>
          </a:p>
        </p:txBody>
      </p:sp>
    </p:spTree>
    <p:extLst>
      <p:ext uri="{BB962C8B-B14F-4D97-AF65-F5344CB8AC3E}">
        <p14:creationId xmlns:p14="http://schemas.microsoft.com/office/powerpoint/2010/main" val="264283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54" name="Comment 29" hidden="1"/>
          <p:cNvSpPr>
            <a:spLocks noChangeArrowheads="1"/>
          </p:cNvSpPr>
          <p:nvPr/>
        </p:nvSpPr>
        <p:spPr bwMode="auto">
          <a:xfrm>
            <a:off x="304800" y="4373564"/>
            <a:ext cx="18288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21%</a:t>
            </a:r>
          </a:p>
        </p:txBody>
      </p:sp>
      <p:sp>
        <p:nvSpPr>
          <p:cNvPr id="21555" name="Comment 51" hidden="1"/>
          <p:cNvSpPr>
            <a:spLocks noChangeArrowheads="1"/>
          </p:cNvSpPr>
          <p:nvPr/>
        </p:nvSpPr>
        <p:spPr bwMode="auto">
          <a:xfrm>
            <a:off x="4165600" y="1676401"/>
            <a:ext cx="1117600" cy="1453424"/>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186   +3%</a:t>
            </a:r>
          </a:p>
          <a:p>
            <a:pPr algn="ctr" fontAlgn="base">
              <a:lnSpc>
                <a:spcPct val="7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27   +4%</a:t>
            </a:r>
          </a:p>
        </p:txBody>
      </p:sp>
      <p:sp>
        <p:nvSpPr>
          <p:cNvPr id="21556" name="Comment 52" hidden="1"/>
          <p:cNvSpPr>
            <a:spLocks noChangeArrowheads="1"/>
          </p:cNvSpPr>
          <p:nvPr/>
        </p:nvSpPr>
        <p:spPr bwMode="auto">
          <a:xfrm>
            <a:off x="10871200" y="1066801"/>
            <a:ext cx="1320800" cy="1299600"/>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522   +4%</a:t>
            </a: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62   +4%</a:t>
            </a:r>
          </a:p>
        </p:txBody>
      </p:sp>
      <p:sp>
        <p:nvSpPr>
          <p:cNvPr id="21557" name="Comment 53" hidden="1"/>
          <p:cNvSpPr>
            <a:spLocks noChangeArrowheads="1"/>
          </p:cNvSpPr>
          <p:nvPr/>
        </p:nvSpPr>
        <p:spPr bwMode="auto">
          <a:xfrm>
            <a:off x="7620000" y="4343400"/>
            <a:ext cx="19304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100%</a:t>
            </a:r>
          </a:p>
        </p:txBody>
      </p:sp>
      <p:sp>
        <p:nvSpPr>
          <p:cNvPr id="31" name="Title 51">
            <a:extLst>
              <a:ext uri="{FF2B5EF4-FFF2-40B4-BE49-F238E27FC236}">
                <a16:creationId xmlns:a16="http://schemas.microsoft.com/office/drawing/2014/main" id="{DAF85179-CF65-D64A-B196-B4600283B1AA}"/>
              </a:ext>
            </a:extLst>
          </p:cNvPr>
          <p:cNvSpPr txBox="1">
            <a:spLocks/>
          </p:cNvSpPr>
          <p:nvPr/>
        </p:nvSpPr>
        <p:spPr>
          <a:xfrm>
            <a:off x="0" y="457199"/>
            <a:ext cx="12192000" cy="548640"/>
          </a:xfrm>
          <a:prstGeom prst="rect">
            <a:avLst/>
          </a:prstGeom>
          <a:noFill/>
        </p:spPr>
        <p:txBody>
          <a:bodyPr vert="horz" lIns="0" tIns="0" rIns="0" bIns="0" rtlCol="0" anchor="t" anchorCtr="0">
            <a:noAutofit/>
          </a:bodyPr>
          <a:lstStyle>
            <a:lvl1pPr algn="l" defTabSz="1097280" rtl="0" eaLnBrk="1" latinLnBrk="0" hangingPunct="1">
              <a:lnSpc>
                <a:spcPct val="90000"/>
              </a:lnSpc>
              <a:spcBef>
                <a:spcPct val="0"/>
              </a:spcBef>
              <a:buNone/>
              <a:defRPr sz="4800" b="1" kern="1200">
                <a:solidFill>
                  <a:schemeClr val="bg2"/>
                </a:solidFill>
                <a:latin typeface="+mj-lt"/>
                <a:ea typeface="+mj-ea"/>
                <a:cs typeface="+mj-cs"/>
              </a:defRPr>
            </a:lvl1pPr>
          </a:lstStyle>
          <a:p>
            <a:pPr lvl="0" algn="ctr"/>
            <a:r>
              <a:rPr lang="en-US" sz="4000" dirty="0">
                <a:solidFill>
                  <a:srgbClr val="152C73"/>
                </a:solidFill>
              </a:rPr>
              <a:t>Our Industry-Leading Brands</a:t>
            </a:r>
          </a:p>
        </p:txBody>
      </p:sp>
      <p:grpSp>
        <p:nvGrpSpPr>
          <p:cNvPr id="32" name="Group 31"/>
          <p:cNvGrpSpPr/>
          <p:nvPr/>
        </p:nvGrpSpPr>
        <p:grpSpPr>
          <a:xfrm>
            <a:off x="1550787" y="3161100"/>
            <a:ext cx="9022449" cy="438746"/>
            <a:chOff x="1591716" y="3861235"/>
            <a:chExt cx="10826939" cy="526495"/>
          </a:xfrm>
        </p:grpSpPr>
        <p:pic>
          <p:nvPicPr>
            <p:cNvPr id="33" name="Picture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1716" y="3954260"/>
              <a:ext cx="1388227" cy="340445"/>
            </a:xfrm>
            <a:prstGeom prst="rect">
              <a:avLst/>
            </a:prstGeom>
          </p:spPr>
        </p:pic>
        <p:pic>
          <p:nvPicPr>
            <p:cNvPr id="34" name="Picture 3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94964" y="3969711"/>
              <a:ext cx="1918691" cy="309543"/>
            </a:xfrm>
            <a:prstGeom prst="rect">
              <a:avLst/>
            </a:prstGeom>
          </p:spPr>
        </p:pic>
        <p:pic>
          <p:nvPicPr>
            <p:cNvPr id="35" name="Picture 3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28676" y="3943955"/>
              <a:ext cx="1831172" cy="361055"/>
            </a:xfrm>
            <a:prstGeom prst="rect">
              <a:avLst/>
            </a:prstGeom>
          </p:spPr>
        </p:pic>
        <p:pic>
          <p:nvPicPr>
            <p:cNvPr id="36" name="Picture 3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574869" y="3861235"/>
              <a:ext cx="843786" cy="526495"/>
            </a:xfrm>
            <a:prstGeom prst="rect">
              <a:avLst/>
            </a:prstGeom>
          </p:spPr>
        </p:pic>
      </p:grpSp>
      <p:grpSp>
        <p:nvGrpSpPr>
          <p:cNvPr id="37" name="Group 36"/>
          <p:cNvGrpSpPr/>
          <p:nvPr/>
        </p:nvGrpSpPr>
        <p:grpSpPr>
          <a:xfrm>
            <a:off x="998793" y="4237952"/>
            <a:ext cx="10126437" cy="347175"/>
            <a:chOff x="935170" y="5153458"/>
            <a:chExt cx="12151724" cy="416610"/>
          </a:xfrm>
        </p:grpSpPr>
        <p:pic>
          <p:nvPicPr>
            <p:cNvPr id="38" name="Picture 3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5170" y="5195014"/>
              <a:ext cx="1367969" cy="333498"/>
            </a:xfrm>
            <a:prstGeom prst="rect">
              <a:avLst/>
            </a:prstGeom>
          </p:spPr>
        </p:pic>
        <p:pic>
          <p:nvPicPr>
            <p:cNvPr id="39" name="Picture 3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25134" y="5153458"/>
              <a:ext cx="1331628" cy="416610"/>
            </a:xfrm>
            <a:prstGeom prst="rect">
              <a:avLst/>
            </a:prstGeom>
          </p:spPr>
        </p:pic>
        <p:pic>
          <p:nvPicPr>
            <p:cNvPr id="41" name="Picture 4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06355" y="5223729"/>
              <a:ext cx="1617950" cy="276068"/>
            </a:xfrm>
            <a:prstGeom prst="rect">
              <a:avLst/>
            </a:prstGeom>
          </p:spPr>
        </p:pic>
        <p:pic>
          <p:nvPicPr>
            <p:cNvPr id="42" name="Picture 4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22246" y="5226940"/>
              <a:ext cx="1390531" cy="269646"/>
            </a:xfrm>
            <a:prstGeom prst="rect">
              <a:avLst/>
            </a:prstGeom>
          </p:spPr>
        </p:pic>
        <p:pic>
          <p:nvPicPr>
            <p:cNvPr id="44" name="Picture 4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531335" y="5214264"/>
              <a:ext cx="1555559" cy="294998"/>
            </a:xfrm>
            <a:prstGeom prst="rect">
              <a:avLst/>
            </a:prstGeom>
          </p:spPr>
        </p:pic>
      </p:grpSp>
      <p:grpSp>
        <p:nvGrpSpPr>
          <p:cNvPr id="48" name="Group 47"/>
          <p:cNvGrpSpPr/>
          <p:nvPr/>
        </p:nvGrpSpPr>
        <p:grpSpPr>
          <a:xfrm>
            <a:off x="2090976" y="5325953"/>
            <a:ext cx="7942071" cy="622613"/>
            <a:chOff x="2448702" y="6459059"/>
            <a:chExt cx="9530485" cy="747135"/>
          </a:xfrm>
        </p:grpSpPr>
        <p:pic>
          <p:nvPicPr>
            <p:cNvPr id="49" name="Picture 4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448702" y="6593221"/>
              <a:ext cx="1328612" cy="414563"/>
            </a:xfrm>
            <a:prstGeom prst="rect">
              <a:avLst/>
            </a:prstGeom>
          </p:spPr>
        </p:pic>
        <p:pic>
          <p:nvPicPr>
            <p:cNvPr id="50" name="Picture 4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306614" y="6459059"/>
              <a:ext cx="1397977" cy="747135"/>
            </a:xfrm>
            <a:prstGeom prst="rect">
              <a:avLst/>
            </a:prstGeom>
          </p:spPr>
        </p:pic>
        <p:pic>
          <p:nvPicPr>
            <p:cNvPr id="51" name="Picture 5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233891" y="6541779"/>
              <a:ext cx="1027673" cy="564196"/>
            </a:xfrm>
            <a:prstGeom prst="rect">
              <a:avLst/>
            </a:prstGeom>
          </p:spPr>
        </p:pic>
        <p:pic>
          <p:nvPicPr>
            <p:cNvPr id="52" name="Picture 5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790864" y="6657469"/>
              <a:ext cx="1188323" cy="350315"/>
            </a:xfrm>
            <a:prstGeom prst="rect">
              <a:avLst/>
            </a:prstGeom>
          </p:spPr>
        </p:pic>
      </p:grpSp>
      <p:grpSp>
        <p:nvGrpSpPr>
          <p:cNvPr id="53" name="Group 52"/>
          <p:cNvGrpSpPr/>
          <p:nvPr/>
        </p:nvGrpSpPr>
        <p:grpSpPr>
          <a:xfrm>
            <a:off x="1819050" y="1915275"/>
            <a:ext cx="8485923" cy="752649"/>
            <a:chOff x="2303139" y="2366245"/>
            <a:chExt cx="10183108" cy="903179"/>
          </a:xfrm>
        </p:grpSpPr>
        <p:pic>
          <p:nvPicPr>
            <p:cNvPr id="54" name="Picture 53"/>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086894" y="2547456"/>
              <a:ext cx="1648115" cy="540757"/>
            </a:xfrm>
            <a:prstGeom prst="rect">
              <a:avLst/>
            </a:prstGeom>
          </p:spPr>
        </p:pic>
        <p:pic>
          <p:nvPicPr>
            <p:cNvPr id="55" name="Picture 54"/>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303904" y="2366245"/>
              <a:ext cx="1182343" cy="903179"/>
            </a:xfrm>
            <a:prstGeom prst="rect">
              <a:avLst/>
            </a:prstGeom>
          </p:spPr>
        </p:pic>
        <p:pic>
          <p:nvPicPr>
            <p:cNvPr id="56" name="Picture 55"/>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303139" y="2539981"/>
              <a:ext cx="1389266" cy="555707"/>
            </a:xfrm>
            <a:prstGeom prst="rect">
              <a:avLst/>
            </a:prstGeom>
          </p:spPr>
        </p:pic>
        <p:pic>
          <p:nvPicPr>
            <p:cNvPr id="57" name="Picture 56"/>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172260" y="2436792"/>
              <a:ext cx="1396770" cy="762085"/>
            </a:xfrm>
            <a:prstGeom prst="rect">
              <a:avLst/>
            </a:prstGeom>
          </p:spPr>
        </p:pic>
      </p:grpSp>
      <p:sp>
        <p:nvSpPr>
          <p:cNvPr id="30" name="Rectangle 29"/>
          <p:cNvSpPr/>
          <p:nvPr/>
        </p:nvSpPr>
        <p:spPr>
          <a:xfrm>
            <a:off x="4879312" y="6475730"/>
            <a:ext cx="2335438" cy="26162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2" name="Slide Number Placeholder 1"/>
          <p:cNvSpPr>
            <a:spLocks noGrp="1"/>
          </p:cNvSpPr>
          <p:nvPr>
            <p:ph type="sldNum" sz="quarter" idx="12"/>
          </p:nvPr>
        </p:nvSpPr>
        <p:spPr/>
        <p:txBody>
          <a:bodyPr/>
          <a:lstStyle/>
          <a:p>
            <a:fld id="{54C43044-12A5-4144-ACF2-73440A089539}" type="slidenum">
              <a:rPr lang="en-US" smtClean="0"/>
              <a:t>6</a:t>
            </a:fld>
            <a:endParaRPr lang="en-US"/>
          </a:p>
        </p:txBody>
      </p:sp>
    </p:spTree>
    <p:extLst>
      <p:ext uri="{BB962C8B-B14F-4D97-AF65-F5344CB8AC3E}">
        <p14:creationId xmlns:p14="http://schemas.microsoft.com/office/powerpoint/2010/main" val="404431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7B9487-57DA-B54F-AA70-090B70CB9065}"/>
              </a:ext>
            </a:extLst>
          </p:cNvPr>
          <p:cNvSpPr/>
          <p:nvPr/>
        </p:nvSpPr>
        <p:spPr>
          <a:xfrm>
            <a:off x="0" y="0"/>
            <a:ext cx="12192000" cy="1000103"/>
          </a:xfrm>
          <a:prstGeom prst="rect">
            <a:avLst/>
          </a:prstGeom>
          <a:gradFill flip="none" rotWithShape="1">
            <a:gsLst>
              <a:gs pos="2000">
                <a:srgbClr val="152C73"/>
              </a:gs>
              <a:gs pos="100000">
                <a:srgbClr val="1891F6"/>
              </a:gs>
            </a:gsLst>
            <a:lin ang="0" scaled="1"/>
            <a:tileRect/>
          </a:gradFill>
          <a:ln>
            <a:noFill/>
          </a:ln>
          <a:effectLst/>
        </p:spPr>
        <p:txBody>
          <a:bodyPr rtlCol="0" anchor="ctr"/>
          <a:lstStyle/>
          <a:p>
            <a:pPr algn="ctr" defTabSz="761970">
              <a:lnSpc>
                <a:spcPct val="95000"/>
              </a:lnSpc>
              <a:defRPr/>
            </a:pPr>
            <a:endParaRPr lang="en-US" sz="1600" kern="0" dirty="0">
              <a:solidFill>
                <a:srgbClr val="FFFFFF"/>
              </a:solidFill>
              <a:latin typeface="Arial"/>
            </a:endParaRPr>
          </a:p>
        </p:txBody>
      </p:sp>
      <p:sp>
        <p:nvSpPr>
          <p:cNvPr id="14" name="Slide Number Placeholder 2">
            <a:extLst>
              <a:ext uri="{FF2B5EF4-FFF2-40B4-BE49-F238E27FC236}">
                <a16:creationId xmlns:a16="http://schemas.microsoft.com/office/drawing/2014/main" id="{CFE54332-47DC-7746-8A11-3DAF0BE2ADEC}"/>
              </a:ext>
            </a:extLst>
          </p:cNvPr>
          <p:cNvSpPr>
            <a:spLocks noGrp="1"/>
          </p:cNvSpPr>
          <p:nvPr>
            <p:ph type="sldNum" sz="quarter" idx="12"/>
          </p:nvPr>
        </p:nvSpPr>
        <p:spPr>
          <a:xfrm>
            <a:off x="11277600" y="6423660"/>
            <a:ext cx="457200" cy="365760"/>
          </a:xfrm>
        </p:spPr>
        <p:txBody>
          <a:bodyPr/>
          <a:lstStyle/>
          <a:p>
            <a:fld id="{54C43044-12A5-4144-ACF2-73440A089539}" type="slidenum">
              <a:rPr lang="en-US" smtClean="0"/>
              <a:t>7</a:t>
            </a:fld>
            <a:endParaRPr lang="en-US"/>
          </a:p>
        </p:txBody>
      </p:sp>
      <p:sp>
        <p:nvSpPr>
          <p:cNvPr id="17" name="TextBox 16">
            <a:extLst>
              <a:ext uri="{FF2B5EF4-FFF2-40B4-BE49-F238E27FC236}">
                <a16:creationId xmlns:a16="http://schemas.microsoft.com/office/drawing/2014/main" id="{0BE31089-D4D3-0341-AA4B-79C319C821D6}"/>
              </a:ext>
            </a:extLst>
          </p:cNvPr>
          <p:cNvSpPr txBox="1"/>
          <p:nvPr/>
        </p:nvSpPr>
        <p:spPr>
          <a:xfrm>
            <a:off x="867418" y="1619178"/>
            <a:ext cx="4817765" cy="3939540"/>
          </a:xfrm>
          <a:prstGeom prst="rect">
            <a:avLst/>
          </a:prstGeom>
          <a:noFill/>
        </p:spPr>
        <p:txBody>
          <a:bodyPr wrap="square" lIns="0" tIns="0" rIns="0" bIns="0" rtlCol="0">
            <a:spAutoFit/>
          </a:bodyPr>
          <a:lstStyle/>
          <a:p>
            <a:r>
              <a:rPr lang="en-US" sz="1600" dirty="0"/>
              <a:t>Carrier has long been the industry leader in </a:t>
            </a:r>
            <a:br>
              <a:rPr lang="en-US" sz="1600" dirty="0"/>
            </a:br>
            <a:r>
              <a:rPr lang="en-US" sz="1600" dirty="0"/>
              <a:t>healthy, safe and sustainable buildings. </a:t>
            </a:r>
            <a:br>
              <a:rPr lang="en-US" sz="1600" dirty="0"/>
            </a:br>
            <a:r>
              <a:rPr lang="en-US" sz="1600" dirty="0"/>
              <a:t>Through our Healthy Buildings Program, we help optimize built environments in ways that improve operational efficiency and positively impact occupants – from helping to ensure physical safety and security to improving health, productivity and </a:t>
            </a:r>
            <a:br>
              <a:rPr lang="en-US" sz="1600" dirty="0"/>
            </a:br>
            <a:r>
              <a:rPr lang="en-US" sz="1600" dirty="0"/>
              <a:t>cognitive performance. </a:t>
            </a:r>
          </a:p>
          <a:p>
            <a:endParaRPr lang="en-US" sz="1600" dirty="0"/>
          </a:p>
          <a:p>
            <a:r>
              <a:rPr lang="en-US" sz="1600" dirty="0"/>
              <a:t>Today, we are uniquely positioned to provide healthy building solutions through our expertise, global footprint and rapid innovation capabilities. We employ a lifecycle approach to address nearly all aspects of buildings, with an industry-leading portfolio of advanced equipment, services and automation offerings covering HVAC and Fire &amp; Security. </a:t>
            </a:r>
          </a:p>
        </p:txBody>
      </p:sp>
      <p:cxnSp>
        <p:nvCxnSpPr>
          <p:cNvPr id="18" name="Straight Connector 17">
            <a:extLst>
              <a:ext uri="{FF2B5EF4-FFF2-40B4-BE49-F238E27FC236}">
                <a16:creationId xmlns:a16="http://schemas.microsoft.com/office/drawing/2014/main" id="{F965D519-02F3-6146-822F-3E874C8F6807}"/>
              </a:ext>
            </a:extLst>
          </p:cNvPr>
          <p:cNvCxnSpPr/>
          <p:nvPr/>
        </p:nvCxnSpPr>
        <p:spPr>
          <a:xfrm>
            <a:off x="885183" y="5816891"/>
            <a:ext cx="620110" cy="0"/>
          </a:xfrm>
          <a:prstGeom prst="line">
            <a:avLst/>
          </a:prstGeom>
          <a:ln w="28575" cap="sq">
            <a:solidFill>
              <a:srgbClr val="1891F6"/>
            </a:solidFill>
          </a:ln>
        </p:spPr>
        <p:style>
          <a:lnRef idx="1">
            <a:schemeClr val="accent1"/>
          </a:lnRef>
          <a:fillRef idx="0">
            <a:schemeClr val="accent1"/>
          </a:fillRef>
          <a:effectRef idx="0">
            <a:schemeClr val="dk1"/>
          </a:effectRef>
          <a:fontRef idx="minor">
            <a:schemeClr val="lt1"/>
          </a:fontRef>
        </p:style>
      </p:cxnSp>
      <p:sp>
        <p:nvSpPr>
          <p:cNvPr id="36" name="Freeform 35">
            <a:extLst>
              <a:ext uri="{FF2B5EF4-FFF2-40B4-BE49-F238E27FC236}">
                <a16:creationId xmlns:a16="http://schemas.microsoft.com/office/drawing/2014/main" id="{1E64BC78-8CD4-D544-91EF-474D302F4066}"/>
              </a:ext>
            </a:extLst>
          </p:cNvPr>
          <p:cNvSpPr/>
          <p:nvPr/>
        </p:nvSpPr>
        <p:spPr>
          <a:xfrm>
            <a:off x="6566784" y="927991"/>
            <a:ext cx="4977817" cy="4978653"/>
          </a:xfrm>
          <a:custGeom>
            <a:avLst/>
            <a:gdLst>
              <a:gd name="connsiteX0" fmla="*/ 4977818 w 4977817"/>
              <a:gd name="connsiteY0" fmla="*/ 2489327 h 4978653"/>
              <a:gd name="connsiteX1" fmla="*/ 2488909 w 4977817"/>
              <a:gd name="connsiteY1" fmla="*/ 4978654 h 4978653"/>
              <a:gd name="connsiteX2" fmla="*/ 0 w 4977817"/>
              <a:gd name="connsiteY2" fmla="*/ 2489327 h 4978653"/>
              <a:gd name="connsiteX3" fmla="*/ 2488909 w 4977817"/>
              <a:gd name="connsiteY3" fmla="*/ 0 h 4978653"/>
              <a:gd name="connsiteX4" fmla="*/ 4977818 w 4977817"/>
              <a:gd name="connsiteY4" fmla="*/ 2489327 h 4978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817" h="4978653">
                <a:moveTo>
                  <a:pt x="4977818" y="2489327"/>
                </a:moveTo>
                <a:cubicBezTo>
                  <a:pt x="4977818" y="3864132"/>
                  <a:pt x="3863510" y="4978654"/>
                  <a:pt x="2488909" y="4978654"/>
                </a:cubicBezTo>
                <a:cubicBezTo>
                  <a:pt x="1114308" y="4978654"/>
                  <a:pt x="0" y="3864159"/>
                  <a:pt x="0" y="2489327"/>
                </a:cubicBezTo>
                <a:cubicBezTo>
                  <a:pt x="0" y="1114523"/>
                  <a:pt x="1114308" y="0"/>
                  <a:pt x="2488909" y="0"/>
                </a:cubicBezTo>
                <a:cubicBezTo>
                  <a:pt x="3863510" y="0"/>
                  <a:pt x="4977818" y="1114523"/>
                  <a:pt x="4977818" y="2489327"/>
                </a:cubicBezTo>
              </a:path>
            </a:pathLst>
          </a:custGeom>
          <a:solidFill>
            <a:srgbClr val="E1F4FD"/>
          </a:solidFill>
          <a:ln w="278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5F37D60-78B5-954B-8F39-097BB2E58A26}"/>
              </a:ext>
            </a:extLst>
          </p:cNvPr>
          <p:cNvSpPr/>
          <p:nvPr/>
        </p:nvSpPr>
        <p:spPr>
          <a:xfrm>
            <a:off x="6902102" y="2308536"/>
            <a:ext cx="2152170" cy="3272123"/>
          </a:xfrm>
          <a:custGeom>
            <a:avLst/>
            <a:gdLst>
              <a:gd name="connsiteX0" fmla="*/ 496297 w 2152170"/>
              <a:gd name="connsiteY0" fmla="*/ 1054865 h 3272123"/>
              <a:gd name="connsiteX1" fmla="*/ 697584 w 2152170"/>
              <a:gd name="connsiteY1" fmla="*/ 249666 h 3272123"/>
              <a:gd name="connsiteX2" fmla="*/ 268097 w 2152170"/>
              <a:gd name="connsiteY2" fmla="*/ 0 h 3272123"/>
              <a:gd name="connsiteX3" fmla="*/ 2 w 2152170"/>
              <a:gd name="connsiteY3" fmla="*/ 1054140 h 3272123"/>
              <a:gd name="connsiteX4" fmla="*/ 2151418 w 2152170"/>
              <a:gd name="connsiteY4" fmla="*/ 3272123 h 3272123"/>
              <a:gd name="connsiteX5" fmla="*/ 2152170 w 2152170"/>
              <a:gd name="connsiteY5" fmla="*/ 2775412 h 3272123"/>
              <a:gd name="connsiteX6" fmla="*/ 496297 w 2152170"/>
              <a:gd name="connsiteY6" fmla="*/ 1054865 h 327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2170" h="3272123">
                <a:moveTo>
                  <a:pt x="496297" y="1054865"/>
                </a:moveTo>
                <a:cubicBezTo>
                  <a:pt x="496324" y="774019"/>
                  <a:pt x="565445" y="497464"/>
                  <a:pt x="697584" y="249666"/>
                </a:cubicBezTo>
                <a:lnTo>
                  <a:pt x="268097" y="0"/>
                </a:lnTo>
                <a:cubicBezTo>
                  <a:pt x="92163" y="323479"/>
                  <a:pt x="-25" y="685884"/>
                  <a:pt x="2" y="1054140"/>
                </a:cubicBezTo>
                <a:cubicBezTo>
                  <a:pt x="-1781" y="2257579"/>
                  <a:pt x="956011" y="3238268"/>
                  <a:pt x="2151418" y="3272123"/>
                </a:cubicBezTo>
                <a:lnTo>
                  <a:pt x="2152170" y="2775412"/>
                </a:lnTo>
                <a:cubicBezTo>
                  <a:pt x="1230903" y="2742113"/>
                  <a:pt x="494931" y="1984089"/>
                  <a:pt x="496297" y="1054865"/>
                </a:cubicBezTo>
              </a:path>
            </a:pathLst>
          </a:custGeom>
          <a:solidFill>
            <a:srgbClr val="617080"/>
          </a:solidFill>
          <a:ln w="278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17F7C17-CB0C-EF47-BF1B-6FA75ACABAE0}"/>
              </a:ext>
            </a:extLst>
          </p:cNvPr>
          <p:cNvSpPr/>
          <p:nvPr/>
        </p:nvSpPr>
        <p:spPr>
          <a:xfrm>
            <a:off x="8790133" y="2313914"/>
            <a:ext cx="2419158" cy="3266745"/>
          </a:xfrm>
          <a:custGeom>
            <a:avLst/>
            <a:gdLst>
              <a:gd name="connsiteX0" fmla="*/ 2154035 w 2419158"/>
              <a:gd name="connsiteY0" fmla="*/ 0 h 3266745"/>
              <a:gd name="connsiteX1" fmla="*/ 1723684 w 2419158"/>
              <a:gd name="connsiteY1" fmla="*/ 248077 h 3266745"/>
              <a:gd name="connsiteX2" fmla="*/ 1922826 w 2419158"/>
              <a:gd name="connsiteY2" fmla="*/ 1054419 h 3266745"/>
              <a:gd name="connsiteX3" fmla="*/ 261910 w 2419158"/>
              <a:gd name="connsiteY3" fmla="*/ 2770006 h 3266745"/>
              <a:gd name="connsiteX4" fmla="*/ 261715 w 2419158"/>
              <a:gd name="connsiteY4" fmla="*/ 2896733 h 3266745"/>
              <a:gd name="connsiteX5" fmla="*/ 0 w 2419158"/>
              <a:gd name="connsiteY5" fmla="*/ 3019755 h 3266745"/>
              <a:gd name="connsiteX6" fmla="*/ 261353 w 2419158"/>
              <a:gd name="connsiteY6" fmla="*/ 3142609 h 3266745"/>
              <a:gd name="connsiteX7" fmla="*/ 261158 w 2419158"/>
              <a:gd name="connsiteY7" fmla="*/ 3266745 h 3266745"/>
              <a:gd name="connsiteX8" fmla="*/ 2419148 w 2419158"/>
              <a:gd name="connsiteY8" fmla="*/ 1055227 h 3266745"/>
              <a:gd name="connsiteX9" fmla="*/ 2154035 w 2419158"/>
              <a:gd name="connsiteY9" fmla="*/ 0 h 326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9158" h="3266745">
                <a:moveTo>
                  <a:pt x="2154035" y="0"/>
                </a:moveTo>
                <a:lnTo>
                  <a:pt x="1723684" y="248077"/>
                </a:lnTo>
                <a:cubicBezTo>
                  <a:pt x="1855266" y="496433"/>
                  <a:pt x="1923662" y="773378"/>
                  <a:pt x="1922826" y="1054419"/>
                </a:cubicBezTo>
                <a:cubicBezTo>
                  <a:pt x="1921489" y="1983615"/>
                  <a:pt x="1183233" y="2739466"/>
                  <a:pt x="261910" y="2770006"/>
                </a:cubicBezTo>
                <a:lnTo>
                  <a:pt x="261715" y="2896733"/>
                </a:lnTo>
                <a:lnTo>
                  <a:pt x="0" y="3019755"/>
                </a:lnTo>
                <a:lnTo>
                  <a:pt x="261353" y="3142609"/>
                </a:lnTo>
                <a:lnTo>
                  <a:pt x="261158" y="3266745"/>
                </a:lnTo>
                <a:cubicBezTo>
                  <a:pt x="1456621" y="3236457"/>
                  <a:pt x="2417365" y="2258609"/>
                  <a:pt x="2419148" y="1055227"/>
                </a:cubicBezTo>
                <a:cubicBezTo>
                  <a:pt x="2420290" y="686859"/>
                  <a:pt x="2329133" y="324064"/>
                  <a:pt x="2154035" y="0"/>
                </a:cubicBezTo>
                <a:close/>
              </a:path>
            </a:pathLst>
          </a:custGeom>
          <a:solidFill>
            <a:srgbClr val="1891F6"/>
          </a:solidFill>
          <a:ln w="278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7211A17-8428-4F49-8AA8-9C74B70DD7AD}"/>
              </a:ext>
            </a:extLst>
          </p:cNvPr>
          <p:cNvSpPr/>
          <p:nvPr/>
        </p:nvSpPr>
        <p:spPr>
          <a:xfrm>
            <a:off x="7172678" y="1254001"/>
            <a:ext cx="3775863" cy="1410419"/>
          </a:xfrm>
          <a:custGeom>
            <a:avLst/>
            <a:gdLst>
              <a:gd name="connsiteX0" fmla="*/ 3666820 w 3775863"/>
              <a:gd name="connsiteY0" fmla="*/ 1121716 h 1410419"/>
              <a:gd name="connsiteX1" fmla="*/ 3775864 w 3775863"/>
              <a:gd name="connsiteY1" fmla="*/ 1058854 h 1410419"/>
              <a:gd name="connsiteX2" fmla="*/ 1889589 w 3775863"/>
              <a:gd name="connsiteY2" fmla="*/ 4 h 1410419"/>
              <a:gd name="connsiteX3" fmla="*/ 0 w 3775863"/>
              <a:gd name="connsiteY3" fmla="*/ 1053476 h 1410419"/>
              <a:gd name="connsiteX4" fmla="*/ 429347 w 3775863"/>
              <a:gd name="connsiteY4" fmla="*/ 1303086 h 1410419"/>
              <a:gd name="connsiteX5" fmla="*/ 2798905 w 3775863"/>
              <a:gd name="connsiteY5" fmla="*/ 758670 h 1410419"/>
              <a:gd name="connsiteX6" fmla="*/ 3345625 w 3775863"/>
              <a:gd name="connsiteY6" fmla="*/ 1306931 h 1410419"/>
              <a:gd name="connsiteX7" fmla="*/ 3453275 w 3775863"/>
              <a:gd name="connsiteY7" fmla="*/ 1244849 h 1410419"/>
              <a:gd name="connsiteX8" fmla="*/ 3691226 w 3775863"/>
              <a:gd name="connsiteY8" fmla="*/ 1410420 h 1410419"/>
              <a:gd name="connsiteX9" fmla="*/ 3666820 w 3775863"/>
              <a:gd name="connsiteY9" fmla="*/ 1121716 h 141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5863" h="1410419">
                <a:moveTo>
                  <a:pt x="3666820" y="1121716"/>
                </a:moveTo>
                <a:lnTo>
                  <a:pt x="3775864" y="1058854"/>
                </a:lnTo>
                <a:cubicBezTo>
                  <a:pt x="3374042" y="401782"/>
                  <a:pt x="2659689" y="784"/>
                  <a:pt x="1889589" y="4"/>
                </a:cubicBezTo>
                <a:cubicBezTo>
                  <a:pt x="1119378" y="-1500"/>
                  <a:pt x="403744" y="397463"/>
                  <a:pt x="0" y="1053476"/>
                </a:cubicBezTo>
                <a:lnTo>
                  <a:pt x="429347" y="1303086"/>
                </a:lnTo>
                <a:cubicBezTo>
                  <a:pt x="933358" y="498304"/>
                  <a:pt x="1994259" y="254546"/>
                  <a:pt x="2798905" y="758670"/>
                </a:cubicBezTo>
                <a:cubicBezTo>
                  <a:pt x="3020446" y="897463"/>
                  <a:pt x="3207440" y="1084963"/>
                  <a:pt x="3345625" y="1306931"/>
                </a:cubicBezTo>
                <a:lnTo>
                  <a:pt x="3453275" y="1244849"/>
                </a:lnTo>
                <a:lnTo>
                  <a:pt x="3691226" y="1410420"/>
                </a:lnTo>
                <a:lnTo>
                  <a:pt x="3666820" y="1121716"/>
                </a:lnTo>
                <a:close/>
              </a:path>
            </a:pathLst>
          </a:custGeom>
          <a:solidFill>
            <a:srgbClr val="152C73"/>
          </a:solidFill>
          <a:ln w="278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0B2D6D9-EFBD-7345-93A9-1E399F3328B1}"/>
              </a:ext>
            </a:extLst>
          </p:cNvPr>
          <p:cNvSpPr/>
          <p:nvPr/>
        </p:nvSpPr>
        <p:spPr>
          <a:xfrm>
            <a:off x="7244668" y="2199586"/>
            <a:ext cx="269487" cy="327156"/>
          </a:xfrm>
          <a:custGeom>
            <a:avLst/>
            <a:gdLst>
              <a:gd name="connsiteX0" fmla="*/ 269488 w 269487"/>
              <a:gd name="connsiteY0" fmla="*/ 0 h 327156"/>
              <a:gd name="connsiteX1" fmla="*/ 0 w 269487"/>
              <a:gd name="connsiteY1" fmla="*/ 187500 h 327156"/>
              <a:gd name="connsiteX2" fmla="*/ 241851 w 269487"/>
              <a:gd name="connsiteY2" fmla="*/ 327157 h 327156"/>
            </a:gdLst>
            <a:ahLst/>
            <a:cxnLst>
              <a:cxn ang="0">
                <a:pos x="connsiteX0" y="connsiteY0"/>
              </a:cxn>
              <a:cxn ang="0">
                <a:pos x="connsiteX1" y="connsiteY1"/>
              </a:cxn>
              <a:cxn ang="0">
                <a:pos x="connsiteX2" y="connsiteY2"/>
              </a:cxn>
            </a:cxnLst>
            <a:rect l="l" t="t" r="r" b="b"/>
            <a:pathLst>
              <a:path w="269487" h="327156">
                <a:moveTo>
                  <a:pt x="269488" y="0"/>
                </a:moveTo>
                <a:lnTo>
                  <a:pt x="0" y="187500"/>
                </a:lnTo>
                <a:lnTo>
                  <a:pt x="241851" y="327157"/>
                </a:lnTo>
                <a:close/>
              </a:path>
            </a:pathLst>
          </a:custGeom>
          <a:solidFill>
            <a:srgbClr val="617080"/>
          </a:solidFill>
          <a:ln w="278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5049D9F-C58B-7649-A606-1A5881AADC81}"/>
              </a:ext>
            </a:extLst>
          </p:cNvPr>
          <p:cNvSpPr/>
          <p:nvPr/>
        </p:nvSpPr>
        <p:spPr>
          <a:xfrm>
            <a:off x="9808659" y="3215468"/>
            <a:ext cx="1867607" cy="1867921"/>
          </a:xfrm>
          <a:custGeom>
            <a:avLst/>
            <a:gdLst>
              <a:gd name="connsiteX0" fmla="*/ 0 w 1867607"/>
              <a:gd name="connsiteY0" fmla="*/ 933961 h 1867921"/>
              <a:gd name="connsiteX1" fmla="*/ 933804 w 1867607"/>
              <a:gd name="connsiteY1" fmla="*/ 0 h 1867921"/>
              <a:gd name="connsiteX2" fmla="*/ 1867608 w 1867607"/>
              <a:gd name="connsiteY2" fmla="*/ 933961 h 1867921"/>
              <a:gd name="connsiteX3" fmla="*/ 933804 w 1867607"/>
              <a:gd name="connsiteY3" fmla="*/ 1867922 h 1867921"/>
              <a:gd name="connsiteX4" fmla="*/ 0 w 1867607"/>
              <a:gd name="connsiteY4" fmla="*/ 933961 h 1867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607" h="1867921">
                <a:moveTo>
                  <a:pt x="0" y="933961"/>
                </a:moveTo>
                <a:cubicBezTo>
                  <a:pt x="0" y="418162"/>
                  <a:pt x="418064" y="0"/>
                  <a:pt x="933804" y="0"/>
                </a:cubicBezTo>
                <a:cubicBezTo>
                  <a:pt x="1449517" y="0"/>
                  <a:pt x="1867608" y="418134"/>
                  <a:pt x="1867608" y="933961"/>
                </a:cubicBezTo>
                <a:cubicBezTo>
                  <a:pt x="1867608" y="1449760"/>
                  <a:pt x="1449544" y="1867922"/>
                  <a:pt x="933804" y="1867922"/>
                </a:cubicBezTo>
                <a:cubicBezTo>
                  <a:pt x="418064" y="1867922"/>
                  <a:pt x="0" y="1449788"/>
                  <a:pt x="0" y="933961"/>
                </a:cubicBezTo>
              </a:path>
            </a:pathLst>
          </a:custGeom>
          <a:solidFill>
            <a:srgbClr val="FFFFFF"/>
          </a:solidFill>
          <a:ln w="278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CE0AE786-6F8B-B24B-AFAB-CB97E375066A}"/>
              </a:ext>
            </a:extLst>
          </p:cNvPr>
          <p:cNvSpPr/>
          <p:nvPr/>
        </p:nvSpPr>
        <p:spPr>
          <a:xfrm rot="18900000">
            <a:off x="9808580" y="3215484"/>
            <a:ext cx="1867590" cy="1867903"/>
          </a:xfrm>
          <a:custGeom>
            <a:avLst/>
            <a:gdLst>
              <a:gd name="connsiteX0" fmla="*/ 1867590 w 1867590"/>
              <a:gd name="connsiteY0" fmla="*/ 933952 h 1867903"/>
              <a:gd name="connsiteX1" fmla="*/ 933795 w 1867590"/>
              <a:gd name="connsiteY1" fmla="*/ 1867904 h 1867903"/>
              <a:gd name="connsiteX2" fmla="*/ 0 w 1867590"/>
              <a:gd name="connsiteY2" fmla="*/ 933952 h 1867903"/>
              <a:gd name="connsiteX3" fmla="*/ 933795 w 1867590"/>
              <a:gd name="connsiteY3" fmla="*/ 0 h 1867903"/>
              <a:gd name="connsiteX4" fmla="*/ 1867590 w 1867590"/>
              <a:gd name="connsiteY4" fmla="*/ 933952 h 1867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590" h="1867903">
                <a:moveTo>
                  <a:pt x="1867590" y="933952"/>
                </a:moveTo>
                <a:cubicBezTo>
                  <a:pt x="1867590" y="1449759"/>
                  <a:pt x="1449516" y="1867904"/>
                  <a:pt x="933795" y="1867904"/>
                </a:cubicBezTo>
                <a:cubicBezTo>
                  <a:pt x="418074" y="1867904"/>
                  <a:pt x="0" y="1449760"/>
                  <a:pt x="0" y="933952"/>
                </a:cubicBezTo>
                <a:cubicBezTo>
                  <a:pt x="0" y="418145"/>
                  <a:pt x="418074" y="0"/>
                  <a:pt x="933795" y="0"/>
                </a:cubicBezTo>
                <a:cubicBezTo>
                  <a:pt x="1449515" y="0"/>
                  <a:pt x="1867590" y="418145"/>
                  <a:pt x="1867590" y="933952"/>
                </a:cubicBezTo>
                <a:close/>
              </a:path>
            </a:pathLst>
          </a:custGeom>
          <a:noFill/>
          <a:ln w="27848" cap="flat">
            <a:solidFill>
              <a:schemeClr val="tx2"/>
            </a:solidFill>
            <a:prstDash val="solid"/>
            <a:miter/>
          </a:ln>
        </p:spPr>
        <p:txBody>
          <a:bodyPr rtlCol="0" anchor="ctr"/>
          <a:lstStyle/>
          <a:p>
            <a:endParaRPr lang="en-US"/>
          </a:p>
        </p:txBody>
      </p:sp>
      <p:grpSp>
        <p:nvGrpSpPr>
          <p:cNvPr id="43" name="Graphic 5">
            <a:extLst>
              <a:ext uri="{FF2B5EF4-FFF2-40B4-BE49-F238E27FC236}">
                <a16:creationId xmlns:a16="http://schemas.microsoft.com/office/drawing/2014/main" id="{6C99D8F8-6B65-4D45-BE08-B63BE8C23100}"/>
              </a:ext>
            </a:extLst>
          </p:cNvPr>
          <p:cNvGrpSpPr/>
          <p:nvPr/>
        </p:nvGrpSpPr>
        <p:grpSpPr>
          <a:xfrm>
            <a:off x="10351562" y="3485307"/>
            <a:ext cx="781745" cy="865079"/>
            <a:chOff x="10351562" y="3485307"/>
            <a:chExt cx="781745" cy="865079"/>
          </a:xfrm>
          <a:solidFill>
            <a:srgbClr val="1891F6"/>
          </a:solidFill>
        </p:grpSpPr>
        <p:sp>
          <p:nvSpPr>
            <p:cNvPr id="44" name="Freeform 43">
              <a:extLst>
                <a:ext uri="{FF2B5EF4-FFF2-40B4-BE49-F238E27FC236}">
                  <a16:creationId xmlns:a16="http://schemas.microsoft.com/office/drawing/2014/main" id="{DEF5557D-7BA2-4A43-988B-A568A5C57650}"/>
                </a:ext>
              </a:extLst>
            </p:cNvPr>
            <p:cNvSpPr/>
            <p:nvPr/>
          </p:nvSpPr>
          <p:spPr>
            <a:xfrm>
              <a:off x="10474396" y="3646893"/>
              <a:ext cx="77366" cy="77379"/>
            </a:xfrm>
            <a:custGeom>
              <a:avLst/>
              <a:gdLst>
                <a:gd name="connsiteX0" fmla="*/ 73215 w 77366"/>
                <a:gd name="connsiteY0" fmla="*/ 77380 h 77379"/>
                <a:gd name="connsiteX1" fmla="*/ 4151 w 77366"/>
                <a:gd name="connsiteY1" fmla="*/ 77380 h 77379"/>
                <a:gd name="connsiteX2" fmla="*/ 0 w 77366"/>
                <a:gd name="connsiteY2" fmla="*/ 73228 h 77379"/>
                <a:gd name="connsiteX3" fmla="*/ 0 w 77366"/>
                <a:gd name="connsiteY3" fmla="*/ 4152 h 77379"/>
                <a:gd name="connsiteX4" fmla="*/ 4151 w 77366"/>
                <a:gd name="connsiteY4" fmla="*/ 0 h 77379"/>
                <a:gd name="connsiteX5" fmla="*/ 73215 w 77366"/>
                <a:gd name="connsiteY5" fmla="*/ 0 h 77379"/>
                <a:gd name="connsiteX6" fmla="*/ 77366 w 77366"/>
                <a:gd name="connsiteY6" fmla="*/ 4152 h 77379"/>
                <a:gd name="connsiteX7" fmla="*/ 77366 w 77366"/>
                <a:gd name="connsiteY7" fmla="*/ 73228 h 77379"/>
                <a:gd name="connsiteX8" fmla="*/ 73215 w 77366"/>
                <a:gd name="connsiteY8" fmla="*/ 77380 h 77379"/>
                <a:gd name="connsiteX9" fmla="*/ 8274 w 77366"/>
                <a:gd name="connsiteY9" fmla="*/ 69104 h 77379"/>
                <a:gd name="connsiteX10" fmla="*/ 69064 w 77366"/>
                <a:gd name="connsiteY10" fmla="*/ 69104 h 77379"/>
                <a:gd name="connsiteX11" fmla="*/ 69064 w 77366"/>
                <a:gd name="connsiteY11" fmla="*/ 8304 h 77379"/>
                <a:gd name="connsiteX12" fmla="*/ 8274 w 77366"/>
                <a:gd name="connsiteY12" fmla="*/ 8304 h 77379"/>
                <a:gd name="connsiteX13" fmla="*/ 8274 w 77366"/>
                <a:gd name="connsiteY13" fmla="*/ 69104 h 7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366" h="77379">
                  <a:moveTo>
                    <a:pt x="73215" y="77380"/>
                  </a:moveTo>
                  <a:lnTo>
                    <a:pt x="4151" y="77380"/>
                  </a:lnTo>
                  <a:cubicBezTo>
                    <a:pt x="1866" y="77380"/>
                    <a:pt x="0" y="75513"/>
                    <a:pt x="0" y="73228"/>
                  </a:cubicBezTo>
                  <a:lnTo>
                    <a:pt x="0" y="4152"/>
                  </a:lnTo>
                  <a:cubicBezTo>
                    <a:pt x="0" y="1867"/>
                    <a:pt x="1866" y="0"/>
                    <a:pt x="4151" y="0"/>
                  </a:cubicBezTo>
                  <a:lnTo>
                    <a:pt x="73215" y="0"/>
                  </a:lnTo>
                  <a:cubicBezTo>
                    <a:pt x="75500" y="0"/>
                    <a:pt x="77366" y="1867"/>
                    <a:pt x="77366" y="4152"/>
                  </a:cubicBezTo>
                  <a:lnTo>
                    <a:pt x="77366" y="73228"/>
                  </a:lnTo>
                  <a:cubicBezTo>
                    <a:pt x="77339" y="75541"/>
                    <a:pt x="75500" y="77380"/>
                    <a:pt x="73215" y="77380"/>
                  </a:cubicBezTo>
                  <a:moveTo>
                    <a:pt x="8274" y="69104"/>
                  </a:moveTo>
                  <a:lnTo>
                    <a:pt x="69064" y="69104"/>
                  </a:lnTo>
                  <a:lnTo>
                    <a:pt x="69064" y="8304"/>
                  </a:lnTo>
                  <a:lnTo>
                    <a:pt x="8274" y="8304"/>
                  </a:lnTo>
                  <a:lnTo>
                    <a:pt x="8274" y="69104"/>
                  </a:lnTo>
                  <a:close/>
                </a:path>
              </a:pathLst>
            </a:custGeom>
            <a:grpFill/>
            <a:ln w="278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EE4A58D-D170-2049-B241-B90387207166}"/>
                </a:ext>
              </a:extLst>
            </p:cNvPr>
            <p:cNvSpPr/>
            <p:nvPr/>
          </p:nvSpPr>
          <p:spPr>
            <a:xfrm>
              <a:off x="10593218" y="3663501"/>
              <a:ext cx="165737" cy="11034"/>
            </a:xfrm>
            <a:custGeom>
              <a:avLst/>
              <a:gdLst>
                <a:gd name="connsiteX0" fmla="*/ 160222 w 165737"/>
                <a:gd name="connsiteY0" fmla="*/ 11034 h 11034"/>
                <a:gd name="connsiteX1" fmla="*/ 5517 w 165737"/>
                <a:gd name="connsiteY1" fmla="*/ 11034 h 11034"/>
                <a:gd name="connsiteX2" fmla="*/ 0 w 165737"/>
                <a:gd name="connsiteY2" fmla="*/ 5517 h 11034"/>
                <a:gd name="connsiteX3" fmla="*/ 5517 w 165737"/>
                <a:gd name="connsiteY3" fmla="*/ 0 h 11034"/>
                <a:gd name="connsiteX4" fmla="*/ 160222 w 165737"/>
                <a:gd name="connsiteY4" fmla="*/ 0 h 11034"/>
                <a:gd name="connsiteX5" fmla="*/ 165738 w 165737"/>
                <a:gd name="connsiteY5" fmla="*/ 5517 h 11034"/>
                <a:gd name="connsiteX6" fmla="*/ 160222 w 165737"/>
                <a:gd name="connsiteY6" fmla="*/ 11034 h 1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737" h="11034">
                  <a:moveTo>
                    <a:pt x="160222" y="11034"/>
                  </a:moveTo>
                  <a:lnTo>
                    <a:pt x="5517" y="11034"/>
                  </a:lnTo>
                  <a:cubicBezTo>
                    <a:pt x="2452" y="11034"/>
                    <a:pt x="0" y="8554"/>
                    <a:pt x="0" y="5517"/>
                  </a:cubicBezTo>
                  <a:cubicBezTo>
                    <a:pt x="0" y="2452"/>
                    <a:pt x="2480" y="0"/>
                    <a:pt x="5517" y="0"/>
                  </a:cubicBezTo>
                  <a:lnTo>
                    <a:pt x="160222" y="0"/>
                  </a:lnTo>
                  <a:cubicBezTo>
                    <a:pt x="163286" y="0"/>
                    <a:pt x="165738" y="2480"/>
                    <a:pt x="165738" y="5517"/>
                  </a:cubicBezTo>
                  <a:cubicBezTo>
                    <a:pt x="165738" y="8554"/>
                    <a:pt x="163259" y="11034"/>
                    <a:pt x="160222" y="11034"/>
                  </a:cubicBezTo>
                </a:path>
              </a:pathLst>
            </a:custGeom>
            <a:grpFill/>
            <a:ln w="278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E4FBE4D-7D40-B749-B588-1222D6F5F775}"/>
                </a:ext>
              </a:extLst>
            </p:cNvPr>
            <p:cNvSpPr/>
            <p:nvPr/>
          </p:nvSpPr>
          <p:spPr>
            <a:xfrm>
              <a:off x="10593190" y="3696659"/>
              <a:ext cx="110492" cy="11034"/>
            </a:xfrm>
            <a:custGeom>
              <a:avLst/>
              <a:gdLst>
                <a:gd name="connsiteX0" fmla="*/ 104976 w 110492"/>
                <a:gd name="connsiteY0" fmla="*/ 11034 h 11034"/>
                <a:gd name="connsiteX1" fmla="*/ 5517 w 110492"/>
                <a:gd name="connsiteY1" fmla="*/ 11034 h 11034"/>
                <a:gd name="connsiteX2" fmla="*/ 0 w 110492"/>
                <a:gd name="connsiteY2" fmla="*/ 5517 h 11034"/>
                <a:gd name="connsiteX3" fmla="*/ 5517 w 110492"/>
                <a:gd name="connsiteY3" fmla="*/ 0 h 11034"/>
                <a:gd name="connsiteX4" fmla="*/ 104976 w 110492"/>
                <a:gd name="connsiteY4" fmla="*/ 0 h 11034"/>
                <a:gd name="connsiteX5" fmla="*/ 110492 w 110492"/>
                <a:gd name="connsiteY5" fmla="*/ 5517 h 11034"/>
                <a:gd name="connsiteX6" fmla="*/ 104976 w 110492"/>
                <a:gd name="connsiteY6" fmla="*/ 11034 h 1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92" h="11034">
                  <a:moveTo>
                    <a:pt x="104976" y="11034"/>
                  </a:moveTo>
                  <a:lnTo>
                    <a:pt x="5517" y="11034"/>
                  </a:lnTo>
                  <a:cubicBezTo>
                    <a:pt x="2452" y="11034"/>
                    <a:pt x="0" y="8554"/>
                    <a:pt x="0" y="5517"/>
                  </a:cubicBezTo>
                  <a:cubicBezTo>
                    <a:pt x="0" y="2452"/>
                    <a:pt x="2480" y="0"/>
                    <a:pt x="5517" y="0"/>
                  </a:cubicBezTo>
                  <a:lnTo>
                    <a:pt x="104976" y="0"/>
                  </a:lnTo>
                  <a:cubicBezTo>
                    <a:pt x="108040" y="0"/>
                    <a:pt x="110492" y="2480"/>
                    <a:pt x="110492" y="5517"/>
                  </a:cubicBezTo>
                  <a:cubicBezTo>
                    <a:pt x="110520" y="8554"/>
                    <a:pt x="108040" y="11034"/>
                    <a:pt x="104976" y="11034"/>
                  </a:cubicBezTo>
                </a:path>
              </a:pathLst>
            </a:custGeom>
            <a:grpFill/>
            <a:ln w="278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2094AB3-5608-734A-90BE-53DA46980A19}"/>
                </a:ext>
              </a:extLst>
            </p:cNvPr>
            <p:cNvSpPr/>
            <p:nvPr/>
          </p:nvSpPr>
          <p:spPr>
            <a:xfrm>
              <a:off x="10475761" y="3766404"/>
              <a:ext cx="77366" cy="77379"/>
            </a:xfrm>
            <a:custGeom>
              <a:avLst/>
              <a:gdLst>
                <a:gd name="connsiteX0" fmla="*/ 73215 w 77366"/>
                <a:gd name="connsiteY0" fmla="*/ 77379 h 77379"/>
                <a:gd name="connsiteX1" fmla="*/ 4151 w 77366"/>
                <a:gd name="connsiteY1" fmla="*/ 77379 h 77379"/>
                <a:gd name="connsiteX2" fmla="*/ 0 w 77366"/>
                <a:gd name="connsiteY2" fmla="*/ 73228 h 77379"/>
                <a:gd name="connsiteX3" fmla="*/ 0 w 77366"/>
                <a:gd name="connsiteY3" fmla="*/ 4152 h 77379"/>
                <a:gd name="connsiteX4" fmla="*/ 4151 w 77366"/>
                <a:gd name="connsiteY4" fmla="*/ 0 h 77379"/>
                <a:gd name="connsiteX5" fmla="*/ 73215 w 77366"/>
                <a:gd name="connsiteY5" fmla="*/ 0 h 77379"/>
                <a:gd name="connsiteX6" fmla="*/ 77367 w 77366"/>
                <a:gd name="connsiteY6" fmla="*/ 4152 h 77379"/>
                <a:gd name="connsiteX7" fmla="*/ 77367 w 77366"/>
                <a:gd name="connsiteY7" fmla="*/ 73228 h 77379"/>
                <a:gd name="connsiteX8" fmla="*/ 73215 w 77366"/>
                <a:gd name="connsiteY8" fmla="*/ 77379 h 77379"/>
                <a:gd name="connsiteX9" fmla="*/ 8302 w 77366"/>
                <a:gd name="connsiteY9" fmla="*/ 69104 h 77379"/>
                <a:gd name="connsiteX10" fmla="*/ 69092 w 77366"/>
                <a:gd name="connsiteY10" fmla="*/ 69104 h 77379"/>
                <a:gd name="connsiteX11" fmla="*/ 69092 w 77366"/>
                <a:gd name="connsiteY11" fmla="*/ 8304 h 77379"/>
                <a:gd name="connsiteX12" fmla="*/ 8302 w 77366"/>
                <a:gd name="connsiteY12" fmla="*/ 8304 h 77379"/>
                <a:gd name="connsiteX13" fmla="*/ 8302 w 77366"/>
                <a:gd name="connsiteY13" fmla="*/ 69104 h 7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366" h="77379">
                  <a:moveTo>
                    <a:pt x="73215" y="77379"/>
                  </a:moveTo>
                  <a:lnTo>
                    <a:pt x="4151" y="77379"/>
                  </a:lnTo>
                  <a:cubicBezTo>
                    <a:pt x="1866" y="77379"/>
                    <a:pt x="0" y="75513"/>
                    <a:pt x="0" y="73228"/>
                  </a:cubicBezTo>
                  <a:lnTo>
                    <a:pt x="0" y="4152"/>
                  </a:lnTo>
                  <a:cubicBezTo>
                    <a:pt x="0" y="1867"/>
                    <a:pt x="1866" y="0"/>
                    <a:pt x="4151" y="0"/>
                  </a:cubicBezTo>
                  <a:lnTo>
                    <a:pt x="73215" y="0"/>
                  </a:lnTo>
                  <a:cubicBezTo>
                    <a:pt x="75500" y="0"/>
                    <a:pt x="77367" y="1867"/>
                    <a:pt x="77367" y="4152"/>
                  </a:cubicBezTo>
                  <a:lnTo>
                    <a:pt x="77367" y="73228"/>
                  </a:lnTo>
                  <a:cubicBezTo>
                    <a:pt x="77367" y="75541"/>
                    <a:pt x="75500" y="77379"/>
                    <a:pt x="73215" y="77379"/>
                  </a:cubicBezTo>
                  <a:moveTo>
                    <a:pt x="8302" y="69104"/>
                  </a:moveTo>
                  <a:lnTo>
                    <a:pt x="69092" y="69104"/>
                  </a:lnTo>
                  <a:lnTo>
                    <a:pt x="69092" y="8304"/>
                  </a:lnTo>
                  <a:lnTo>
                    <a:pt x="8302" y="8304"/>
                  </a:lnTo>
                  <a:lnTo>
                    <a:pt x="8302" y="69104"/>
                  </a:lnTo>
                  <a:close/>
                </a:path>
              </a:pathLst>
            </a:custGeom>
            <a:grpFill/>
            <a:ln w="278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6D9FE54-0D32-054A-9715-612EB0778AF7}"/>
                </a:ext>
              </a:extLst>
            </p:cNvPr>
            <p:cNvSpPr/>
            <p:nvPr/>
          </p:nvSpPr>
          <p:spPr>
            <a:xfrm>
              <a:off x="10594583" y="3783011"/>
              <a:ext cx="165738" cy="11034"/>
            </a:xfrm>
            <a:custGeom>
              <a:avLst/>
              <a:gdLst>
                <a:gd name="connsiteX0" fmla="*/ 160222 w 165738"/>
                <a:gd name="connsiteY0" fmla="*/ 11034 h 11034"/>
                <a:gd name="connsiteX1" fmla="*/ 5517 w 165738"/>
                <a:gd name="connsiteY1" fmla="*/ 11034 h 11034"/>
                <a:gd name="connsiteX2" fmla="*/ 0 w 165738"/>
                <a:gd name="connsiteY2" fmla="*/ 5517 h 11034"/>
                <a:gd name="connsiteX3" fmla="*/ 5517 w 165738"/>
                <a:gd name="connsiteY3" fmla="*/ 0 h 11034"/>
                <a:gd name="connsiteX4" fmla="*/ 160222 w 165738"/>
                <a:gd name="connsiteY4" fmla="*/ 0 h 11034"/>
                <a:gd name="connsiteX5" fmla="*/ 165738 w 165738"/>
                <a:gd name="connsiteY5" fmla="*/ 5517 h 11034"/>
                <a:gd name="connsiteX6" fmla="*/ 160222 w 165738"/>
                <a:gd name="connsiteY6" fmla="*/ 11034 h 1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738" h="11034">
                  <a:moveTo>
                    <a:pt x="160222" y="11034"/>
                  </a:moveTo>
                  <a:lnTo>
                    <a:pt x="5517" y="11034"/>
                  </a:lnTo>
                  <a:cubicBezTo>
                    <a:pt x="2452" y="11034"/>
                    <a:pt x="0" y="8554"/>
                    <a:pt x="0" y="5517"/>
                  </a:cubicBezTo>
                  <a:cubicBezTo>
                    <a:pt x="0" y="2452"/>
                    <a:pt x="2480" y="0"/>
                    <a:pt x="5517" y="0"/>
                  </a:cubicBezTo>
                  <a:lnTo>
                    <a:pt x="160222" y="0"/>
                  </a:lnTo>
                  <a:cubicBezTo>
                    <a:pt x="163259" y="0"/>
                    <a:pt x="165738" y="2480"/>
                    <a:pt x="165738" y="5517"/>
                  </a:cubicBezTo>
                  <a:cubicBezTo>
                    <a:pt x="165766" y="8554"/>
                    <a:pt x="163286" y="11034"/>
                    <a:pt x="160222" y="11034"/>
                  </a:cubicBezTo>
                </a:path>
              </a:pathLst>
            </a:custGeom>
            <a:grpFill/>
            <a:ln w="278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5F61EBC-A476-1640-B0F3-6B90CFCFDEFA}"/>
                </a:ext>
              </a:extLst>
            </p:cNvPr>
            <p:cNvSpPr/>
            <p:nvPr/>
          </p:nvSpPr>
          <p:spPr>
            <a:xfrm>
              <a:off x="10594583" y="3816170"/>
              <a:ext cx="110491" cy="11034"/>
            </a:xfrm>
            <a:custGeom>
              <a:avLst/>
              <a:gdLst>
                <a:gd name="connsiteX0" fmla="*/ 104976 w 110491"/>
                <a:gd name="connsiteY0" fmla="*/ 11034 h 11034"/>
                <a:gd name="connsiteX1" fmla="*/ 5517 w 110491"/>
                <a:gd name="connsiteY1" fmla="*/ 11034 h 11034"/>
                <a:gd name="connsiteX2" fmla="*/ 0 w 110491"/>
                <a:gd name="connsiteY2" fmla="*/ 5517 h 11034"/>
                <a:gd name="connsiteX3" fmla="*/ 5517 w 110491"/>
                <a:gd name="connsiteY3" fmla="*/ 0 h 11034"/>
                <a:gd name="connsiteX4" fmla="*/ 104976 w 110491"/>
                <a:gd name="connsiteY4" fmla="*/ 0 h 11034"/>
                <a:gd name="connsiteX5" fmla="*/ 110492 w 110491"/>
                <a:gd name="connsiteY5" fmla="*/ 5517 h 11034"/>
                <a:gd name="connsiteX6" fmla="*/ 104976 w 110491"/>
                <a:gd name="connsiteY6" fmla="*/ 11034 h 1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91" h="11034">
                  <a:moveTo>
                    <a:pt x="104976" y="11034"/>
                  </a:moveTo>
                  <a:lnTo>
                    <a:pt x="5517" y="11034"/>
                  </a:lnTo>
                  <a:cubicBezTo>
                    <a:pt x="2452" y="11034"/>
                    <a:pt x="0" y="8554"/>
                    <a:pt x="0" y="5517"/>
                  </a:cubicBezTo>
                  <a:cubicBezTo>
                    <a:pt x="0" y="2452"/>
                    <a:pt x="2480" y="0"/>
                    <a:pt x="5517" y="0"/>
                  </a:cubicBezTo>
                  <a:lnTo>
                    <a:pt x="104976" y="0"/>
                  </a:lnTo>
                  <a:cubicBezTo>
                    <a:pt x="108040" y="0"/>
                    <a:pt x="110492" y="2480"/>
                    <a:pt x="110492" y="5517"/>
                  </a:cubicBezTo>
                  <a:cubicBezTo>
                    <a:pt x="110492" y="8554"/>
                    <a:pt x="108040" y="11034"/>
                    <a:pt x="104976" y="11034"/>
                  </a:cubicBezTo>
                </a:path>
              </a:pathLst>
            </a:custGeom>
            <a:grpFill/>
            <a:ln w="278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E31505B-55AC-A240-A165-54E3981098B7}"/>
                </a:ext>
              </a:extLst>
            </p:cNvPr>
            <p:cNvSpPr/>
            <p:nvPr/>
          </p:nvSpPr>
          <p:spPr>
            <a:xfrm>
              <a:off x="10475761" y="3885915"/>
              <a:ext cx="77366" cy="77379"/>
            </a:xfrm>
            <a:custGeom>
              <a:avLst/>
              <a:gdLst>
                <a:gd name="connsiteX0" fmla="*/ 73215 w 77366"/>
                <a:gd name="connsiteY0" fmla="*/ 77380 h 77379"/>
                <a:gd name="connsiteX1" fmla="*/ 4151 w 77366"/>
                <a:gd name="connsiteY1" fmla="*/ 77380 h 77379"/>
                <a:gd name="connsiteX2" fmla="*/ 0 w 77366"/>
                <a:gd name="connsiteY2" fmla="*/ 73228 h 77379"/>
                <a:gd name="connsiteX3" fmla="*/ 0 w 77366"/>
                <a:gd name="connsiteY3" fmla="*/ 4152 h 77379"/>
                <a:gd name="connsiteX4" fmla="*/ 4151 w 77366"/>
                <a:gd name="connsiteY4" fmla="*/ 0 h 77379"/>
                <a:gd name="connsiteX5" fmla="*/ 73215 w 77366"/>
                <a:gd name="connsiteY5" fmla="*/ 0 h 77379"/>
                <a:gd name="connsiteX6" fmla="*/ 77367 w 77366"/>
                <a:gd name="connsiteY6" fmla="*/ 4152 h 77379"/>
                <a:gd name="connsiteX7" fmla="*/ 77367 w 77366"/>
                <a:gd name="connsiteY7" fmla="*/ 73228 h 77379"/>
                <a:gd name="connsiteX8" fmla="*/ 73215 w 77366"/>
                <a:gd name="connsiteY8" fmla="*/ 77380 h 77379"/>
                <a:gd name="connsiteX9" fmla="*/ 8302 w 77366"/>
                <a:gd name="connsiteY9" fmla="*/ 69104 h 77379"/>
                <a:gd name="connsiteX10" fmla="*/ 69092 w 77366"/>
                <a:gd name="connsiteY10" fmla="*/ 69104 h 77379"/>
                <a:gd name="connsiteX11" fmla="*/ 69092 w 77366"/>
                <a:gd name="connsiteY11" fmla="*/ 8304 h 77379"/>
                <a:gd name="connsiteX12" fmla="*/ 8302 w 77366"/>
                <a:gd name="connsiteY12" fmla="*/ 8304 h 77379"/>
                <a:gd name="connsiteX13" fmla="*/ 8302 w 77366"/>
                <a:gd name="connsiteY13" fmla="*/ 69104 h 7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366" h="77379">
                  <a:moveTo>
                    <a:pt x="73215" y="77380"/>
                  </a:moveTo>
                  <a:lnTo>
                    <a:pt x="4151" y="77380"/>
                  </a:lnTo>
                  <a:cubicBezTo>
                    <a:pt x="1866" y="77380"/>
                    <a:pt x="0" y="75513"/>
                    <a:pt x="0" y="73228"/>
                  </a:cubicBezTo>
                  <a:lnTo>
                    <a:pt x="0" y="4152"/>
                  </a:lnTo>
                  <a:cubicBezTo>
                    <a:pt x="0" y="1867"/>
                    <a:pt x="1866" y="0"/>
                    <a:pt x="4151" y="0"/>
                  </a:cubicBezTo>
                  <a:lnTo>
                    <a:pt x="73215" y="0"/>
                  </a:lnTo>
                  <a:cubicBezTo>
                    <a:pt x="75500" y="0"/>
                    <a:pt x="77367" y="1867"/>
                    <a:pt x="77367" y="4152"/>
                  </a:cubicBezTo>
                  <a:lnTo>
                    <a:pt x="77367" y="73228"/>
                  </a:lnTo>
                  <a:cubicBezTo>
                    <a:pt x="77367" y="75541"/>
                    <a:pt x="75500" y="77380"/>
                    <a:pt x="73215" y="77380"/>
                  </a:cubicBezTo>
                  <a:moveTo>
                    <a:pt x="8302" y="69104"/>
                  </a:moveTo>
                  <a:lnTo>
                    <a:pt x="69092" y="69104"/>
                  </a:lnTo>
                  <a:lnTo>
                    <a:pt x="69092" y="8304"/>
                  </a:lnTo>
                  <a:lnTo>
                    <a:pt x="8302" y="8304"/>
                  </a:lnTo>
                  <a:lnTo>
                    <a:pt x="8302" y="69104"/>
                  </a:lnTo>
                  <a:close/>
                </a:path>
              </a:pathLst>
            </a:custGeom>
            <a:grpFill/>
            <a:ln w="278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8696B8D-6432-2E4B-A3E7-55A47C83571A}"/>
                </a:ext>
              </a:extLst>
            </p:cNvPr>
            <p:cNvSpPr/>
            <p:nvPr/>
          </p:nvSpPr>
          <p:spPr>
            <a:xfrm>
              <a:off x="10594583" y="3902522"/>
              <a:ext cx="44185" cy="11034"/>
            </a:xfrm>
            <a:custGeom>
              <a:avLst/>
              <a:gdLst>
                <a:gd name="connsiteX0" fmla="*/ 38669 w 44185"/>
                <a:gd name="connsiteY0" fmla="*/ 11034 h 11034"/>
                <a:gd name="connsiteX1" fmla="*/ 5517 w 44185"/>
                <a:gd name="connsiteY1" fmla="*/ 11034 h 11034"/>
                <a:gd name="connsiteX2" fmla="*/ 0 w 44185"/>
                <a:gd name="connsiteY2" fmla="*/ 5517 h 11034"/>
                <a:gd name="connsiteX3" fmla="*/ 5517 w 44185"/>
                <a:gd name="connsiteY3" fmla="*/ 0 h 11034"/>
                <a:gd name="connsiteX4" fmla="*/ 38669 w 44185"/>
                <a:gd name="connsiteY4" fmla="*/ 0 h 11034"/>
                <a:gd name="connsiteX5" fmla="*/ 44186 w 44185"/>
                <a:gd name="connsiteY5" fmla="*/ 5517 h 11034"/>
                <a:gd name="connsiteX6" fmla="*/ 38669 w 44185"/>
                <a:gd name="connsiteY6" fmla="*/ 11034 h 1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5" h="11034">
                  <a:moveTo>
                    <a:pt x="38669" y="11034"/>
                  </a:moveTo>
                  <a:lnTo>
                    <a:pt x="5517" y="11034"/>
                  </a:lnTo>
                  <a:cubicBezTo>
                    <a:pt x="2452" y="11034"/>
                    <a:pt x="0" y="8554"/>
                    <a:pt x="0" y="5517"/>
                  </a:cubicBezTo>
                  <a:cubicBezTo>
                    <a:pt x="0" y="2452"/>
                    <a:pt x="2480" y="0"/>
                    <a:pt x="5517" y="0"/>
                  </a:cubicBezTo>
                  <a:lnTo>
                    <a:pt x="38669" y="0"/>
                  </a:lnTo>
                  <a:cubicBezTo>
                    <a:pt x="41734" y="0"/>
                    <a:pt x="44186" y="2480"/>
                    <a:pt x="44186" y="5517"/>
                  </a:cubicBezTo>
                  <a:cubicBezTo>
                    <a:pt x="44186" y="8554"/>
                    <a:pt x="41734" y="11034"/>
                    <a:pt x="38669" y="11034"/>
                  </a:cubicBezTo>
                </a:path>
              </a:pathLst>
            </a:custGeom>
            <a:grpFill/>
            <a:ln w="278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49A54EE-3C90-884F-A617-9A5CAA5FC6D4}"/>
                </a:ext>
              </a:extLst>
            </p:cNvPr>
            <p:cNvSpPr/>
            <p:nvPr/>
          </p:nvSpPr>
          <p:spPr>
            <a:xfrm>
              <a:off x="10594583" y="3935681"/>
              <a:ext cx="44185" cy="11034"/>
            </a:xfrm>
            <a:custGeom>
              <a:avLst/>
              <a:gdLst>
                <a:gd name="connsiteX0" fmla="*/ 38669 w 44185"/>
                <a:gd name="connsiteY0" fmla="*/ 11034 h 11034"/>
                <a:gd name="connsiteX1" fmla="*/ 5517 w 44185"/>
                <a:gd name="connsiteY1" fmla="*/ 11034 h 11034"/>
                <a:gd name="connsiteX2" fmla="*/ 0 w 44185"/>
                <a:gd name="connsiteY2" fmla="*/ 5517 h 11034"/>
                <a:gd name="connsiteX3" fmla="*/ 5517 w 44185"/>
                <a:gd name="connsiteY3" fmla="*/ 0 h 11034"/>
                <a:gd name="connsiteX4" fmla="*/ 38669 w 44185"/>
                <a:gd name="connsiteY4" fmla="*/ 0 h 11034"/>
                <a:gd name="connsiteX5" fmla="*/ 44186 w 44185"/>
                <a:gd name="connsiteY5" fmla="*/ 5517 h 11034"/>
                <a:gd name="connsiteX6" fmla="*/ 38669 w 44185"/>
                <a:gd name="connsiteY6" fmla="*/ 11034 h 1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5" h="11034">
                  <a:moveTo>
                    <a:pt x="38669" y="11034"/>
                  </a:moveTo>
                  <a:lnTo>
                    <a:pt x="5517" y="11034"/>
                  </a:lnTo>
                  <a:cubicBezTo>
                    <a:pt x="2452" y="11034"/>
                    <a:pt x="0" y="8554"/>
                    <a:pt x="0" y="5517"/>
                  </a:cubicBezTo>
                  <a:cubicBezTo>
                    <a:pt x="0" y="2452"/>
                    <a:pt x="2480" y="0"/>
                    <a:pt x="5517" y="0"/>
                  </a:cubicBezTo>
                  <a:lnTo>
                    <a:pt x="38669" y="0"/>
                  </a:lnTo>
                  <a:cubicBezTo>
                    <a:pt x="41734" y="0"/>
                    <a:pt x="44186" y="2480"/>
                    <a:pt x="44186" y="5517"/>
                  </a:cubicBezTo>
                  <a:cubicBezTo>
                    <a:pt x="44186" y="8554"/>
                    <a:pt x="41734" y="11034"/>
                    <a:pt x="38669" y="11034"/>
                  </a:cubicBezTo>
                </a:path>
              </a:pathLst>
            </a:custGeom>
            <a:grpFill/>
            <a:ln w="278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52B036FA-A84C-834F-84A6-C0F48283AB2B}"/>
                </a:ext>
              </a:extLst>
            </p:cNvPr>
            <p:cNvSpPr/>
            <p:nvPr/>
          </p:nvSpPr>
          <p:spPr>
            <a:xfrm>
              <a:off x="10488876" y="3651484"/>
              <a:ext cx="80862" cy="56460"/>
            </a:xfrm>
            <a:custGeom>
              <a:avLst/>
              <a:gdLst>
                <a:gd name="connsiteX0" fmla="*/ 27477 w 80862"/>
                <a:gd name="connsiteY0" fmla="*/ 56460 h 56460"/>
                <a:gd name="connsiteX1" fmla="*/ 25276 w 80862"/>
                <a:gd name="connsiteY1" fmla="*/ 55569 h 56460"/>
                <a:gd name="connsiteX2" fmla="*/ 898 w 80862"/>
                <a:gd name="connsiteY2" fmla="*/ 31187 h 56460"/>
                <a:gd name="connsiteX3" fmla="*/ 898 w 80862"/>
                <a:gd name="connsiteY3" fmla="*/ 26813 h 56460"/>
                <a:gd name="connsiteX4" fmla="*/ 5273 w 80862"/>
                <a:gd name="connsiteY4" fmla="*/ 26813 h 56460"/>
                <a:gd name="connsiteX5" fmla="*/ 27477 w 80862"/>
                <a:gd name="connsiteY5" fmla="*/ 49021 h 56460"/>
                <a:gd name="connsiteX6" fmla="*/ 75591 w 80862"/>
                <a:gd name="connsiteY6" fmla="*/ 899 h 56460"/>
                <a:gd name="connsiteX7" fmla="*/ 79964 w 80862"/>
                <a:gd name="connsiteY7" fmla="*/ 899 h 56460"/>
                <a:gd name="connsiteX8" fmla="*/ 79964 w 80862"/>
                <a:gd name="connsiteY8" fmla="*/ 5273 h 56460"/>
                <a:gd name="connsiteX9" fmla="*/ 29650 w 80862"/>
                <a:gd name="connsiteY9" fmla="*/ 55597 h 56460"/>
                <a:gd name="connsiteX10" fmla="*/ 27477 w 80862"/>
                <a:gd name="connsiteY10" fmla="*/ 56460 h 5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862" h="56460">
                  <a:moveTo>
                    <a:pt x="27477" y="56460"/>
                  </a:moveTo>
                  <a:cubicBezTo>
                    <a:pt x="26697" y="56460"/>
                    <a:pt x="25889" y="56154"/>
                    <a:pt x="25276" y="55569"/>
                  </a:cubicBezTo>
                  <a:lnTo>
                    <a:pt x="898" y="31187"/>
                  </a:lnTo>
                  <a:cubicBezTo>
                    <a:pt x="-299" y="29989"/>
                    <a:pt x="-299" y="28011"/>
                    <a:pt x="898" y="26813"/>
                  </a:cubicBezTo>
                  <a:cubicBezTo>
                    <a:pt x="2096" y="25615"/>
                    <a:pt x="4074" y="25615"/>
                    <a:pt x="5273" y="26813"/>
                  </a:cubicBezTo>
                  <a:lnTo>
                    <a:pt x="27477" y="49021"/>
                  </a:lnTo>
                  <a:lnTo>
                    <a:pt x="75591" y="899"/>
                  </a:lnTo>
                  <a:cubicBezTo>
                    <a:pt x="76789" y="-300"/>
                    <a:pt x="78767" y="-300"/>
                    <a:pt x="79964" y="899"/>
                  </a:cubicBezTo>
                  <a:cubicBezTo>
                    <a:pt x="81163" y="2097"/>
                    <a:pt x="81163" y="4075"/>
                    <a:pt x="79964" y="5273"/>
                  </a:cubicBezTo>
                  <a:lnTo>
                    <a:pt x="29650" y="55597"/>
                  </a:lnTo>
                  <a:cubicBezTo>
                    <a:pt x="29065" y="56154"/>
                    <a:pt x="28257" y="56460"/>
                    <a:pt x="27477" y="56460"/>
                  </a:cubicBezTo>
                </a:path>
              </a:pathLst>
            </a:custGeom>
            <a:grpFill/>
            <a:ln w="278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5A4E98B-7297-8844-92D7-6E97F6896D78}"/>
                </a:ext>
              </a:extLst>
            </p:cNvPr>
            <p:cNvSpPr/>
            <p:nvPr/>
          </p:nvSpPr>
          <p:spPr>
            <a:xfrm>
              <a:off x="10488876" y="3763889"/>
              <a:ext cx="80862" cy="56460"/>
            </a:xfrm>
            <a:custGeom>
              <a:avLst/>
              <a:gdLst>
                <a:gd name="connsiteX0" fmla="*/ 27477 w 80862"/>
                <a:gd name="connsiteY0" fmla="*/ 56460 h 56460"/>
                <a:gd name="connsiteX1" fmla="*/ 25276 w 80862"/>
                <a:gd name="connsiteY1" fmla="*/ 55569 h 56460"/>
                <a:gd name="connsiteX2" fmla="*/ 898 w 80862"/>
                <a:gd name="connsiteY2" fmla="*/ 31187 h 56460"/>
                <a:gd name="connsiteX3" fmla="*/ 898 w 80862"/>
                <a:gd name="connsiteY3" fmla="*/ 26813 h 56460"/>
                <a:gd name="connsiteX4" fmla="*/ 5273 w 80862"/>
                <a:gd name="connsiteY4" fmla="*/ 26813 h 56460"/>
                <a:gd name="connsiteX5" fmla="*/ 27477 w 80862"/>
                <a:gd name="connsiteY5" fmla="*/ 49020 h 56460"/>
                <a:gd name="connsiteX6" fmla="*/ 75591 w 80862"/>
                <a:gd name="connsiteY6" fmla="*/ 898 h 56460"/>
                <a:gd name="connsiteX7" fmla="*/ 79964 w 80862"/>
                <a:gd name="connsiteY7" fmla="*/ 898 h 56460"/>
                <a:gd name="connsiteX8" fmla="*/ 79964 w 80862"/>
                <a:gd name="connsiteY8" fmla="*/ 5273 h 56460"/>
                <a:gd name="connsiteX9" fmla="*/ 29650 w 80862"/>
                <a:gd name="connsiteY9" fmla="*/ 55596 h 56460"/>
                <a:gd name="connsiteX10" fmla="*/ 27477 w 80862"/>
                <a:gd name="connsiteY10" fmla="*/ 56460 h 5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862" h="56460">
                  <a:moveTo>
                    <a:pt x="27477" y="56460"/>
                  </a:moveTo>
                  <a:cubicBezTo>
                    <a:pt x="26697" y="56460"/>
                    <a:pt x="25889" y="56154"/>
                    <a:pt x="25276" y="55569"/>
                  </a:cubicBezTo>
                  <a:lnTo>
                    <a:pt x="898" y="31187"/>
                  </a:lnTo>
                  <a:cubicBezTo>
                    <a:pt x="-299" y="29989"/>
                    <a:pt x="-299" y="28011"/>
                    <a:pt x="898" y="26813"/>
                  </a:cubicBezTo>
                  <a:cubicBezTo>
                    <a:pt x="2096" y="25614"/>
                    <a:pt x="4074" y="25614"/>
                    <a:pt x="5273" y="26813"/>
                  </a:cubicBezTo>
                  <a:lnTo>
                    <a:pt x="27477" y="49020"/>
                  </a:lnTo>
                  <a:lnTo>
                    <a:pt x="75591" y="898"/>
                  </a:lnTo>
                  <a:cubicBezTo>
                    <a:pt x="76789" y="-299"/>
                    <a:pt x="78767" y="-299"/>
                    <a:pt x="79964" y="898"/>
                  </a:cubicBezTo>
                  <a:cubicBezTo>
                    <a:pt x="81163" y="2097"/>
                    <a:pt x="81163" y="4075"/>
                    <a:pt x="79964" y="5273"/>
                  </a:cubicBezTo>
                  <a:lnTo>
                    <a:pt x="29650" y="55596"/>
                  </a:lnTo>
                  <a:cubicBezTo>
                    <a:pt x="29065" y="56154"/>
                    <a:pt x="28257" y="56460"/>
                    <a:pt x="27477" y="56460"/>
                  </a:cubicBezTo>
                </a:path>
              </a:pathLst>
            </a:custGeom>
            <a:grpFill/>
            <a:ln w="278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1B03F0D-80B2-BF4E-B6C7-CB3EE93CB0DB}"/>
                </a:ext>
              </a:extLst>
            </p:cNvPr>
            <p:cNvSpPr/>
            <p:nvPr/>
          </p:nvSpPr>
          <p:spPr>
            <a:xfrm>
              <a:off x="10351562" y="3485307"/>
              <a:ext cx="530366" cy="693629"/>
            </a:xfrm>
            <a:custGeom>
              <a:avLst/>
              <a:gdLst>
                <a:gd name="connsiteX0" fmla="*/ 284449 w 530366"/>
                <a:gd name="connsiteY0" fmla="*/ 679168 h 693629"/>
                <a:gd name="connsiteX1" fmla="*/ 43489 w 530366"/>
                <a:gd name="connsiteY1" fmla="*/ 679168 h 693629"/>
                <a:gd name="connsiteX2" fmla="*/ 23012 w 530366"/>
                <a:gd name="connsiteY2" fmla="*/ 670669 h 693629"/>
                <a:gd name="connsiteX3" fmla="*/ 22984 w 530366"/>
                <a:gd name="connsiteY3" fmla="*/ 670669 h 693629"/>
                <a:gd name="connsiteX4" fmla="*/ 14515 w 530366"/>
                <a:gd name="connsiteY4" fmla="*/ 650189 h 693629"/>
                <a:gd name="connsiteX5" fmla="*/ 14515 w 530366"/>
                <a:gd name="connsiteY5" fmla="*/ 59379 h 693629"/>
                <a:gd name="connsiteX6" fmla="*/ 23012 w 530366"/>
                <a:gd name="connsiteY6" fmla="*/ 38927 h 693629"/>
                <a:gd name="connsiteX7" fmla="*/ 43489 w 530366"/>
                <a:gd name="connsiteY7" fmla="*/ 30428 h 693629"/>
                <a:gd name="connsiteX8" fmla="*/ 157770 w 530366"/>
                <a:gd name="connsiteY8" fmla="*/ 30428 h 693629"/>
                <a:gd name="connsiteX9" fmla="*/ 157770 w 530366"/>
                <a:gd name="connsiteY9" fmla="*/ 64032 h 693629"/>
                <a:gd name="connsiteX10" fmla="*/ 61292 w 530366"/>
                <a:gd name="connsiteY10" fmla="*/ 64032 h 693629"/>
                <a:gd name="connsiteX11" fmla="*/ 54048 w 530366"/>
                <a:gd name="connsiteY11" fmla="*/ 71277 h 693629"/>
                <a:gd name="connsiteX12" fmla="*/ 54048 w 530366"/>
                <a:gd name="connsiteY12" fmla="*/ 638291 h 693629"/>
                <a:gd name="connsiteX13" fmla="*/ 61292 w 530366"/>
                <a:gd name="connsiteY13" fmla="*/ 645564 h 693629"/>
                <a:gd name="connsiteX14" fmla="*/ 284449 w 530366"/>
                <a:gd name="connsiteY14" fmla="*/ 645564 h 693629"/>
                <a:gd name="connsiteX15" fmla="*/ 284449 w 530366"/>
                <a:gd name="connsiteY15" fmla="*/ 631074 h 693629"/>
                <a:gd name="connsiteX16" fmla="*/ 68535 w 530366"/>
                <a:gd name="connsiteY16" fmla="*/ 631074 h 693629"/>
                <a:gd name="connsiteX17" fmla="*/ 68535 w 530366"/>
                <a:gd name="connsiteY17" fmla="*/ 78550 h 693629"/>
                <a:gd name="connsiteX18" fmla="*/ 157770 w 530366"/>
                <a:gd name="connsiteY18" fmla="*/ 78550 h 693629"/>
                <a:gd name="connsiteX19" fmla="*/ 157770 w 530366"/>
                <a:gd name="connsiteY19" fmla="*/ 103182 h 693629"/>
                <a:gd name="connsiteX20" fmla="*/ 165013 w 530366"/>
                <a:gd name="connsiteY20" fmla="*/ 110455 h 693629"/>
                <a:gd name="connsiteX21" fmla="*/ 365353 w 530366"/>
                <a:gd name="connsiteY21" fmla="*/ 110455 h 693629"/>
                <a:gd name="connsiteX22" fmla="*/ 372597 w 530366"/>
                <a:gd name="connsiteY22" fmla="*/ 103182 h 693629"/>
                <a:gd name="connsiteX23" fmla="*/ 372597 w 530366"/>
                <a:gd name="connsiteY23" fmla="*/ 78550 h 693629"/>
                <a:gd name="connsiteX24" fmla="*/ 461832 w 530366"/>
                <a:gd name="connsiteY24" fmla="*/ 78550 h 693629"/>
                <a:gd name="connsiteX25" fmla="*/ 461832 w 530366"/>
                <a:gd name="connsiteY25" fmla="*/ 367476 h 693629"/>
                <a:gd name="connsiteX26" fmla="*/ 476346 w 530366"/>
                <a:gd name="connsiteY26" fmla="*/ 367476 h 693629"/>
                <a:gd name="connsiteX27" fmla="*/ 476346 w 530366"/>
                <a:gd name="connsiteY27" fmla="*/ 71277 h 693629"/>
                <a:gd name="connsiteX28" fmla="*/ 469103 w 530366"/>
                <a:gd name="connsiteY28" fmla="*/ 64032 h 693629"/>
                <a:gd name="connsiteX29" fmla="*/ 372597 w 530366"/>
                <a:gd name="connsiteY29" fmla="*/ 64032 h 693629"/>
                <a:gd name="connsiteX30" fmla="*/ 372597 w 530366"/>
                <a:gd name="connsiteY30" fmla="*/ 30428 h 693629"/>
                <a:gd name="connsiteX31" fmla="*/ 486878 w 530366"/>
                <a:gd name="connsiteY31" fmla="*/ 30428 h 693629"/>
                <a:gd name="connsiteX32" fmla="*/ 507327 w 530366"/>
                <a:gd name="connsiteY32" fmla="*/ 38899 h 693629"/>
                <a:gd name="connsiteX33" fmla="*/ 507354 w 530366"/>
                <a:gd name="connsiteY33" fmla="*/ 38927 h 693629"/>
                <a:gd name="connsiteX34" fmla="*/ 515852 w 530366"/>
                <a:gd name="connsiteY34" fmla="*/ 59379 h 693629"/>
                <a:gd name="connsiteX35" fmla="*/ 515852 w 530366"/>
                <a:gd name="connsiteY35" fmla="*/ 367449 h 693629"/>
                <a:gd name="connsiteX36" fmla="*/ 530367 w 530366"/>
                <a:gd name="connsiteY36" fmla="*/ 367449 h 693629"/>
                <a:gd name="connsiteX37" fmla="*/ 530367 w 530366"/>
                <a:gd name="connsiteY37" fmla="*/ 59379 h 693629"/>
                <a:gd name="connsiteX38" fmla="*/ 517607 w 530366"/>
                <a:gd name="connsiteY38" fmla="*/ 28672 h 693629"/>
                <a:gd name="connsiteX39" fmla="*/ 517579 w 530366"/>
                <a:gd name="connsiteY39" fmla="*/ 28644 h 693629"/>
                <a:gd name="connsiteX40" fmla="*/ 486878 w 530366"/>
                <a:gd name="connsiteY40" fmla="*/ 15883 h 693629"/>
                <a:gd name="connsiteX41" fmla="*/ 372597 w 530366"/>
                <a:gd name="connsiteY41" fmla="*/ 15883 h 693629"/>
                <a:gd name="connsiteX42" fmla="*/ 372597 w 530366"/>
                <a:gd name="connsiteY42" fmla="*/ 7245 h 693629"/>
                <a:gd name="connsiteX43" fmla="*/ 365353 w 530366"/>
                <a:gd name="connsiteY43" fmla="*/ 0 h 693629"/>
                <a:gd name="connsiteX44" fmla="*/ 165013 w 530366"/>
                <a:gd name="connsiteY44" fmla="*/ 0 h 693629"/>
                <a:gd name="connsiteX45" fmla="*/ 157770 w 530366"/>
                <a:gd name="connsiteY45" fmla="*/ 7245 h 693629"/>
                <a:gd name="connsiteX46" fmla="*/ 157770 w 530366"/>
                <a:gd name="connsiteY46" fmla="*/ 15883 h 693629"/>
                <a:gd name="connsiteX47" fmla="*/ 43489 w 530366"/>
                <a:gd name="connsiteY47" fmla="*/ 15883 h 693629"/>
                <a:gd name="connsiteX48" fmla="*/ 12760 w 530366"/>
                <a:gd name="connsiteY48" fmla="*/ 28644 h 693629"/>
                <a:gd name="connsiteX49" fmla="*/ 0 w 530366"/>
                <a:gd name="connsiteY49" fmla="*/ 59379 h 693629"/>
                <a:gd name="connsiteX50" fmla="*/ 0 w 530366"/>
                <a:gd name="connsiteY50" fmla="*/ 650189 h 693629"/>
                <a:gd name="connsiteX51" fmla="*/ 12704 w 530366"/>
                <a:gd name="connsiteY51" fmla="*/ 680784 h 693629"/>
                <a:gd name="connsiteX52" fmla="*/ 12760 w 530366"/>
                <a:gd name="connsiteY52" fmla="*/ 680868 h 693629"/>
                <a:gd name="connsiteX53" fmla="*/ 12788 w 530366"/>
                <a:gd name="connsiteY53" fmla="*/ 680868 h 693629"/>
                <a:gd name="connsiteX54" fmla="*/ 12788 w 530366"/>
                <a:gd name="connsiteY54" fmla="*/ 680896 h 693629"/>
                <a:gd name="connsiteX55" fmla="*/ 43489 w 530366"/>
                <a:gd name="connsiteY55" fmla="*/ 693630 h 693629"/>
                <a:gd name="connsiteX56" fmla="*/ 284449 w 530366"/>
                <a:gd name="connsiteY56" fmla="*/ 693630 h 693629"/>
                <a:gd name="connsiteX57" fmla="*/ 284449 w 530366"/>
                <a:gd name="connsiteY57" fmla="*/ 679168 h 693629"/>
                <a:gd name="connsiteX58" fmla="*/ 172257 w 530366"/>
                <a:gd name="connsiteY58" fmla="*/ 71277 h 693629"/>
                <a:gd name="connsiteX59" fmla="*/ 172257 w 530366"/>
                <a:gd name="connsiteY59" fmla="*/ 23155 h 693629"/>
                <a:gd name="connsiteX60" fmla="*/ 172257 w 530366"/>
                <a:gd name="connsiteY60" fmla="*/ 14517 h 693629"/>
                <a:gd name="connsiteX61" fmla="*/ 358054 w 530366"/>
                <a:gd name="connsiteY61" fmla="*/ 14517 h 693629"/>
                <a:gd name="connsiteX62" fmla="*/ 358054 w 530366"/>
                <a:gd name="connsiteY62" fmla="*/ 23155 h 693629"/>
                <a:gd name="connsiteX63" fmla="*/ 358054 w 530366"/>
                <a:gd name="connsiteY63" fmla="*/ 71277 h 693629"/>
                <a:gd name="connsiteX64" fmla="*/ 358054 w 530366"/>
                <a:gd name="connsiteY64" fmla="*/ 95937 h 693629"/>
                <a:gd name="connsiteX65" fmla="*/ 172257 w 530366"/>
                <a:gd name="connsiteY65" fmla="*/ 95937 h 693629"/>
                <a:gd name="connsiteX66" fmla="*/ 172257 w 530366"/>
                <a:gd name="connsiteY66" fmla="*/ 71277 h 69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30366" h="693629">
                  <a:moveTo>
                    <a:pt x="284449" y="679168"/>
                  </a:moveTo>
                  <a:lnTo>
                    <a:pt x="43489" y="679168"/>
                  </a:lnTo>
                  <a:cubicBezTo>
                    <a:pt x="35521" y="679168"/>
                    <a:pt x="28250" y="675908"/>
                    <a:pt x="23012" y="670669"/>
                  </a:cubicBezTo>
                  <a:lnTo>
                    <a:pt x="22984" y="670669"/>
                  </a:lnTo>
                  <a:cubicBezTo>
                    <a:pt x="17747" y="665375"/>
                    <a:pt x="14515" y="658158"/>
                    <a:pt x="14515" y="650189"/>
                  </a:cubicBezTo>
                  <a:lnTo>
                    <a:pt x="14515" y="59379"/>
                  </a:lnTo>
                  <a:cubicBezTo>
                    <a:pt x="14515" y="51410"/>
                    <a:pt x="17775" y="44165"/>
                    <a:pt x="23012" y="38927"/>
                  </a:cubicBezTo>
                  <a:cubicBezTo>
                    <a:pt x="28250" y="33688"/>
                    <a:pt x="35493" y="30428"/>
                    <a:pt x="43489" y="30428"/>
                  </a:cubicBezTo>
                  <a:lnTo>
                    <a:pt x="157770" y="30428"/>
                  </a:lnTo>
                  <a:lnTo>
                    <a:pt x="157770" y="64032"/>
                  </a:lnTo>
                  <a:lnTo>
                    <a:pt x="61292" y="64032"/>
                  </a:lnTo>
                  <a:cubicBezTo>
                    <a:pt x="57280" y="64032"/>
                    <a:pt x="54048" y="67292"/>
                    <a:pt x="54048" y="71277"/>
                  </a:cubicBezTo>
                  <a:lnTo>
                    <a:pt x="54048" y="638291"/>
                  </a:lnTo>
                  <a:cubicBezTo>
                    <a:pt x="54048" y="642304"/>
                    <a:pt x="57280" y="645564"/>
                    <a:pt x="61292" y="645564"/>
                  </a:cubicBezTo>
                  <a:lnTo>
                    <a:pt x="284449" y="645564"/>
                  </a:lnTo>
                  <a:lnTo>
                    <a:pt x="284449" y="631074"/>
                  </a:lnTo>
                  <a:lnTo>
                    <a:pt x="68535" y="631074"/>
                  </a:lnTo>
                  <a:lnTo>
                    <a:pt x="68535" y="78550"/>
                  </a:lnTo>
                  <a:lnTo>
                    <a:pt x="157770" y="78550"/>
                  </a:lnTo>
                  <a:lnTo>
                    <a:pt x="157770" y="103182"/>
                  </a:lnTo>
                  <a:cubicBezTo>
                    <a:pt x="157770" y="107194"/>
                    <a:pt x="161030" y="110455"/>
                    <a:pt x="165013" y="110455"/>
                  </a:cubicBezTo>
                  <a:lnTo>
                    <a:pt x="365353" y="110455"/>
                  </a:lnTo>
                  <a:cubicBezTo>
                    <a:pt x="369337" y="110455"/>
                    <a:pt x="372597" y="107194"/>
                    <a:pt x="372597" y="103182"/>
                  </a:cubicBezTo>
                  <a:lnTo>
                    <a:pt x="372597" y="78550"/>
                  </a:lnTo>
                  <a:lnTo>
                    <a:pt x="461832" y="78550"/>
                  </a:lnTo>
                  <a:lnTo>
                    <a:pt x="461832" y="367476"/>
                  </a:lnTo>
                  <a:lnTo>
                    <a:pt x="476346" y="367476"/>
                  </a:lnTo>
                  <a:lnTo>
                    <a:pt x="476346" y="71277"/>
                  </a:lnTo>
                  <a:cubicBezTo>
                    <a:pt x="476346" y="67292"/>
                    <a:pt x="473087" y="64032"/>
                    <a:pt x="469103" y="64032"/>
                  </a:cubicBezTo>
                  <a:lnTo>
                    <a:pt x="372597" y="64032"/>
                  </a:lnTo>
                  <a:lnTo>
                    <a:pt x="372597" y="30428"/>
                  </a:lnTo>
                  <a:lnTo>
                    <a:pt x="486878" y="30428"/>
                  </a:lnTo>
                  <a:cubicBezTo>
                    <a:pt x="494845" y="30428"/>
                    <a:pt x="502089" y="33632"/>
                    <a:pt x="507327" y="38899"/>
                  </a:cubicBezTo>
                  <a:lnTo>
                    <a:pt x="507354" y="38927"/>
                  </a:lnTo>
                  <a:cubicBezTo>
                    <a:pt x="512592" y="44165"/>
                    <a:pt x="515852" y="51410"/>
                    <a:pt x="515852" y="59379"/>
                  </a:cubicBezTo>
                  <a:lnTo>
                    <a:pt x="515852" y="367449"/>
                  </a:lnTo>
                  <a:lnTo>
                    <a:pt x="530367" y="367449"/>
                  </a:lnTo>
                  <a:lnTo>
                    <a:pt x="530367" y="59379"/>
                  </a:lnTo>
                  <a:cubicBezTo>
                    <a:pt x="530367" y="47425"/>
                    <a:pt x="525491" y="36586"/>
                    <a:pt x="517607" y="28672"/>
                  </a:cubicBezTo>
                  <a:lnTo>
                    <a:pt x="517579" y="28644"/>
                  </a:lnTo>
                  <a:cubicBezTo>
                    <a:pt x="509723" y="20787"/>
                    <a:pt x="498829" y="15883"/>
                    <a:pt x="486878" y="15883"/>
                  </a:cubicBezTo>
                  <a:lnTo>
                    <a:pt x="372597" y="15883"/>
                  </a:lnTo>
                  <a:lnTo>
                    <a:pt x="372597" y="7245"/>
                  </a:lnTo>
                  <a:cubicBezTo>
                    <a:pt x="372597" y="3260"/>
                    <a:pt x="369337" y="0"/>
                    <a:pt x="365353" y="0"/>
                  </a:cubicBezTo>
                  <a:lnTo>
                    <a:pt x="165013" y="0"/>
                  </a:lnTo>
                  <a:cubicBezTo>
                    <a:pt x="161030" y="0"/>
                    <a:pt x="157770" y="3260"/>
                    <a:pt x="157770" y="7245"/>
                  </a:cubicBezTo>
                  <a:lnTo>
                    <a:pt x="157770" y="15883"/>
                  </a:lnTo>
                  <a:lnTo>
                    <a:pt x="43489" y="15883"/>
                  </a:lnTo>
                  <a:cubicBezTo>
                    <a:pt x="31510" y="15883"/>
                    <a:pt x="20644" y="20787"/>
                    <a:pt x="12760" y="28644"/>
                  </a:cubicBezTo>
                  <a:cubicBezTo>
                    <a:pt x="4903" y="36530"/>
                    <a:pt x="0" y="47425"/>
                    <a:pt x="0" y="59379"/>
                  </a:cubicBezTo>
                  <a:lnTo>
                    <a:pt x="0" y="650189"/>
                  </a:lnTo>
                  <a:cubicBezTo>
                    <a:pt x="0" y="662115"/>
                    <a:pt x="4875" y="672899"/>
                    <a:pt x="12704" y="680784"/>
                  </a:cubicBezTo>
                  <a:lnTo>
                    <a:pt x="12760" y="680868"/>
                  </a:lnTo>
                  <a:lnTo>
                    <a:pt x="12788" y="680868"/>
                  </a:lnTo>
                  <a:lnTo>
                    <a:pt x="12788" y="680896"/>
                  </a:lnTo>
                  <a:cubicBezTo>
                    <a:pt x="20672" y="688809"/>
                    <a:pt x="31565" y="693630"/>
                    <a:pt x="43489" y="693630"/>
                  </a:cubicBezTo>
                  <a:lnTo>
                    <a:pt x="284449" y="693630"/>
                  </a:lnTo>
                  <a:lnTo>
                    <a:pt x="284449" y="679168"/>
                  </a:lnTo>
                  <a:close/>
                  <a:moveTo>
                    <a:pt x="172257" y="71277"/>
                  </a:moveTo>
                  <a:lnTo>
                    <a:pt x="172257" y="23155"/>
                  </a:lnTo>
                  <a:lnTo>
                    <a:pt x="172257" y="14517"/>
                  </a:lnTo>
                  <a:lnTo>
                    <a:pt x="358054" y="14517"/>
                  </a:lnTo>
                  <a:lnTo>
                    <a:pt x="358054" y="23155"/>
                  </a:lnTo>
                  <a:lnTo>
                    <a:pt x="358054" y="71277"/>
                  </a:lnTo>
                  <a:lnTo>
                    <a:pt x="358054" y="95937"/>
                  </a:lnTo>
                  <a:lnTo>
                    <a:pt x="172257" y="95937"/>
                  </a:lnTo>
                  <a:lnTo>
                    <a:pt x="172257" y="71277"/>
                  </a:lnTo>
                  <a:close/>
                </a:path>
              </a:pathLst>
            </a:custGeom>
            <a:grpFill/>
            <a:ln w="278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C3F9F2A-4536-B24C-A8A4-723C76A8FDE3}"/>
                </a:ext>
              </a:extLst>
            </p:cNvPr>
            <p:cNvSpPr/>
            <p:nvPr/>
          </p:nvSpPr>
          <p:spPr>
            <a:xfrm>
              <a:off x="10842348" y="4132710"/>
              <a:ext cx="78920" cy="74704"/>
            </a:xfrm>
            <a:custGeom>
              <a:avLst/>
              <a:gdLst>
                <a:gd name="connsiteX0" fmla="*/ 74684 w 78920"/>
                <a:gd name="connsiteY0" fmla="*/ 38815 h 74704"/>
                <a:gd name="connsiteX1" fmla="*/ 56882 w 78920"/>
                <a:gd name="connsiteY1" fmla="*/ 43580 h 74704"/>
                <a:gd name="connsiteX2" fmla="*/ 46183 w 78920"/>
                <a:gd name="connsiteY2" fmla="*/ 37394 h 74704"/>
                <a:gd name="connsiteX3" fmla="*/ 56882 w 78920"/>
                <a:gd name="connsiteY3" fmla="*/ 31208 h 74704"/>
                <a:gd name="connsiteX4" fmla="*/ 74684 w 78920"/>
                <a:gd name="connsiteY4" fmla="*/ 35973 h 74704"/>
                <a:gd name="connsiteX5" fmla="*/ 78780 w 78920"/>
                <a:gd name="connsiteY5" fmla="*/ 33604 h 74704"/>
                <a:gd name="connsiteX6" fmla="*/ 76412 w 78920"/>
                <a:gd name="connsiteY6" fmla="*/ 29508 h 74704"/>
                <a:gd name="connsiteX7" fmla="*/ 65100 w 78920"/>
                <a:gd name="connsiteY7" fmla="*/ 26471 h 74704"/>
                <a:gd name="connsiteX8" fmla="*/ 70644 w 78920"/>
                <a:gd name="connsiteY8" fmla="*/ 23267 h 74704"/>
                <a:gd name="connsiteX9" fmla="*/ 71870 w 78920"/>
                <a:gd name="connsiteY9" fmla="*/ 18669 h 74704"/>
                <a:gd name="connsiteX10" fmla="*/ 67301 w 78920"/>
                <a:gd name="connsiteY10" fmla="*/ 17443 h 74704"/>
                <a:gd name="connsiteX11" fmla="*/ 61785 w 78920"/>
                <a:gd name="connsiteY11" fmla="*/ 20648 h 74704"/>
                <a:gd name="connsiteX12" fmla="*/ 64822 w 78920"/>
                <a:gd name="connsiteY12" fmla="*/ 9307 h 74704"/>
                <a:gd name="connsiteX13" fmla="*/ 64460 w 78920"/>
                <a:gd name="connsiteY13" fmla="*/ 6771 h 74704"/>
                <a:gd name="connsiteX14" fmla="*/ 62426 w 78920"/>
                <a:gd name="connsiteY14" fmla="*/ 5239 h 74704"/>
                <a:gd name="connsiteX15" fmla="*/ 59863 w 78920"/>
                <a:gd name="connsiteY15" fmla="*/ 5573 h 74704"/>
                <a:gd name="connsiteX16" fmla="*/ 58303 w 78920"/>
                <a:gd name="connsiteY16" fmla="*/ 7607 h 74704"/>
                <a:gd name="connsiteX17" fmla="*/ 53511 w 78920"/>
                <a:gd name="connsiteY17" fmla="*/ 25412 h 74704"/>
                <a:gd name="connsiteX18" fmla="*/ 42813 w 78920"/>
                <a:gd name="connsiteY18" fmla="*/ 31598 h 74704"/>
                <a:gd name="connsiteX19" fmla="*/ 42813 w 78920"/>
                <a:gd name="connsiteY19" fmla="*/ 19227 h 74704"/>
                <a:gd name="connsiteX20" fmla="*/ 55851 w 78920"/>
                <a:gd name="connsiteY20" fmla="*/ 6186 h 74704"/>
                <a:gd name="connsiteX21" fmla="*/ 55851 w 78920"/>
                <a:gd name="connsiteY21" fmla="*/ 1477 h 74704"/>
                <a:gd name="connsiteX22" fmla="*/ 51115 w 78920"/>
                <a:gd name="connsiteY22" fmla="*/ 1449 h 74704"/>
                <a:gd name="connsiteX23" fmla="*/ 42840 w 78920"/>
                <a:gd name="connsiteY23" fmla="*/ 9725 h 74704"/>
                <a:gd name="connsiteX24" fmla="*/ 42840 w 78920"/>
                <a:gd name="connsiteY24" fmla="*/ 3344 h 74704"/>
                <a:gd name="connsiteX25" fmla="*/ 39470 w 78920"/>
                <a:gd name="connsiteY25" fmla="*/ 0 h 74704"/>
                <a:gd name="connsiteX26" fmla="*/ 36126 w 78920"/>
                <a:gd name="connsiteY26" fmla="*/ 3344 h 74704"/>
                <a:gd name="connsiteX27" fmla="*/ 36126 w 78920"/>
                <a:gd name="connsiteY27" fmla="*/ 9725 h 74704"/>
                <a:gd name="connsiteX28" fmla="*/ 27852 w 78920"/>
                <a:gd name="connsiteY28" fmla="*/ 1449 h 74704"/>
                <a:gd name="connsiteX29" fmla="*/ 23088 w 78920"/>
                <a:gd name="connsiteY29" fmla="*/ 1449 h 74704"/>
                <a:gd name="connsiteX30" fmla="*/ 23088 w 78920"/>
                <a:gd name="connsiteY30" fmla="*/ 6186 h 74704"/>
                <a:gd name="connsiteX31" fmla="*/ 36126 w 78920"/>
                <a:gd name="connsiteY31" fmla="*/ 19227 h 74704"/>
                <a:gd name="connsiteX32" fmla="*/ 36126 w 78920"/>
                <a:gd name="connsiteY32" fmla="*/ 31598 h 74704"/>
                <a:gd name="connsiteX33" fmla="*/ 25400 w 78920"/>
                <a:gd name="connsiteY33" fmla="*/ 25412 h 74704"/>
                <a:gd name="connsiteX34" fmla="*/ 20636 w 78920"/>
                <a:gd name="connsiteY34" fmla="*/ 7607 h 74704"/>
                <a:gd name="connsiteX35" fmla="*/ 19076 w 78920"/>
                <a:gd name="connsiteY35" fmla="*/ 5545 h 74704"/>
                <a:gd name="connsiteX36" fmla="*/ 16541 w 78920"/>
                <a:gd name="connsiteY36" fmla="*/ 5211 h 74704"/>
                <a:gd name="connsiteX37" fmla="*/ 14507 w 78920"/>
                <a:gd name="connsiteY37" fmla="*/ 6771 h 74704"/>
                <a:gd name="connsiteX38" fmla="*/ 14173 w 78920"/>
                <a:gd name="connsiteY38" fmla="*/ 9335 h 74704"/>
                <a:gd name="connsiteX39" fmla="*/ 17210 w 78920"/>
                <a:gd name="connsiteY39" fmla="*/ 20648 h 74704"/>
                <a:gd name="connsiteX40" fmla="*/ 11666 w 78920"/>
                <a:gd name="connsiteY40" fmla="*/ 17443 h 74704"/>
                <a:gd name="connsiteX41" fmla="*/ 7069 w 78920"/>
                <a:gd name="connsiteY41" fmla="*/ 18697 h 74704"/>
                <a:gd name="connsiteX42" fmla="*/ 8322 w 78920"/>
                <a:gd name="connsiteY42" fmla="*/ 23267 h 74704"/>
                <a:gd name="connsiteX43" fmla="*/ 13838 w 78920"/>
                <a:gd name="connsiteY43" fmla="*/ 26443 h 74704"/>
                <a:gd name="connsiteX44" fmla="*/ 2527 w 78920"/>
                <a:gd name="connsiteY44" fmla="*/ 29480 h 74704"/>
                <a:gd name="connsiteX45" fmla="*/ 466 w 78920"/>
                <a:gd name="connsiteY45" fmla="*/ 31069 h 74704"/>
                <a:gd name="connsiteX46" fmla="*/ 132 w 78920"/>
                <a:gd name="connsiteY46" fmla="*/ 33577 h 74704"/>
                <a:gd name="connsiteX47" fmla="*/ 1691 w 78920"/>
                <a:gd name="connsiteY47" fmla="*/ 35611 h 74704"/>
                <a:gd name="connsiteX48" fmla="*/ 4227 w 78920"/>
                <a:gd name="connsiteY48" fmla="*/ 35945 h 74704"/>
                <a:gd name="connsiteX49" fmla="*/ 22029 w 78920"/>
                <a:gd name="connsiteY49" fmla="*/ 31180 h 74704"/>
                <a:gd name="connsiteX50" fmla="*/ 32755 w 78920"/>
                <a:gd name="connsiteY50" fmla="*/ 37366 h 74704"/>
                <a:gd name="connsiteX51" fmla="*/ 22029 w 78920"/>
                <a:gd name="connsiteY51" fmla="*/ 43552 h 74704"/>
                <a:gd name="connsiteX52" fmla="*/ 4255 w 78920"/>
                <a:gd name="connsiteY52" fmla="*/ 38787 h 74704"/>
                <a:gd name="connsiteX53" fmla="*/ 1691 w 78920"/>
                <a:gd name="connsiteY53" fmla="*/ 39094 h 74704"/>
                <a:gd name="connsiteX54" fmla="*/ 132 w 78920"/>
                <a:gd name="connsiteY54" fmla="*/ 41100 h 74704"/>
                <a:gd name="connsiteX55" fmla="*/ 438 w 78920"/>
                <a:gd name="connsiteY55" fmla="*/ 43664 h 74704"/>
                <a:gd name="connsiteX56" fmla="*/ 2500 w 78920"/>
                <a:gd name="connsiteY56" fmla="*/ 45252 h 74704"/>
                <a:gd name="connsiteX57" fmla="*/ 13810 w 78920"/>
                <a:gd name="connsiteY57" fmla="*/ 48289 h 74704"/>
                <a:gd name="connsiteX58" fmla="*/ 8294 w 78920"/>
                <a:gd name="connsiteY58" fmla="*/ 51466 h 74704"/>
                <a:gd name="connsiteX59" fmla="*/ 7069 w 78920"/>
                <a:gd name="connsiteY59" fmla="*/ 56063 h 74704"/>
                <a:gd name="connsiteX60" fmla="*/ 11638 w 78920"/>
                <a:gd name="connsiteY60" fmla="*/ 57262 h 74704"/>
                <a:gd name="connsiteX61" fmla="*/ 17154 w 78920"/>
                <a:gd name="connsiteY61" fmla="*/ 54085 h 74704"/>
                <a:gd name="connsiteX62" fmla="*/ 14117 w 78920"/>
                <a:gd name="connsiteY62" fmla="*/ 65398 h 74704"/>
                <a:gd name="connsiteX63" fmla="*/ 16513 w 78920"/>
                <a:gd name="connsiteY63" fmla="*/ 69494 h 74704"/>
                <a:gd name="connsiteX64" fmla="*/ 19048 w 78920"/>
                <a:gd name="connsiteY64" fmla="*/ 69159 h 74704"/>
                <a:gd name="connsiteX65" fmla="*/ 20608 w 78920"/>
                <a:gd name="connsiteY65" fmla="*/ 67125 h 74704"/>
                <a:gd name="connsiteX66" fmla="*/ 25372 w 78920"/>
                <a:gd name="connsiteY66" fmla="*/ 49320 h 74704"/>
                <a:gd name="connsiteX67" fmla="*/ 36098 w 78920"/>
                <a:gd name="connsiteY67" fmla="*/ 43134 h 74704"/>
                <a:gd name="connsiteX68" fmla="*/ 36098 w 78920"/>
                <a:gd name="connsiteY68" fmla="*/ 55506 h 74704"/>
                <a:gd name="connsiteX69" fmla="*/ 23060 w 78920"/>
                <a:gd name="connsiteY69" fmla="*/ 68546 h 74704"/>
                <a:gd name="connsiteX70" fmla="*/ 23088 w 78920"/>
                <a:gd name="connsiteY70" fmla="*/ 73284 h 74704"/>
                <a:gd name="connsiteX71" fmla="*/ 27824 w 78920"/>
                <a:gd name="connsiteY71" fmla="*/ 73256 h 74704"/>
                <a:gd name="connsiteX72" fmla="*/ 36126 w 78920"/>
                <a:gd name="connsiteY72" fmla="*/ 64980 h 74704"/>
                <a:gd name="connsiteX73" fmla="*/ 36126 w 78920"/>
                <a:gd name="connsiteY73" fmla="*/ 71361 h 74704"/>
                <a:gd name="connsiteX74" fmla="*/ 39470 w 78920"/>
                <a:gd name="connsiteY74" fmla="*/ 74704 h 74704"/>
                <a:gd name="connsiteX75" fmla="*/ 42840 w 78920"/>
                <a:gd name="connsiteY75" fmla="*/ 71361 h 74704"/>
                <a:gd name="connsiteX76" fmla="*/ 42840 w 78920"/>
                <a:gd name="connsiteY76" fmla="*/ 64980 h 74704"/>
                <a:gd name="connsiteX77" fmla="*/ 51143 w 78920"/>
                <a:gd name="connsiteY77" fmla="*/ 73284 h 74704"/>
                <a:gd name="connsiteX78" fmla="*/ 55879 w 78920"/>
                <a:gd name="connsiteY78" fmla="*/ 73256 h 74704"/>
                <a:gd name="connsiteX79" fmla="*/ 55879 w 78920"/>
                <a:gd name="connsiteY79" fmla="*/ 68519 h 74704"/>
                <a:gd name="connsiteX80" fmla="*/ 42868 w 78920"/>
                <a:gd name="connsiteY80" fmla="*/ 55506 h 74704"/>
                <a:gd name="connsiteX81" fmla="*/ 42868 w 78920"/>
                <a:gd name="connsiteY81" fmla="*/ 43134 h 74704"/>
                <a:gd name="connsiteX82" fmla="*/ 53566 w 78920"/>
                <a:gd name="connsiteY82" fmla="*/ 49320 h 74704"/>
                <a:gd name="connsiteX83" fmla="*/ 58358 w 78920"/>
                <a:gd name="connsiteY83" fmla="*/ 67125 h 74704"/>
                <a:gd name="connsiteX84" fmla="*/ 62454 w 78920"/>
                <a:gd name="connsiteY84" fmla="*/ 69494 h 74704"/>
                <a:gd name="connsiteX85" fmla="*/ 64822 w 78920"/>
                <a:gd name="connsiteY85" fmla="*/ 65398 h 74704"/>
                <a:gd name="connsiteX86" fmla="*/ 61785 w 78920"/>
                <a:gd name="connsiteY86" fmla="*/ 54085 h 74704"/>
                <a:gd name="connsiteX87" fmla="*/ 67329 w 78920"/>
                <a:gd name="connsiteY87" fmla="*/ 57289 h 74704"/>
                <a:gd name="connsiteX88" fmla="*/ 71898 w 78920"/>
                <a:gd name="connsiteY88" fmla="*/ 56035 h 74704"/>
                <a:gd name="connsiteX89" fmla="*/ 70644 w 78920"/>
                <a:gd name="connsiteY89" fmla="*/ 51466 h 74704"/>
                <a:gd name="connsiteX90" fmla="*/ 65128 w 78920"/>
                <a:gd name="connsiteY90" fmla="*/ 48261 h 74704"/>
                <a:gd name="connsiteX91" fmla="*/ 76439 w 78920"/>
                <a:gd name="connsiteY91" fmla="*/ 45224 h 74704"/>
                <a:gd name="connsiteX92" fmla="*/ 78808 w 78920"/>
                <a:gd name="connsiteY92" fmla="*/ 41128 h 74704"/>
                <a:gd name="connsiteX93" fmla="*/ 77247 w 78920"/>
                <a:gd name="connsiteY93" fmla="*/ 39094 h 74704"/>
                <a:gd name="connsiteX94" fmla="*/ 74684 w 78920"/>
                <a:gd name="connsiteY94" fmla="*/ 38815 h 7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8920" h="74704">
                  <a:moveTo>
                    <a:pt x="74684" y="38815"/>
                  </a:moveTo>
                  <a:lnTo>
                    <a:pt x="56882" y="43580"/>
                  </a:lnTo>
                  <a:lnTo>
                    <a:pt x="46183" y="37394"/>
                  </a:lnTo>
                  <a:lnTo>
                    <a:pt x="56882" y="31208"/>
                  </a:lnTo>
                  <a:lnTo>
                    <a:pt x="74684" y="35973"/>
                  </a:lnTo>
                  <a:cubicBezTo>
                    <a:pt x="76467" y="36447"/>
                    <a:pt x="78306" y="35388"/>
                    <a:pt x="78780" y="33604"/>
                  </a:cubicBezTo>
                  <a:cubicBezTo>
                    <a:pt x="79253" y="31821"/>
                    <a:pt x="78194" y="29982"/>
                    <a:pt x="76412" y="29508"/>
                  </a:cubicBezTo>
                  <a:lnTo>
                    <a:pt x="65100" y="26471"/>
                  </a:lnTo>
                  <a:lnTo>
                    <a:pt x="70644" y="23267"/>
                  </a:lnTo>
                  <a:cubicBezTo>
                    <a:pt x="72233" y="22347"/>
                    <a:pt x="72762" y="20285"/>
                    <a:pt x="71870" y="18669"/>
                  </a:cubicBezTo>
                  <a:cubicBezTo>
                    <a:pt x="70923" y="17081"/>
                    <a:pt x="68917" y="16551"/>
                    <a:pt x="67301" y="17443"/>
                  </a:cubicBezTo>
                  <a:lnTo>
                    <a:pt x="61785" y="20648"/>
                  </a:lnTo>
                  <a:lnTo>
                    <a:pt x="64822" y="9307"/>
                  </a:lnTo>
                  <a:cubicBezTo>
                    <a:pt x="65045" y="8443"/>
                    <a:pt x="64905" y="7523"/>
                    <a:pt x="64460" y="6771"/>
                  </a:cubicBezTo>
                  <a:cubicBezTo>
                    <a:pt x="64014" y="5991"/>
                    <a:pt x="63289" y="5433"/>
                    <a:pt x="62426" y="5239"/>
                  </a:cubicBezTo>
                  <a:cubicBezTo>
                    <a:pt x="61562" y="4988"/>
                    <a:pt x="60671" y="5127"/>
                    <a:pt x="59863" y="5573"/>
                  </a:cubicBezTo>
                  <a:cubicBezTo>
                    <a:pt x="59083" y="6019"/>
                    <a:pt x="58525" y="6743"/>
                    <a:pt x="58303" y="7607"/>
                  </a:cubicBezTo>
                  <a:lnTo>
                    <a:pt x="53511" y="25412"/>
                  </a:lnTo>
                  <a:lnTo>
                    <a:pt x="42813" y="31598"/>
                  </a:lnTo>
                  <a:lnTo>
                    <a:pt x="42813" y="19227"/>
                  </a:lnTo>
                  <a:lnTo>
                    <a:pt x="55851" y="6186"/>
                  </a:lnTo>
                  <a:cubicBezTo>
                    <a:pt x="57133" y="4876"/>
                    <a:pt x="57133" y="2786"/>
                    <a:pt x="55851" y="1477"/>
                  </a:cubicBezTo>
                  <a:cubicBezTo>
                    <a:pt x="54597" y="195"/>
                    <a:pt x="52396" y="167"/>
                    <a:pt x="51115" y="1449"/>
                  </a:cubicBezTo>
                  <a:lnTo>
                    <a:pt x="42840" y="9725"/>
                  </a:lnTo>
                  <a:lnTo>
                    <a:pt x="42840" y="3344"/>
                  </a:lnTo>
                  <a:cubicBezTo>
                    <a:pt x="42840" y="1505"/>
                    <a:pt x="41336" y="0"/>
                    <a:pt x="39470" y="0"/>
                  </a:cubicBezTo>
                  <a:cubicBezTo>
                    <a:pt x="37631" y="0"/>
                    <a:pt x="36126" y="1505"/>
                    <a:pt x="36126" y="3344"/>
                  </a:cubicBezTo>
                  <a:lnTo>
                    <a:pt x="36126" y="9725"/>
                  </a:lnTo>
                  <a:lnTo>
                    <a:pt x="27852" y="1449"/>
                  </a:lnTo>
                  <a:cubicBezTo>
                    <a:pt x="26626" y="167"/>
                    <a:pt x="24425" y="139"/>
                    <a:pt x="23088" y="1449"/>
                  </a:cubicBezTo>
                  <a:cubicBezTo>
                    <a:pt x="21806" y="2759"/>
                    <a:pt x="21806" y="4848"/>
                    <a:pt x="23088" y="6186"/>
                  </a:cubicBezTo>
                  <a:lnTo>
                    <a:pt x="36126" y="19227"/>
                  </a:lnTo>
                  <a:lnTo>
                    <a:pt x="36126" y="31598"/>
                  </a:lnTo>
                  <a:lnTo>
                    <a:pt x="25400" y="25412"/>
                  </a:lnTo>
                  <a:lnTo>
                    <a:pt x="20636" y="7607"/>
                  </a:lnTo>
                  <a:cubicBezTo>
                    <a:pt x="20413" y="6743"/>
                    <a:pt x="19856" y="6019"/>
                    <a:pt x="19076" y="5545"/>
                  </a:cubicBezTo>
                  <a:cubicBezTo>
                    <a:pt x="18296" y="5099"/>
                    <a:pt x="17404" y="4988"/>
                    <a:pt x="16541" y="5211"/>
                  </a:cubicBezTo>
                  <a:cubicBezTo>
                    <a:pt x="15677" y="5433"/>
                    <a:pt x="14953" y="5991"/>
                    <a:pt x="14507" y="6771"/>
                  </a:cubicBezTo>
                  <a:cubicBezTo>
                    <a:pt x="14061" y="7551"/>
                    <a:pt x="13922" y="8443"/>
                    <a:pt x="14173" y="9335"/>
                  </a:cubicBezTo>
                  <a:lnTo>
                    <a:pt x="17210" y="20648"/>
                  </a:lnTo>
                  <a:lnTo>
                    <a:pt x="11666" y="17443"/>
                  </a:lnTo>
                  <a:cubicBezTo>
                    <a:pt x="10077" y="16523"/>
                    <a:pt x="8016" y="17081"/>
                    <a:pt x="7069" y="18697"/>
                  </a:cubicBezTo>
                  <a:cubicBezTo>
                    <a:pt x="6177" y="20285"/>
                    <a:pt x="6734" y="22319"/>
                    <a:pt x="8322" y="23267"/>
                  </a:cubicBezTo>
                  <a:lnTo>
                    <a:pt x="13838" y="26443"/>
                  </a:lnTo>
                  <a:lnTo>
                    <a:pt x="2527" y="29480"/>
                  </a:lnTo>
                  <a:cubicBezTo>
                    <a:pt x="1664" y="29704"/>
                    <a:pt x="911" y="30289"/>
                    <a:pt x="466" y="31069"/>
                  </a:cubicBezTo>
                  <a:cubicBezTo>
                    <a:pt x="20" y="31849"/>
                    <a:pt x="-92" y="32769"/>
                    <a:pt x="132" y="33577"/>
                  </a:cubicBezTo>
                  <a:cubicBezTo>
                    <a:pt x="354" y="34440"/>
                    <a:pt x="911" y="35165"/>
                    <a:pt x="1691" y="35611"/>
                  </a:cubicBezTo>
                  <a:cubicBezTo>
                    <a:pt x="2444" y="36056"/>
                    <a:pt x="3335" y="36196"/>
                    <a:pt x="4227" y="35945"/>
                  </a:cubicBezTo>
                  <a:lnTo>
                    <a:pt x="22029" y="31180"/>
                  </a:lnTo>
                  <a:lnTo>
                    <a:pt x="32755" y="37366"/>
                  </a:lnTo>
                  <a:lnTo>
                    <a:pt x="22029" y="43552"/>
                  </a:lnTo>
                  <a:lnTo>
                    <a:pt x="4255" y="38787"/>
                  </a:lnTo>
                  <a:cubicBezTo>
                    <a:pt x="3363" y="38536"/>
                    <a:pt x="2472" y="38648"/>
                    <a:pt x="1691" y="39094"/>
                  </a:cubicBezTo>
                  <a:cubicBezTo>
                    <a:pt x="911" y="39540"/>
                    <a:pt x="354" y="40292"/>
                    <a:pt x="132" y="41100"/>
                  </a:cubicBezTo>
                  <a:cubicBezTo>
                    <a:pt x="-119" y="41964"/>
                    <a:pt x="-8" y="42883"/>
                    <a:pt x="438" y="43664"/>
                  </a:cubicBezTo>
                  <a:cubicBezTo>
                    <a:pt x="883" y="44444"/>
                    <a:pt x="1636" y="45029"/>
                    <a:pt x="2500" y="45252"/>
                  </a:cubicBezTo>
                  <a:lnTo>
                    <a:pt x="13810" y="48289"/>
                  </a:lnTo>
                  <a:lnTo>
                    <a:pt x="8294" y="51466"/>
                  </a:lnTo>
                  <a:cubicBezTo>
                    <a:pt x="6706" y="52385"/>
                    <a:pt x="6149" y="54419"/>
                    <a:pt x="7069" y="56063"/>
                  </a:cubicBezTo>
                  <a:cubicBezTo>
                    <a:pt x="7988" y="57624"/>
                    <a:pt x="10049" y="58181"/>
                    <a:pt x="11638" y="57262"/>
                  </a:cubicBezTo>
                  <a:lnTo>
                    <a:pt x="17154" y="54085"/>
                  </a:lnTo>
                  <a:lnTo>
                    <a:pt x="14117" y="65398"/>
                  </a:lnTo>
                  <a:cubicBezTo>
                    <a:pt x="13643" y="67181"/>
                    <a:pt x="14730" y="69020"/>
                    <a:pt x="16513" y="69494"/>
                  </a:cubicBezTo>
                  <a:cubicBezTo>
                    <a:pt x="17377" y="69717"/>
                    <a:pt x="18268" y="69605"/>
                    <a:pt x="19048" y="69159"/>
                  </a:cubicBezTo>
                  <a:cubicBezTo>
                    <a:pt x="19828" y="68714"/>
                    <a:pt x="20385" y="67989"/>
                    <a:pt x="20608" y="67125"/>
                  </a:cubicBezTo>
                  <a:lnTo>
                    <a:pt x="25372" y="49320"/>
                  </a:lnTo>
                  <a:lnTo>
                    <a:pt x="36098" y="43134"/>
                  </a:lnTo>
                  <a:lnTo>
                    <a:pt x="36098" y="55506"/>
                  </a:lnTo>
                  <a:lnTo>
                    <a:pt x="23060" y="68546"/>
                  </a:lnTo>
                  <a:cubicBezTo>
                    <a:pt x="21778" y="69856"/>
                    <a:pt x="21778" y="71946"/>
                    <a:pt x="23088" y="73284"/>
                  </a:cubicBezTo>
                  <a:cubicBezTo>
                    <a:pt x="24397" y="74537"/>
                    <a:pt x="26598" y="74510"/>
                    <a:pt x="27824" y="73256"/>
                  </a:cubicBezTo>
                  <a:lnTo>
                    <a:pt x="36126" y="64980"/>
                  </a:lnTo>
                  <a:lnTo>
                    <a:pt x="36126" y="71361"/>
                  </a:lnTo>
                  <a:cubicBezTo>
                    <a:pt x="36126" y="73200"/>
                    <a:pt x="37631" y="74704"/>
                    <a:pt x="39470" y="74704"/>
                  </a:cubicBezTo>
                  <a:cubicBezTo>
                    <a:pt x="41336" y="74704"/>
                    <a:pt x="42840" y="73200"/>
                    <a:pt x="42840" y="71361"/>
                  </a:cubicBezTo>
                  <a:lnTo>
                    <a:pt x="42840" y="64980"/>
                  </a:lnTo>
                  <a:lnTo>
                    <a:pt x="51143" y="73284"/>
                  </a:lnTo>
                  <a:cubicBezTo>
                    <a:pt x="52424" y="74537"/>
                    <a:pt x="54625" y="74537"/>
                    <a:pt x="55879" y="73256"/>
                  </a:cubicBezTo>
                  <a:cubicBezTo>
                    <a:pt x="57160" y="71946"/>
                    <a:pt x="57160" y="69856"/>
                    <a:pt x="55879" y="68519"/>
                  </a:cubicBezTo>
                  <a:lnTo>
                    <a:pt x="42868" y="55506"/>
                  </a:lnTo>
                  <a:lnTo>
                    <a:pt x="42868" y="43134"/>
                  </a:lnTo>
                  <a:lnTo>
                    <a:pt x="53566" y="49320"/>
                  </a:lnTo>
                  <a:lnTo>
                    <a:pt x="58358" y="67125"/>
                  </a:lnTo>
                  <a:cubicBezTo>
                    <a:pt x="58832" y="68909"/>
                    <a:pt x="60671" y="69940"/>
                    <a:pt x="62454" y="69494"/>
                  </a:cubicBezTo>
                  <a:cubicBezTo>
                    <a:pt x="64237" y="69020"/>
                    <a:pt x="65296" y="67181"/>
                    <a:pt x="64822" y="65398"/>
                  </a:cubicBezTo>
                  <a:lnTo>
                    <a:pt x="61785" y="54085"/>
                  </a:lnTo>
                  <a:lnTo>
                    <a:pt x="67329" y="57289"/>
                  </a:lnTo>
                  <a:cubicBezTo>
                    <a:pt x="68889" y="58209"/>
                    <a:pt x="70951" y="57651"/>
                    <a:pt x="71898" y="56035"/>
                  </a:cubicBezTo>
                  <a:cubicBezTo>
                    <a:pt x="72790" y="54447"/>
                    <a:pt x="72233" y="52385"/>
                    <a:pt x="70644" y="51466"/>
                  </a:cubicBezTo>
                  <a:lnTo>
                    <a:pt x="65128" y="48261"/>
                  </a:lnTo>
                  <a:lnTo>
                    <a:pt x="76439" y="45224"/>
                  </a:lnTo>
                  <a:cubicBezTo>
                    <a:pt x="78222" y="44750"/>
                    <a:pt x="79281" y="42911"/>
                    <a:pt x="78808" y="41128"/>
                  </a:cubicBezTo>
                  <a:cubicBezTo>
                    <a:pt x="78584" y="40264"/>
                    <a:pt x="78027" y="39540"/>
                    <a:pt x="77247" y="39094"/>
                  </a:cubicBezTo>
                  <a:cubicBezTo>
                    <a:pt x="76439" y="38704"/>
                    <a:pt x="75520" y="38592"/>
                    <a:pt x="74684" y="38815"/>
                  </a:cubicBezTo>
                </a:path>
              </a:pathLst>
            </a:custGeom>
            <a:grpFill/>
            <a:ln w="278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7FF2B8B-0EDA-7244-8DC1-D3EA947897E2}"/>
                </a:ext>
              </a:extLst>
            </p:cNvPr>
            <p:cNvSpPr/>
            <p:nvPr/>
          </p:nvSpPr>
          <p:spPr>
            <a:xfrm>
              <a:off x="10630355" y="3847350"/>
              <a:ext cx="502952" cy="503037"/>
            </a:xfrm>
            <a:custGeom>
              <a:avLst/>
              <a:gdLst>
                <a:gd name="connsiteX0" fmla="*/ 423246 w 502952"/>
                <a:gd name="connsiteY0" fmla="*/ 503037 h 503037"/>
                <a:gd name="connsiteX1" fmla="*/ 79707 w 502952"/>
                <a:gd name="connsiteY1" fmla="*/ 503037 h 503037"/>
                <a:gd name="connsiteX2" fmla="*/ 0 w 502952"/>
                <a:gd name="connsiteY2" fmla="*/ 423317 h 503037"/>
                <a:gd name="connsiteX3" fmla="*/ 0 w 502952"/>
                <a:gd name="connsiteY3" fmla="*/ 79720 h 503037"/>
                <a:gd name="connsiteX4" fmla="*/ 79707 w 502952"/>
                <a:gd name="connsiteY4" fmla="*/ 0 h 503037"/>
                <a:gd name="connsiteX5" fmla="*/ 423246 w 502952"/>
                <a:gd name="connsiteY5" fmla="*/ 0 h 503037"/>
                <a:gd name="connsiteX6" fmla="*/ 502953 w 502952"/>
                <a:gd name="connsiteY6" fmla="*/ 79720 h 503037"/>
                <a:gd name="connsiteX7" fmla="*/ 502953 w 502952"/>
                <a:gd name="connsiteY7" fmla="*/ 423317 h 503037"/>
                <a:gd name="connsiteX8" fmla="*/ 423246 w 502952"/>
                <a:gd name="connsiteY8" fmla="*/ 503037 h 503037"/>
                <a:gd name="connsiteX9" fmla="*/ 79735 w 502952"/>
                <a:gd name="connsiteY9" fmla="*/ 10031 h 503037"/>
                <a:gd name="connsiteX10" fmla="*/ 10057 w 502952"/>
                <a:gd name="connsiteY10" fmla="*/ 79720 h 503037"/>
                <a:gd name="connsiteX11" fmla="*/ 10057 w 502952"/>
                <a:gd name="connsiteY11" fmla="*/ 423317 h 503037"/>
                <a:gd name="connsiteX12" fmla="*/ 79735 w 502952"/>
                <a:gd name="connsiteY12" fmla="*/ 493006 h 503037"/>
                <a:gd name="connsiteX13" fmla="*/ 423273 w 502952"/>
                <a:gd name="connsiteY13" fmla="*/ 493006 h 503037"/>
                <a:gd name="connsiteX14" fmla="*/ 492923 w 502952"/>
                <a:gd name="connsiteY14" fmla="*/ 423317 h 503037"/>
                <a:gd name="connsiteX15" fmla="*/ 492923 w 502952"/>
                <a:gd name="connsiteY15" fmla="*/ 79720 h 503037"/>
                <a:gd name="connsiteX16" fmla="*/ 423273 w 502952"/>
                <a:gd name="connsiteY16" fmla="*/ 10031 h 503037"/>
                <a:gd name="connsiteX17" fmla="*/ 79735 w 502952"/>
                <a:gd name="connsiteY17" fmla="*/ 10031 h 50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52" h="503037">
                  <a:moveTo>
                    <a:pt x="423246" y="503037"/>
                  </a:moveTo>
                  <a:lnTo>
                    <a:pt x="79707" y="503037"/>
                  </a:lnTo>
                  <a:cubicBezTo>
                    <a:pt x="35744" y="503037"/>
                    <a:pt x="0" y="467259"/>
                    <a:pt x="0" y="423317"/>
                  </a:cubicBezTo>
                  <a:lnTo>
                    <a:pt x="0" y="79720"/>
                  </a:lnTo>
                  <a:cubicBezTo>
                    <a:pt x="0" y="35750"/>
                    <a:pt x="35744" y="0"/>
                    <a:pt x="79707" y="0"/>
                  </a:cubicBezTo>
                  <a:lnTo>
                    <a:pt x="423246" y="0"/>
                  </a:lnTo>
                  <a:cubicBezTo>
                    <a:pt x="467208" y="0"/>
                    <a:pt x="502953" y="35750"/>
                    <a:pt x="502953" y="79720"/>
                  </a:cubicBezTo>
                  <a:lnTo>
                    <a:pt x="502953" y="423317"/>
                  </a:lnTo>
                  <a:cubicBezTo>
                    <a:pt x="502980" y="467259"/>
                    <a:pt x="467208" y="503037"/>
                    <a:pt x="423246" y="503037"/>
                  </a:cubicBezTo>
                  <a:moveTo>
                    <a:pt x="79735" y="10031"/>
                  </a:moveTo>
                  <a:cubicBezTo>
                    <a:pt x="41316" y="10031"/>
                    <a:pt x="10057" y="41295"/>
                    <a:pt x="10057" y="79720"/>
                  </a:cubicBezTo>
                  <a:lnTo>
                    <a:pt x="10057" y="423317"/>
                  </a:lnTo>
                  <a:cubicBezTo>
                    <a:pt x="10057" y="461742"/>
                    <a:pt x="41316" y="493006"/>
                    <a:pt x="79735" y="493006"/>
                  </a:cubicBezTo>
                  <a:lnTo>
                    <a:pt x="423273" y="493006"/>
                  </a:lnTo>
                  <a:cubicBezTo>
                    <a:pt x="461692" y="493006"/>
                    <a:pt x="492923" y="461742"/>
                    <a:pt x="492923" y="423317"/>
                  </a:cubicBezTo>
                  <a:lnTo>
                    <a:pt x="492923" y="79720"/>
                  </a:lnTo>
                  <a:cubicBezTo>
                    <a:pt x="492923" y="41295"/>
                    <a:pt x="461664" y="10031"/>
                    <a:pt x="423273" y="10031"/>
                  </a:cubicBezTo>
                  <a:lnTo>
                    <a:pt x="79735" y="10031"/>
                  </a:lnTo>
                  <a:close/>
                </a:path>
              </a:pathLst>
            </a:custGeom>
            <a:grpFill/>
            <a:ln w="278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D8E85A3-87F7-C94E-8D1D-40C15E46A976}"/>
                </a:ext>
              </a:extLst>
            </p:cNvPr>
            <p:cNvSpPr/>
            <p:nvPr/>
          </p:nvSpPr>
          <p:spPr>
            <a:xfrm>
              <a:off x="10732155" y="3949139"/>
              <a:ext cx="299353" cy="299403"/>
            </a:xfrm>
            <a:custGeom>
              <a:avLst/>
              <a:gdLst>
                <a:gd name="connsiteX0" fmla="*/ 286287 w 299353"/>
                <a:gd name="connsiteY0" fmla="*/ 299403 h 299403"/>
                <a:gd name="connsiteX1" fmla="*/ 13066 w 299353"/>
                <a:gd name="connsiteY1" fmla="*/ 299403 h 299403"/>
                <a:gd name="connsiteX2" fmla="*/ 0 w 299353"/>
                <a:gd name="connsiteY2" fmla="*/ 286335 h 299403"/>
                <a:gd name="connsiteX3" fmla="*/ 0 w 299353"/>
                <a:gd name="connsiteY3" fmla="*/ 13068 h 299403"/>
                <a:gd name="connsiteX4" fmla="*/ 13066 w 299353"/>
                <a:gd name="connsiteY4" fmla="*/ 0 h 299403"/>
                <a:gd name="connsiteX5" fmla="*/ 286287 w 299353"/>
                <a:gd name="connsiteY5" fmla="*/ 0 h 299403"/>
                <a:gd name="connsiteX6" fmla="*/ 299354 w 299353"/>
                <a:gd name="connsiteY6" fmla="*/ 13068 h 299403"/>
                <a:gd name="connsiteX7" fmla="*/ 299354 w 299353"/>
                <a:gd name="connsiteY7" fmla="*/ 286335 h 299403"/>
                <a:gd name="connsiteX8" fmla="*/ 286287 w 299353"/>
                <a:gd name="connsiteY8" fmla="*/ 299403 h 299403"/>
                <a:gd name="connsiteX9" fmla="*/ 13066 w 299353"/>
                <a:gd name="connsiteY9" fmla="*/ 10087 h 299403"/>
                <a:gd name="connsiteX10" fmla="*/ 10058 w 299353"/>
                <a:gd name="connsiteY10" fmla="*/ 13096 h 299403"/>
                <a:gd name="connsiteX11" fmla="*/ 10058 w 299353"/>
                <a:gd name="connsiteY11" fmla="*/ 286363 h 299403"/>
                <a:gd name="connsiteX12" fmla="*/ 13066 w 299353"/>
                <a:gd name="connsiteY12" fmla="*/ 289372 h 299403"/>
                <a:gd name="connsiteX13" fmla="*/ 286287 w 299353"/>
                <a:gd name="connsiteY13" fmla="*/ 289372 h 299403"/>
                <a:gd name="connsiteX14" fmla="*/ 289296 w 299353"/>
                <a:gd name="connsiteY14" fmla="*/ 286363 h 299403"/>
                <a:gd name="connsiteX15" fmla="*/ 289296 w 299353"/>
                <a:gd name="connsiteY15" fmla="*/ 13096 h 299403"/>
                <a:gd name="connsiteX16" fmla="*/ 286287 w 299353"/>
                <a:gd name="connsiteY16" fmla="*/ 10087 h 299403"/>
                <a:gd name="connsiteX17" fmla="*/ 13066 w 299353"/>
                <a:gd name="connsiteY17" fmla="*/ 10087 h 29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353" h="299403">
                  <a:moveTo>
                    <a:pt x="286287" y="299403"/>
                  </a:moveTo>
                  <a:lnTo>
                    <a:pt x="13066" y="299403"/>
                  </a:lnTo>
                  <a:cubicBezTo>
                    <a:pt x="5851" y="299403"/>
                    <a:pt x="0" y="293552"/>
                    <a:pt x="0" y="286335"/>
                  </a:cubicBezTo>
                  <a:lnTo>
                    <a:pt x="0" y="13068"/>
                  </a:lnTo>
                  <a:cubicBezTo>
                    <a:pt x="0" y="5879"/>
                    <a:pt x="5851" y="0"/>
                    <a:pt x="13066" y="0"/>
                  </a:cubicBezTo>
                  <a:lnTo>
                    <a:pt x="286287" y="0"/>
                  </a:lnTo>
                  <a:cubicBezTo>
                    <a:pt x="293475" y="0"/>
                    <a:pt x="299354" y="5851"/>
                    <a:pt x="299354" y="13068"/>
                  </a:cubicBezTo>
                  <a:lnTo>
                    <a:pt x="299354" y="286335"/>
                  </a:lnTo>
                  <a:cubicBezTo>
                    <a:pt x="299354" y="293552"/>
                    <a:pt x="293503" y="299403"/>
                    <a:pt x="286287" y="299403"/>
                  </a:cubicBezTo>
                  <a:moveTo>
                    <a:pt x="13066" y="10087"/>
                  </a:moveTo>
                  <a:cubicBezTo>
                    <a:pt x="11395" y="10087"/>
                    <a:pt x="10058" y="11424"/>
                    <a:pt x="10058" y="13096"/>
                  </a:cubicBezTo>
                  <a:lnTo>
                    <a:pt x="10058" y="286363"/>
                  </a:lnTo>
                  <a:cubicBezTo>
                    <a:pt x="10058" y="288007"/>
                    <a:pt x="11423" y="289372"/>
                    <a:pt x="13066" y="289372"/>
                  </a:cubicBezTo>
                  <a:lnTo>
                    <a:pt x="286287" y="289372"/>
                  </a:lnTo>
                  <a:cubicBezTo>
                    <a:pt x="287959" y="289372"/>
                    <a:pt x="289296" y="288035"/>
                    <a:pt x="289296" y="286363"/>
                  </a:cubicBezTo>
                  <a:lnTo>
                    <a:pt x="289296" y="13096"/>
                  </a:lnTo>
                  <a:cubicBezTo>
                    <a:pt x="289296" y="11452"/>
                    <a:pt x="287931" y="10087"/>
                    <a:pt x="286287" y="10087"/>
                  </a:cubicBezTo>
                  <a:lnTo>
                    <a:pt x="13066" y="10087"/>
                  </a:lnTo>
                  <a:close/>
                </a:path>
              </a:pathLst>
            </a:custGeom>
            <a:grpFill/>
            <a:ln w="278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451ABA4-7A20-7249-84E8-4AB69FFD18BA}"/>
                </a:ext>
              </a:extLst>
            </p:cNvPr>
            <p:cNvSpPr/>
            <p:nvPr/>
          </p:nvSpPr>
          <p:spPr>
            <a:xfrm>
              <a:off x="10791440" y="4001775"/>
              <a:ext cx="66947" cy="102151"/>
            </a:xfrm>
            <a:custGeom>
              <a:avLst/>
              <a:gdLst>
                <a:gd name="connsiteX0" fmla="*/ 0 w 66947"/>
                <a:gd name="connsiteY0" fmla="*/ 12205 h 102151"/>
                <a:gd name="connsiteX1" fmla="*/ 0 w 66947"/>
                <a:gd name="connsiteY1" fmla="*/ 0 h 102151"/>
                <a:gd name="connsiteX2" fmla="*/ 66947 w 66947"/>
                <a:gd name="connsiteY2" fmla="*/ 0 h 102151"/>
                <a:gd name="connsiteX3" fmla="*/ 66947 w 66947"/>
                <a:gd name="connsiteY3" fmla="*/ 9892 h 102151"/>
                <a:gd name="connsiteX4" fmla="*/ 47362 w 66947"/>
                <a:gd name="connsiteY4" fmla="*/ 37840 h 102151"/>
                <a:gd name="connsiteX5" fmla="*/ 32373 w 66947"/>
                <a:gd name="connsiteY5" fmla="*/ 73701 h 102151"/>
                <a:gd name="connsiteX6" fmla="*/ 27498 w 66947"/>
                <a:gd name="connsiteY6" fmla="*/ 102151 h 102151"/>
                <a:gd name="connsiteX7" fmla="*/ 14432 w 66947"/>
                <a:gd name="connsiteY7" fmla="*/ 102151 h 102151"/>
                <a:gd name="connsiteX8" fmla="*/ 19223 w 66947"/>
                <a:gd name="connsiteY8" fmla="*/ 72642 h 102151"/>
                <a:gd name="connsiteX9" fmla="*/ 32373 w 66947"/>
                <a:gd name="connsiteY9" fmla="*/ 39289 h 102151"/>
                <a:gd name="connsiteX10" fmla="*/ 50621 w 66947"/>
                <a:gd name="connsiteY10" fmla="*/ 12233 h 102151"/>
                <a:gd name="connsiteX11" fmla="*/ 0 w 66947"/>
                <a:gd name="connsiteY11" fmla="*/ 12233 h 10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947" h="102151">
                  <a:moveTo>
                    <a:pt x="0" y="12205"/>
                  </a:moveTo>
                  <a:lnTo>
                    <a:pt x="0" y="0"/>
                  </a:lnTo>
                  <a:lnTo>
                    <a:pt x="66947" y="0"/>
                  </a:lnTo>
                  <a:lnTo>
                    <a:pt x="66947" y="9892"/>
                  </a:lnTo>
                  <a:cubicBezTo>
                    <a:pt x="60372" y="16914"/>
                    <a:pt x="53825" y="26221"/>
                    <a:pt x="47362" y="37840"/>
                  </a:cubicBezTo>
                  <a:cubicBezTo>
                    <a:pt x="40898" y="49459"/>
                    <a:pt x="35911" y="61413"/>
                    <a:pt x="32373" y="73701"/>
                  </a:cubicBezTo>
                  <a:cubicBezTo>
                    <a:pt x="29838" y="82367"/>
                    <a:pt x="28222" y="91841"/>
                    <a:pt x="27498" y="102151"/>
                  </a:cubicBezTo>
                  <a:lnTo>
                    <a:pt x="14432" y="102151"/>
                  </a:lnTo>
                  <a:cubicBezTo>
                    <a:pt x="14571" y="94015"/>
                    <a:pt x="16159" y="84178"/>
                    <a:pt x="19223" y="72642"/>
                  </a:cubicBezTo>
                  <a:cubicBezTo>
                    <a:pt x="22288" y="61107"/>
                    <a:pt x="26690" y="50017"/>
                    <a:pt x="32373" y="39289"/>
                  </a:cubicBezTo>
                  <a:cubicBezTo>
                    <a:pt x="38112" y="28589"/>
                    <a:pt x="44158" y="19561"/>
                    <a:pt x="50621" y="12233"/>
                  </a:cubicBezTo>
                  <a:lnTo>
                    <a:pt x="0" y="12233"/>
                  </a:lnTo>
                  <a:close/>
                </a:path>
              </a:pathLst>
            </a:custGeom>
            <a:grpFill/>
            <a:ln w="278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95C309F-BE16-3E43-AE7A-5259D137EE04}"/>
                </a:ext>
              </a:extLst>
            </p:cNvPr>
            <p:cNvSpPr/>
            <p:nvPr/>
          </p:nvSpPr>
          <p:spPr>
            <a:xfrm>
              <a:off x="10868736" y="4000020"/>
              <a:ext cx="68383" cy="103850"/>
            </a:xfrm>
            <a:custGeom>
              <a:avLst/>
              <a:gdLst>
                <a:gd name="connsiteX0" fmla="*/ 68383 w 68383"/>
                <a:gd name="connsiteY0" fmla="*/ 91646 h 103850"/>
                <a:gd name="connsiteX1" fmla="*/ 68383 w 68383"/>
                <a:gd name="connsiteY1" fmla="*/ 103851 h 103850"/>
                <a:gd name="connsiteX2" fmla="*/ 15 w 68383"/>
                <a:gd name="connsiteY2" fmla="*/ 103851 h 103850"/>
                <a:gd name="connsiteX3" fmla="*/ 1492 w 68383"/>
                <a:gd name="connsiteY3" fmla="*/ 95018 h 103850"/>
                <a:gd name="connsiteX4" fmla="*/ 9850 w 68383"/>
                <a:gd name="connsiteY4" fmla="*/ 81253 h 103850"/>
                <a:gd name="connsiteX5" fmla="*/ 26454 w 68383"/>
                <a:gd name="connsiteY5" fmla="*/ 65593 h 103850"/>
                <a:gd name="connsiteX6" fmla="*/ 49244 w 68383"/>
                <a:gd name="connsiteY6" fmla="*/ 43691 h 103850"/>
                <a:gd name="connsiteX7" fmla="*/ 55178 w 68383"/>
                <a:gd name="connsiteY7" fmla="*/ 28422 h 103850"/>
                <a:gd name="connsiteX8" fmla="*/ 49773 w 68383"/>
                <a:gd name="connsiteY8" fmla="*/ 15688 h 103850"/>
                <a:gd name="connsiteX9" fmla="*/ 35704 w 68383"/>
                <a:gd name="connsiteY9" fmla="*/ 10505 h 103850"/>
                <a:gd name="connsiteX10" fmla="*/ 21022 w 68383"/>
                <a:gd name="connsiteY10" fmla="*/ 16022 h 103850"/>
                <a:gd name="connsiteX11" fmla="*/ 15450 w 68383"/>
                <a:gd name="connsiteY11" fmla="*/ 31264 h 103850"/>
                <a:gd name="connsiteX12" fmla="*/ 2383 w 68383"/>
                <a:gd name="connsiteY12" fmla="*/ 29926 h 103850"/>
                <a:gd name="connsiteX13" fmla="*/ 12468 w 68383"/>
                <a:gd name="connsiteY13" fmla="*/ 7663 h 103850"/>
                <a:gd name="connsiteX14" fmla="*/ 35954 w 68383"/>
                <a:gd name="connsiteY14" fmla="*/ 0 h 103850"/>
                <a:gd name="connsiteX15" fmla="*/ 59524 w 68383"/>
                <a:gd name="connsiteY15" fmla="*/ 8248 h 103850"/>
                <a:gd name="connsiteX16" fmla="*/ 68188 w 68383"/>
                <a:gd name="connsiteY16" fmla="*/ 28700 h 103850"/>
                <a:gd name="connsiteX17" fmla="*/ 65653 w 68383"/>
                <a:gd name="connsiteY17" fmla="*/ 40905 h 103850"/>
                <a:gd name="connsiteX18" fmla="*/ 57239 w 68383"/>
                <a:gd name="connsiteY18" fmla="*/ 53528 h 103850"/>
                <a:gd name="connsiteX19" fmla="*/ 37654 w 68383"/>
                <a:gd name="connsiteY19" fmla="*/ 71723 h 103850"/>
                <a:gd name="connsiteX20" fmla="*/ 22972 w 68383"/>
                <a:gd name="connsiteY20" fmla="*/ 84736 h 103850"/>
                <a:gd name="connsiteX21" fmla="*/ 17595 w 68383"/>
                <a:gd name="connsiteY21" fmla="*/ 91618 h 103850"/>
                <a:gd name="connsiteX22" fmla="*/ 68383 w 68383"/>
                <a:gd name="connsiteY22" fmla="*/ 91618 h 10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383" h="103850">
                  <a:moveTo>
                    <a:pt x="68383" y="91646"/>
                  </a:moveTo>
                  <a:lnTo>
                    <a:pt x="68383" y="103851"/>
                  </a:lnTo>
                  <a:lnTo>
                    <a:pt x="15" y="103851"/>
                  </a:lnTo>
                  <a:cubicBezTo>
                    <a:pt x="-96" y="100786"/>
                    <a:pt x="405" y="97860"/>
                    <a:pt x="1492" y="95018"/>
                  </a:cubicBezTo>
                  <a:cubicBezTo>
                    <a:pt x="3219" y="90364"/>
                    <a:pt x="6033" y="85767"/>
                    <a:pt x="9850" y="81253"/>
                  </a:cubicBezTo>
                  <a:cubicBezTo>
                    <a:pt x="13667" y="76739"/>
                    <a:pt x="19211" y="71528"/>
                    <a:pt x="26454" y="65593"/>
                  </a:cubicBezTo>
                  <a:cubicBezTo>
                    <a:pt x="37710" y="56370"/>
                    <a:pt x="45287" y="49069"/>
                    <a:pt x="49244" y="43691"/>
                  </a:cubicBezTo>
                  <a:cubicBezTo>
                    <a:pt x="53199" y="38314"/>
                    <a:pt x="55178" y="33215"/>
                    <a:pt x="55178" y="28422"/>
                  </a:cubicBezTo>
                  <a:cubicBezTo>
                    <a:pt x="55178" y="23378"/>
                    <a:pt x="53367" y="19143"/>
                    <a:pt x="49773" y="15688"/>
                  </a:cubicBezTo>
                  <a:cubicBezTo>
                    <a:pt x="46151" y="12233"/>
                    <a:pt x="41471" y="10505"/>
                    <a:pt x="35704" y="10505"/>
                  </a:cubicBezTo>
                  <a:cubicBezTo>
                    <a:pt x="29602" y="10505"/>
                    <a:pt x="24699" y="12344"/>
                    <a:pt x="21022" y="16022"/>
                  </a:cubicBezTo>
                  <a:cubicBezTo>
                    <a:pt x="17344" y="19700"/>
                    <a:pt x="15477" y="24772"/>
                    <a:pt x="15450" y="31264"/>
                  </a:cubicBezTo>
                  <a:lnTo>
                    <a:pt x="2383" y="29926"/>
                  </a:lnTo>
                  <a:cubicBezTo>
                    <a:pt x="3275" y="20202"/>
                    <a:pt x="6646" y="12762"/>
                    <a:pt x="12468" y="7663"/>
                  </a:cubicBezTo>
                  <a:cubicBezTo>
                    <a:pt x="18291" y="2564"/>
                    <a:pt x="26120" y="0"/>
                    <a:pt x="35954" y="0"/>
                  </a:cubicBezTo>
                  <a:cubicBezTo>
                    <a:pt x="45873" y="0"/>
                    <a:pt x="53729" y="2759"/>
                    <a:pt x="59524" y="8248"/>
                  </a:cubicBezTo>
                  <a:cubicBezTo>
                    <a:pt x="65319" y="13765"/>
                    <a:pt x="68188" y="20564"/>
                    <a:pt x="68188" y="28700"/>
                  </a:cubicBezTo>
                  <a:cubicBezTo>
                    <a:pt x="68188" y="32852"/>
                    <a:pt x="67352" y="36893"/>
                    <a:pt x="65653" y="40905"/>
                  </a:cubicBezTo>
                  <a:cubicBezTo>
                    <a:pt x="63954" y="44917"/>
                    <a:pt x="61168" y="49125"/>
                    <a:pt x="57239" y="53528"/>
                  </a:cubicBezTo>
                  <a:cubicBezTo>
                    <a:pt x="53311" y="57958"/>
                    <a:pt x="46792" y="64032"/>
                    <a:pt x="37654" y="71723"/>
                  </a:cubicBezTo>
                  <a:cubicBezTo>
                    <a:pt x="30020" y="78132"/>
                    <a:pt x="25145" y="82451"/>
                    <a:pt x="22972" y="84736"/>
                  </a:cubicBezTo>
                  <a:cubicBezTo>
                    <a:pt x="20799" y="87021"/>
                    <a:pt x="19016" y="89305"/>
                    <a:pt x="17595" y="91618"/>
                  </a:cubicBezTo>
                  <a:lnTo>
                    <a:pt x="68383" y="91618"/>
                  </a:lnTo>
                  <a:close/>
                </a:path>
              </a:pathLst>
            </a:custGeom>
            <a:grpFill/>
            <a:ln w="278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E591A78-C48D-A948-B7EF-77E9F920EF97}"/>
                </a:ext>
              </a:extLst>
            </p:cNvPr>
            <p:cNvSpPr/>
            <p:nvPr/>
          </p:nvSpPr>
          <p:spPr>
            <a:xfrm>
              <a:off x="10953194" y="3998682"/>
              <a:ext cx="39170" cy="39149"/>
            </a:xfrm>
            <a:custGeom>
              <a:avLst/>
              <a:gdLst>
                <a:gd name="connsiteX0" fmla="*/ 0 w 39170"/>
                <a:gd name="connsiteY0" fmla="*/ 19533 h 39149"/>
                <a:gd name="connsiteX1" fmla="*/ 5767 w 39170"/>
                <a:gd name="connsiteY1" fmla="*/ 5712 h 39149"/>
                <a:gd name="connsiteX2" fmla="*/ 19558 w 39170"/>
                <a:gd name="connsiteY2" fmla="*/ 0 h 39149"/>
                <a:gd name="connsiteX3" fmla="*/ 33460 w 39170"/>
                <a:gd name="connsiteY3" fmla="*/ 5712 h 39149"/>
                <a:gd name="connsiteX4" fmla="*/ 39171 w 39170"/>
                <a:gd name="connsiteY4" fmla="*/ 19533 h 39149"/>
                <a:gd name="connsiteX5" fmla="*/ 33432 w 39170"/>
                <a:gd name="connsiteY5" fmla="*/ 33409 h 39149"/>
                <a:gd name="connsiteX6" fmla="*/ 19558 w 39170"/>
                <a:gd name="connsiteY6" fmla="*/ 39149 h 39149"/>
                <a:gd name="connsiteX7" fmla="*/ 5767 w 39170"/>
                <a:gd name="connsiteY7" fmla="*/ 33437 h 39149"/>
                <a:gd name="connsiteX8" fmla="*/ 0 w 39170"/>
                <a:gd name="connsiteY8" fmla="*/ 19533 h 39149"/>
                <a:gd name="connsiteX9" fmla="*/ 7689 w 39170"/>
                <a:gd name="connsiteY9" fmla="*/ 19533 h 39149"/>
                <a:gd name="connsiteX10" fmla="*/ 11172 w 39170"/>
                <a:gd name="connsiteY10" fmla="*/ 27976 h 39149"/>
                <a:gd name="connsiteX11" fmla="*/ 19613 w 39170"/>
                <a:gd name="connsiteY11" fmla="*/ 31459 h 39149"/>
                <a:gd name="connsiteX12" fmla="*/ 27971 w 39170"/>
                <a:gd name="connsiteY12" fmla="*/ 27976 h 39149"/>
                <a:gd name="connsiteX13" fmla="*/ 31481 w 39170"/>
                <a:gd name="connsiteY13" fmla="*/ 19533 h 39149"/>
                <a:gd name="connsiteX14" fmla="*/ 27971 w 39170"/>
                <a:gd name="connsiteY14" fmla="*/ 11090 h 39149"/>
                <a:gd name="connsiteX15" fmla="*/ 19613 w 39170"/>
                <a:gd name="connsiteY15" fmla="*/ 7607 h 39149"/>
                <a:gd name="connsiteX16" fmla="*/ 11172 w 39170"/>
                <a:gd name="connsiteY16" fmla="*/ 11090 h 39149"/>
                <a:gd name="connsiteX17" fmla="*/ 7689 w 39170"/>
                <a:gd name="connsiteY17" fmla="*/ 19533 h 3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170" h="39149">
                  <a:moveTo>
                    <a:pt x="0" y="19533"/>
                  </a:moveTo>
                  <a:cubicBezTo>
                    <a:pt x="0" y="14127"/>
                    <a:pt x="1922" y="9502"/>
                    <a:pt x="5767" y="5712"/>
                  </a:cubicBezTo>
                  <a:cubicBezTo>
                    <a:pt x="9584" y="1895"/>
                    <a:pt x="14181" y="0"/>
                    <a:pt x="19558" y="0"/>
                  </a:cubicBezTo>
                  <a:cubicBezTo>
                    <a:pt x="25018" y="0"/>
                    <a:pt x="29643" y="1922"/>
                    <a:pt x="33460" y="5712"/>
                  </a:cubicBezTo>
                  <a:cubicBezTo>
                    <a:pt x="37276" y="9502"/>
                    <a:pt x="39171" y="14127"/>
                    <a:pt x="39171" y="19533"/>
                  </a:cubicBezTo>
                  <a:cubicBezTo>
                    <a:pt x="39171" y="24939"/>
                    <a:pt x="37249" y="29564"/>
                    <a:pt x="33432" y="33409"/>
                  </a:cubicBezTo>
                  <a:cubicBezTo>
                    <a:pt x="29587" y="37255"/>
                    <a:pt x="24962" y="39149"/>
                    <a:pt x="19558" y="39149"/>
                  </a:cubicBezTo>
                  <a:cubicBezTo>
                    <a:pt x="14181" y="39149"/>
                    <a:pt x="9584" y="37255"/>
                    <a:pt x="5767" y="33437"/>
                  </a:cubicBezTo>
                  <a:cubicBezTo>
                    <a:pt x="1922" y="29620"/>
                    <a:pt x="0" y="24994"/>
                    <a:pt x="0" y="19533"/>
                  </a:cubicBezTo>
                  <a:moveTo>
                    <a:pt x="7689" y="19533"/>
                  </a:moveTo>
                  <a:cubicBezTo>
                    <a:pt x="7689" y="22821"/>
                    <a:pt x="8859" y="25635"/>
                    <a:pt x="11172" y="27976"/>
                  </a:cubicBezTo>
                  <a:cubicBezTo>
                    <a:pt x="13512" y="30317"/>
                    <a:pt x="16326" y="31459"/>
                    <a:pt x="19613" y="31459"/>
                  </a:cubicBezTo>
                  <a:cubicBezTo>
                    <a:pt x="22873" y="31459"/>
                    <a:pt x="25659" y="30289"/>
                    <a:pt x="27971" y="27976"/>
                  </a:cubicBezTo>
                  <a:cubicBezTo>
                    <a:pt x="30311" y="25635"/>
                    <a:pt x="31481" y="22849"/>
                    <a:pt x="31481" y="19533"/>
                  </a:cubicBezTo>
                  <a:cubicBezTo>
                    <a:pt x="31481" y="16245"/>
                    <a:pt x="30311" y="13431"/>
                    <a:pt x="27971" y="11090"/>
                  </a:cubicBezTo>
                  <a:cubicBezTo>
                    <a:pt x="25659" y="8749"/>
                    <a:pt x="22873" y="7607"/>
                    <a:pt x="19613" y="7607"/>
                  </a:cubicBezTo>
                  <a:cubicBezTo>
                    <a:pt x="16326" y="7607"/>
                    <a:pt x="13512" y="8777"/>
                    <a:pt x="11172" y="11090"/>
                  </a:cubicBezTo>
                  <a:cubicBezTo>
                    <a:pt x="8859" y="13431"/>
                    <a:pt x="7689" y="16245"/>
                    <a:pt x="7689" y="19533"/>
                  </a:cubicBezTo>
                </a:path>
              </a:pathLst>
            </a:custGeom>
            <a:grpFill/>
            <a:ln w="2785" cap="flat">
              <a:noFill/>
              <a:prstDash val="solid"/>
              <a:miter/>
            </a:ln>
          </p:spPr>
          <p:txBody>
            <a:bodyPr rtlCol="0" anchor="ctr"/>
            <a:lstStyle/>
            <a:p>
              <a:endParaRPr lang="en-US"/>
            </a:p>
          </p:txBody>
        </p:sp>
      </p:grpSp>
      <p:sp>
        <p:nvSpPr>
          <p:cNvPr id="62" name="Freeform 61">
            <a:extLst>
              <a:ext uri="{FF2B5EF4-FFF2-40B4-BE49-F238E27FC236}">
                <a16:creationId xmlns:a16="http://schemas.microsoft.com/office/drawing/2014/main" id="{C941D70C-D713-764F-867D-AB471A42F76F}"/>
              </a:ext>
            </a:extLst>
          </p:cNvPr>
          <p:cNvSpPr/>
          <p:nvPr/>
        </p:nvSpPr>
        <p:spPr>
          <a:xfrm>
            <a:off x="6426315" y="3215468"/>
            <a:ext cx="1867608" cy="1867921"/>
          </a:xfrm>
          <a:custGeom>
            <a:avLst/>
            <a:gdLst>
              <a:gd name="connsiteX0" fmla="*/ 0 w 1867608"/>
              <a:gd name="connsiteY0" fmla="*/ 933961 h 1867921"/>
              <a:gd name="connsiteX1" fmla="*/ 933804 w 1867608"/>
              <a:gd name="connsiteY1" fmla="*/ 0 h 1867921"/>
              <a:gd name="connsiteX2" fmla="*/ 1867608 w 1867608"/>
              <a:gd name="connsiteY2" fmla="*/ 933961 h 1867921"/>
              <a:gd name="connsiteX3" fmla="*/ 933804 w 1867608"/>
              <a:gd name="connsiteY3" fmla="*/ 1867922 h 1867921"/>
              <a:gd name="connsiteX4" fmla="*/ 0 w 1867608"/>
              <a:gd name="connsiteY4" fmla="*/ 933961 h 1867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608" h="1867921">
                <a:moveTo>
                  <a:pt x="0" y="933961"/>
                </a:moveTo>
                <a:cubicBezTo>
                  <a:pt x="0" y="418162"/>
                  <a:pt x="418064" y="0"/>
                  <a:pt x="933804" y="0"/>
                </a:cubicBezTo>
                <a:cubicBezTo>
                  <a:pt x="1449516" y="0"/>
                  <a:pt x="1867608" y="418134"/>
                  <a:pt x="1867608" y="933961"/>
                </a:cubicBezTo>
                <a:cubicBezTo>
                  <a:pt x="1867608" y="1449760"/>
                  <a:pt x="1449544" y="1867922"/>
                  <a:pt x="933804" y="1867922"/>
                </a:cubicBezTo>
                <a:cubicBezTo>
                  <a:pt x="418064" y="1867922"/>
                  <a:pt x="0" y="1449788"/>
                  <a:pt x="0" y="933961"/>
                </a:cubicBezTo>
              </a:path>
            </a:pathLst>
          </a:custGeom>
          <a:solidFill>
            <a:srgbClr val="FFFFFF"/>
          </a:solidFill>
          <a:ln w="278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94FE54B-3D04-EA43-9A0B-A74846337DA4}"/>
              </a:ext>
            </a:extLst>
          </p:cNvPr>
          <p:cNvSpPr/>
          <p:nvPr/>
        </p:nvSpPr>
        <p:spPr>
          <a:xfrm rot="18900000">
            <a:off x="6426282" y="3215456"/>
            <a:ext cx="1867590" cy="1867903"/>
          </a:xfrm>
          <a:custGeom>
            <a:avLst/>
            <a:gdLst>
              <a:gd name="connsiteX0" fmla="*/ 1867590 w 1867590"/>
              <a:gd name="connsiteY0" fmla="*/ 933952 h 1867903"/>
              <a:gd name="connsiteX1" fmla="*/ 933795 w 1867590"/>
              <a:gd name="connsiteY1" fmla="*/ 1867904 h 1867903"/>
              <a:gd name="connsiteX2" fmla="*/ 0 w 1867590"/>
              <a:gd name="connsiteY2" fmla="*/ 933952 h 1867903"/>
              <a:gd name="connsiteX3" fmla="*/ 933795 w 1867590"/>
              <a:gd name="connsiteY3" fmla="*/ 0 h 1867903"/>
              <a:gd name="connsiteX4" fmla="*/ 1867590 w 1867590"/>
              <a:gd name="connsiteY4" fmla="*/ 933952 h 1867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590" h="1867903">
                <a:moveTo>
                  <a:pt x="1867590" y="933952"/>
                </a:moveTo>
                <a:cubicBezTo>
                  <a:pt x="1867590" y="1449759"/>
                  <a:pt x="1449516" y="1867904"/>
                  <a:pt x="933795" y="1867904"/>
                </a:cubicBezTo>
                <a:cubicBezTo>
                  <a:pt x="418074" y="1867904"/>
                  <a:pt x="0" y="1449760"/>
                  <a:pt x="0" y="933952"/>
                </a:cubicBezTo>
                <a:cubicBezTo>
                  <a:pt x="0" y="418145"/>
                  <a:pt x="418074" y="0"/>
                  <a:pt x="933795" y="0"/>
                </a:cubicBezTo>
                <a:cubicBezTo>
                  <a:pt x="1449516" y="0"/>
                  <a:pt x="1867590" y="418145"/>
                  <a:pt x="1867590" y="933952"/>
                </a:cubicBezTo>
                <a:close/>
              </a:path>
            </a:pathLst>
          </a:custGeom>
          <a:noFill/>
          <a:ln w="27848" cap="flat">
            <a:solidFill>
              <a:srgbClr val="617080"/>
            </a:solidFill>
            <a:prstDash val="solid"/>
            <a:miter/>
          </a:ln>
        </p:spPr>
        <p:txBody>
          <a:bodyPr rtlCol="0" anchor="ctr"/>
          <a:lstStyle/>
          <a:p>
            <a:endParaRPr lang="en-US"/>
          </a:p>
        </p:txBody>
      </p:sp>
      <p:grpSp>
        <p:nvGrpSpPr>
          <p:cNvPr id="64" name="Graphic 5">
            <a:extLst>
              <a:ext uri="{FF2B5EF4-FFF2-40B4-BE49-F238E27FC236}">
                <a16:creationId xmlns:a16="http://schemas.microsoft.com/office/drawing/2014/main" id="{6C99D8F8-6B65-4D45-BE08-B63BE8C23100}"/>
              </a:ext>
            </a:extLst>
          </p:cNvPr>
          <p:cNvGrpSpPr/>
          <p:nvPr/>
        </p:nvGrpSpPr>
        <p:grpSpPr>
          <a:xfrm>
            <a:off x="6733552" y="3768407"/>
            <a:ext cx="1253087" cy="482615"/>
            <a:chOff x="6733552" y="3768407"/>
            <a:chExt cx="1253087" cy="482615"/>
          </a:xfrm>
          <a:solidFill>
            <a:srgbClr val="617080"/>
          </a:solidFill>
        </p:grpSpPr>
        <p:sp>
          <p:nvSpPr>
            <p:cNvPr id="65" name="Freeform 64">
              <a:extLst>
                <a:ext uri="{FF2B5EF4-FFF2-40B4-BE49-F238E27FC236}">
                  <a16:creationId xmlns:a16="http://schemas.microsoft.com/office/drawing/2014/main" id="{36908896-400C-2044-B123-848AB1E307A7}"/>
                </a:ext>
              </a:extLst>
            </p:cNvPr>
            <p:cNvSpPr/>
            <p:nvPr/>
          </p:nvSpPr>
          <p:spPr>
            <a:xfrm>
              <a:off x="7515669" y="3780508"/>
              <a:ext cx="470970" cy="458477"/>
            </a:xfrm>
            <a:custGeom>
              <a:avLst/>
              <a:gdLst>
                <a:gd name="connsiteX0" fmla="*/ 160241 w 470970"/>
                <a:gd name="connsiteY0" fmla="*/ 206889 h 458477"/>
                <a:gd name="connsiteX1" fmla="*/ 97027 w 470970"/>
                <a:gd name="connsiteY1" fmla="*/ 143609 h 458477"/>
                <a:gd name="connsiteX2" fmla="*/ 73820 w 470970"/>
                <a:gd name="connsiteY2" fmla="*/ 144640 h 458477"/>
                <a:gd name="connsiteX3" fmla="*/ 69000 w 470970"/>
                <a:gd name="connsiteY3" fmla="*/ 142467 h 458477"/>
                <a:gd name="connsiteX4" fmla="*/ 1301 w 470970"/>
                <a:gd name="connsiteY4" fmla="*/ 59208 h 458477"/>
                <a:gd name="connsiteX5" fmla="*/ 1774 w 470970"/>
                <a:gd name="connsiteY5" fmla="*/ 51378 h 458477"/>
                <a:gd name="connsiteX6" fmla="*/ 38103 w 470970"/>
                <a:gd name="connsiteY6" fmla="*/ 15099 h 458477"/>
                <a:gd name="connsiteX7" fmla="*/ 45904 w 470970"/>
                <a:gd name="connsiteY7" fmla="*/ 14736 h 458477"/>
                <a:gd name="connsiteX8" fmla="*/ 129065 w 470970"/>
                <a:gd name="connsiteY8" fmla="*/ 82558 h 458477"/>
                <a:gd name="connsiteX9" fmla="*/ 131183 w 470970"/>
                <a:gd name="connsiteY9" fmla="*/ 87323 h 458477"/>
                <a:gd name="connsiteX10" fmla="*/ 130152 w 470970"/>
                <a:gd name="connsiteY10" fmla="*/ 110534 h 458477"/>
                <a:gd name="connsiteX11" fmla="*/ 193366 w 470970"/>
                <a:gd name="connsiteY11" fmla="*/ 173814 h 458477"/>
                <a:gd name="connsiteX12" fmla="*/ 229054 w 470970"/>
                <a:gd name="connsiteY12" fmla="*/ 138092 h 458477"/>
                <a:gd name="connsiteX13" fmla="*/ 233790 w 470970"/>
                <a:gd name="connsiteY13" fmla="*/ 84147 h 458477"/>
                <a:gd name="connsiteX14" fmla="*/ 263517 w 470970"/>
                <a:gd name="connsiteY14" fmla="*/ 35579 h 458477"/>
                <a:gd name="connsiteX15" fmla="*/ 263489 w 470970"/>
                <a:gd name="connsiteY15" fmla="*/ 35579 h 458477"/>
                <a:gd name="connsiteX16" fmla="*/ 324028 w 470970"/>
                <a:gd name="connsiteY16" fmla="*/ 2671 h 458477"/>
                <a:gd name="connsiteX17" fmla="*/ 392953 w 470970"/>
                <a:gd name="connsiteY17" fmla="*/ 8021 h 458477"/>
                <a:gd name="connsiteX18" fmla="*/ 396324 w 470970"/>
                <a:gd name="connsiteY18" fmla="*/ 15544 h 458477"/>
                <a:gd name="connsiteX19" fmla="*/ 394987 w 470970"/>
                <a:gd name="connsiteY19" fmla="*/ 17579 h 458477"/>
                <a:gd name="connsiteX20" fmla="*/ 324056 w 470970"/>
                <a:gd name="connsiteY20" fmla="*/ 88521 h 458477"/>
                <a:gd name="connsiteX21" fmla="*/ 337707 w 470970"/>
                <a:gd name="connsiteY21" fmla="*/ 133299 h 458477"/>
                <a:gd name="connsiteX22" fmla="*/ 382478 w 470970"/>
                <a:gd name="connsiteY22" fmla="*/ 146953 h 458477"/>
                <a:gd name="connsiteX23" fmla="*/ 453409 w 470970"/>
                <a:gd name="connsiteY23" fmla="*/ 76010 h 458477"/>
                <a:gd name="connsiteX24" fmla="*/ 461628 w 470970"/>
                <a:gd name="connsiteY24" fmla="*/ 76010 h 458477"/>
                <a:gd name="connsiteX25" fmla="*/ 463049 w 470970"/>
                <a:gd name="connsiteY25" fmla="*/ 78267 h 458477"/>
                <a:gd name="connsiteX26" fmla="*/ 468314 w 470970"/>
                <a:gd name="connsiteY26" fmla="*/ 146981 h 458477"/>
                <a:gd name="connsiteX27" fmla="*/ 435384 w 470970"/>
                <a:gd name="connsiteY27" fmla="*/ 207530 h 458477"/>
                <a:gd name="connsiteX28" fmla="*/ 386796 w 470970"/>
                <a:gd name="connsiteY28" fmla="*/ 237234 h 458477"/>
                <a:gd name="connsiteX29" fmla="*/ 330520 w 470970"/>
                <a:gd name="connsiteY29" fmla="*/ 241636 h 458477"/>
                <a:gd name="connsiteX30" fmla="*/ 434604 w 470970"/>
                <a:gd name="connsiteY30" fmla="*/ 345794 h 458477"/>
                <a:gd name="connsiteX31" fmla="*/ 434938 w 470970"/>
                <a:gd name="connsiteY31" fmla="*/ 346128 h 458477"/>
                <a:gd name="connsiteX32" fmla="*/ 444828 w 470970"/>
                <a:gd name="connsiteY32" fmla="*/ 370509 h 458477"/>
                <a:gd name="connsiteX33" fmla="*/ 434604 w 470970"/>
                <a:gd name="connsiteY33" fmla="*/ 395225 h 458477"/>
                <a:gd name="connsiteX34" fmla="*/ 427890 w 470970"/>
                <a:gd name="connsiteY34" fmla="*/ 401941 h 458477"/>
                <a:gd name="connsiteX35" fmla="*/ 427778 w 470970"/>
                <a:gd name="connsiteY35" fmla="*/ 402052 h 458477"/>
                <a:gd name="connsiteX36" fmla="*/ 388329 w 470970"/>
                <a:gd name="connsiteY36" fmla="*/ 441508 h 458477"/>
                <a:gd name="connsiteX37" fmla="*/ 381559 w 470970"/>
                <a:gd name="connsiteY37" fmla="*/ 448279 h 458477"/>
                <a:gd name="connsiteX38" fmla="*/ 381196 w 470970"/>
                <a:gd name="connsiteY38" fmla="*/ 448614 h 458477"/>
                <a:gd name="connsiteX39" fmla="*/ 356875 w 470970"/>
                <a:gd name="connsiteY39" fmla="*/ 458478 h 458477"/>
                <a:gd name="connsiteX40" fmla="*/ 332163 w 470970"/>
                <a:gd name="connsiteY40" fmla="*/ 448279 h 458477"/>
                <a:gd name="connsiteX41" fmla="*/ 228664 w 470970"/>
                <a:gd name="connsiteY41" fmla="*/ 344763 h 458477"/>
                <a:gd name="connsiteX42" fmla="*/ 126697 w 470970"/>
                <a:gd name="connsiteY42" fmla="*/ 447973 h 458477"/>
                <a:gd name="connsiteX43" fmla="*/ 115359 w 470970"/>
                <a:gd name="connsiteY43" fmla="*/ 455747 h 458477"/>
                <a:gd name="connsiteX44" fmla="*/ 101930 w 470970"/>
                <a:gd name="connsiteY44" fmla="*/ 458394 h 458477"/>
                <a:gd name="connsiteX45" fmla="*/ 88502 w 470970"/>
                <a:gd name="connsiteY45" fmla="*/ 455830 h 458477"/>
                <a:gd name="connsiteX46" fmla="*/ 77135 w 470970"/>
                <a:gd name="connsiteY46" fmla="*/ 448196 h 458477"/>
                <a:gd name="connsiteX47" fmla="*/ 22808 w 470970"/>
                <a:gd name="connsiteY47" fmla="*/ 393832 h 458477"/>
                <a:gd name="connsiteX48" fmla="*/ 12612 w 470970"/>
                <a:gd name="connsiteY48" fmla="*/ 369144 h 458477"/>
                <a:gd name="connsiteX49" fmla="*/ 22808 w 470970"/>
                <a:gd name="connsiteY49" fmla="*/ 344456 h 458477"/>
                <a:gd name="connsiteX50" fmla="*/ 22808 w 470970"/>
                <a:gd name="connsiteY50" fmla="*/ 344428 h 458477"/>
                <a:gd name="connsiteX51" fmla="*/ 160241 w 470970"/>
                <a:gd name="connsiteY51" fmla="*/ 206889 h 458477"/>
                <a:gd name="connsiteX52" fmla="*/ 264325 w 470970"/>
                <a:gd name="connsiteY52" fmla="*/ 308623 h 458477"/>
                <a:gd name="connsiteX53" fmla="*/ 384233 w 470970"/>
                <a:gd name="connsiteY53" fmla="*/ 429081 h 458477"/>
                <a:gd name="connsiteX54" fmla="*/ 415492 w 470970"/>
                <a:gd name="connsiteY54" fmla="*/ 397845 h 458477"/>
                <a:gd name="connsiteX55" fmla="*/ 295416 w 470970"/>
                <a:gd name="connsiteY55" fmla="*/ 277164 h 458477"/>
                <a:gd name="connsiteX56" fmla="*/ 264325 w 470970"/>
                <a:gd name="connsiteY56" fmla="*/ 308623 h 458477"/>
                <a:gd name="connsiteX57" fmla="*/ 376015 w 470970"/>
                <a:gd name="connsiteY57" fmla="*/ 437301 h 458477"/>
                <a:gd name="connsiteX58" fmla="*/ 256190 w 470970"/>
                <a:gd name="connsiteY58" fmla="*/ 316843 h 458477"/>
                <a:gd name="connsiteX59" fmla="*/ 243541 w 470970"/>
                <a:gd name="connsiteY59" fmla="*/ 329660 h 458477"/>
                <a:gd name="connsiteX60" fmla="*/ 236855 w 470970"/>
                <a:gd name="connsiteY60" fmla="*/ 336403 h 458477"/>
                <a:gd name="connsiteX61" fmla="*/ 340410 w 470970"/>
                <a:gd name="connsiteY61" fmla="*/ 439976 h 458477"/>
                <a:gd name="connsiteX62" fmla="*/ 356903 w 470970"/>
                <a:gd name="connsiteY62" fmla="*/ 446774 h 458477"/>
                <a:gd name="connsiteX63" fmla="*/ 373089 w 470970"/>
                <a:gd name="connsiteY63" fmla="*/ 440254 h 458477"/>
                <a:gd name="connsiteX64" fmla="*/ 373368 w 470970"/>
                <a:gd name="connsiteY64" fmla="*/ 439976 h 458477"/>
                <a:gd name="connsiteX65" fmla="*/ 376015 w 470970"/>
                <a:gd name="connsiteY65" fmla="*/ 437301 h 458477"/>
                <a:gd name="connsiteX66" fmla="*/ 250646 w 470970"/>
                <a:gd name="connsiteY66" fmla="*/ 305976 h 458477"/>
                <a:gd name="connsiteX67" fmla="*/ 251816 w 470970"/>
                <a:gd name="connsiteY67" fmla="*/ 304304 h 458477"/>
                <a:gd name="connsiteX68" fmla="*/ 291265 w 470970"/>
                <a:gd name="connsiteY68" fmla="*/ 264820 h 458477"/>
                <a:gd name="connsiteX69" fmla="*/ 291293 w 470970"/>
                <a:gd name="connsiteY69" fmla="*/ 264820 h 458477"/>
                <a:gd name="connsiteX70" fmla="*/ 291321 w 470970"/>
                <a:gd name="connsiteY70" fmla="*/ 264820 h 458477"/>
                <a:gd name="connsiteX71" fmla="*/ 318206 w 470970"/>
                <a:gd name="connsiteY71" fmla="*/ 237540 h 458477"/>
                <a:gd name="connsiteX72" fmla="*/ 318317 w 470970"/>
                <a:gd name="connsiteY72" fmla="*/ 237457 h 458477"/>
                <a:gd name="connsiteX73" fmla="*/ 325031 w 470970"/>
                <a:gd name="connsiteY73" fmla="*/ 230686 h 458477"/>
                <a:gd name="connsiteX74" fmla="*/ 332804 w 470970"/>
                <a:gd name="connsiteY74" fmla="*/ 229989 h 458477"/>
                <a:gd name="connsiteX75" fmla="*/ 333110 w 470970"/>
                <a:gd name="connsiteY75" fmla="*/ 230212 h 458477"/>
                <a:gd name="connsiteX76" fmla="*/ 383258 w 470970"/>
                <a:gd name="connsiteY76" fmla="*/ 226144 h 458477"/>
                <a:gd name="connsiteX77" fmla="*/ 427165 w 470970"/>
                <a:gd name="connsiteY77" fmla="*/ 199227 h 458477"/>
                <a:gd name="connsiteX78" fmla="*/ 456919 w 470970"/>
                <a:gd name="connsiteY78" fmla="*/ 144501 h 458477"/>
                <a:gd name="connsiteX79" fmla="*/ 454997 w 470970"/>
                <a:gd name="connsiteY79" fmla="*/ 90806 h 458477"/>
                <a:gd name="connsiteX80" fmla="*/ 388245 w 470970"/>
                <a:gd name="connsiteY80" fmla="*/ 157570 h 458477"/>
                <a:gd name="connsiteX81" fmla="*/ 388217 w 470970"/>
                <a:gd name="connsiteY81" fmla="*/ 157542 h 458477"/>
                <a:gd name="connsiteX82" fmla="*/ 382450 w 470970"/>
                <a:gd name="connsiteY82" fmla="*/ 158991 h 458477"/>
                <a:gd name="connsiteX83" fmla="*/ 331383 w 470970"/>
                <a:gd name="connsiteY83" fmla="*/ 143414 h 458477"/>
                <a:gd name="connsiteX84" fmla="*/ 327511 w 470970"/>
                <a:gd name="connsiteY84" fmla="*/ 139541 h 458477"/>
                <a:gd name="connsiteX85" fmla="*/ 312104 w 470970"/>
                <a:gd name="connsiteY85" fmla="*/ 88995 h 458477"/>
                <a:gd name="connsiteX86" fmla="*/ 313358 w 470970"/>
                <a:gd name="connsiteY86" fmla="*/ 82670 h 458477"/>
                <a:gd name="connsiteX87" fmla="*/ 380138 w 470970"/>
                <a:gd name="connsiteY87" fmla="*/ 15906 h 458477"/>
                <a:gd name="connsiteX88" fmla="*/ 326452 w 470970"/>
                <a:gd name="connsiteY88" fmla="*/ 13956 h 458477"/>
                <a:gd name="connsiteX89" fmla="*/ 271735 w 470970"/>
                <a:gd name="connsiteY89" fmla="*/ 43743 h 458477"/>
                <a:gd name="connsiteX90" fmla="*/ 271708 w 470970"/>
                <a:gd name="connsiteY90" fmla="*/ 43715 h 458477"/>
                <a:gd name="connsiteX91" fmla="*/ 271708 w 470970"/>
                <a:gd name="connsiteY91" fmla="*/ 43743 h 458477"/>
                <a:gd name="connsiteX92" fmla="*/ 244851 w 470970"/>
                <a:gd name="connsiteY92" fmla="*/ 87602 h 458477"/>
                <a:gd name="connsiteX93" fmla="*/ 240895 w 470970"/>
                <a:gd name="connsiteY93" fmla="*/ 138761 h 458477"/>
                <a:gd name="connsiteX94" fmla="*/ 239474 w 470970"/>
                <a:gd name="connsiteY94" fmla="*/ 144000 h 458477"/>
                <a:gd name="connsiteX95" fmla="*/ 239335 w 470970"/>
                <a:gd name="connsiteY95" fmla="*/ 144167 h 458477"/>
                <a:gd name="connsiteX96" fmla="*/ 197461 w 470970"/>
                <a:gd name="connsiteY96" fmla="*/ 186047 h 458477"/>
                <a:gd name="connsiteX97" fmla="*/ 172555 w 470970"/>
                <a:gd name="connsiteY97" fmla="*/ 210958 h 458477"/>
                <a:gd name="connsiteX98" fmla="*/ 172471 w 470970"/>
                <a:gd name="connsiteY98" fmla="*/ 211041 h 458477"/>
                <a:gd name="connsiteX99" fmla="*/ 30999 w 470970"/>
                <a:gd name="connsiteY99" fmla="*/ 352537 h 458477"/>
                <a:gd name="connsiteX100" fmla="*/ 30971 w 470970"/>
                <a:gd name="connsiteY100" fmla="*/ 352509 h 458477"/>
                <a:gd name="connsiteX101" fmla="*/ 24229 w 470970"/>
                <a:gd name="connsiteY101" fmla="*/ 369005 h 458477"/>
                <a:gd name="connsiteX102" fmla="*/ 30999 w 470970"/>
                <a:gd name="connsiteY102" fmla="*/ 385473 h 458477"/>
                <a:gd name="connsiteX103" fmla="*/ 85326 w 470970"/>
                <a:gd name="connsiteY103" fmla="*/ 439808 h 458477"/>
                <a:gd name="connsiteX104" fmla="*/ 92876 w 470970"/>
                <a:gd name="connsiteY104" fmla="*/ 444964 h 458477"/>
                <a:gd name="connsiteX105" fmla="*/ 101874 w 470970"/>
                <a:gd name="connsiteY105" fmla="*/ 446663 h 458477"/>
                <a:gd name="connsiteX106" fmla="*/ 110873 w 470970"/>
                <a:gd name="connsiteY106" fmla="*/ 444880 h 458477"/>
                <a:gd name="connsiteX107" fmla="*/ 118367 w 470970"/>
                <a:gd name="connsiteY107" fmla="*/ 439725 h 458477"/>
                <a:gd name="connsiteX108" fmla="*/ 224179 w 470970"/>
                <a:gd name="connsiteY108" fmla="*/ 332614 h 458477"/>
                <a:gd name="connsiteX109" fmla="*/ 224513 w 470970"/>
                <a:gd name="connsiteY109" fmla="*/ 332280 h 458477"/>
                <a:gd name="connsiteX110" fmla="*/ 224792 w 470970"/>
                <a:gd name="connsiteY110" fmla="*/ 332001 h 458477"/>
                <a:gd name="connsiteX111" fmla="*/ 250646 w 470970"/>
                <a:gd name="connsiteY111" fmla="*/ 305976 h 458477"/>
                <a:gd name="connsiteX112" fmla="*/ 303523 w 470970"/>
                <a:gd name="connsiteY112" fmla="*/ 268916 h 458477"/>
                <a:gd name="connsiteX113" fmla="*/ 423655 w 470970"/>
                <a:gd name="connsiteY113" fmla="*/ 389624 h 458477"/>
                <a:gd name="connsiteX114" fmla="*/ 426413 w 470970"/>
                <a:gd name="connsiteY114" fmla="*/ 386894 h 458477"/>
                <a:gd name="connsiteX115" fmla="*/ 433211 w 470970"/>
                <a:gd name="connsiteY115" fmla="*/ 370426 h 458477"/>
                <a:gd name="connsiteX116" fmla="*/ 426692 w 470970"/>
                <a:gd name="connsiteY116" fmla="*/ 354209 h 458477"/>
                <a:gd name="connsiteX117" fmla="*/ 426413 w 470970"/>
                <a:gd name="connsiteY117" fmla="*/ 353958 h 458477"/>
                <a:gd name="connsiteX118" fmla="*/ 322357 w 470970"/>
                <a:gd name="connsiteY118" fmla="*/ 249857 h 458477"/>
                <a:gd name="connsiteX119" fmla="*/ 303523 w 470970"/>
                <a:gd name="connsiteY119" fmla="*/ 268916 h 458477"/>
                <a:gd name="connsiteX120" fmla="*/ 68192 w 470970"/>
                <a:gd name="connsiteY120" fmla="*/ 362596 h 458477"/>
                <a:gd name="connsiteX121" fmla="*/ 108421 w 470970"/>
                <a:gd name="connsiteY121" fmla="*/ 402860 h 458477"/>
                <a:gd name="connsiteX122" fmla="*/ 148679 w 470970"/>
                <a:gd name="connsiteY122" fmla="*/ 362596 h 458477"/>
                <a:gd name="connsiteX123" fmla="*/ 108421 w 470970"/>
                <a:gd name="connsiteY123" fmla="*/ 322360 h 458477"/>
                <a:gd name="connsiteX124" fmla="*/ 68192 w 470970"/>
                <a:gd name="connsiteY124" fmla="*/ 362596 h 458477"/>
                <a:gd name="connsiteX125" fmla="*/ 104326 w 470970"/>
                <a:gd name="connsiteY125" fmla="*/ 415176 h 458477"/>
                <a:gd name="connsiteX126" fmla="*/ 112573 w 470970"/>
                <a:gd name="connsiteY126" fmla="*/ 415176 h 458477"/>
                <a:gd name="connsiteX127" fmla="*/ 161049 w 470970"/>
                <a:gd name="connsiteY127" fmla="*/ 366692 h 458477"/>
                <a:gd name="connsiteX128" fmla="*/ 161049 w 470970"/>
                <a:gd name="connsiteY128" fmla="*/ 358444 h 458477"/>
                <a:gd name="connsiteX129" fmla="*/ 112573 w 470970"/>
                <a:gd name="connsiteY129" fmla="*/ 309960 h 458477"/>
                <a:gd name="connsiteX130" fmla="*/ 104326 w 470970"/>
                <a:gd name="connsiteY130" fmla="*/ 309960 h 458477"/>
                <a:gd name="connsiteX131" fmla="*/ 55878 w 470970"/>
                <a:gd name="connsiteY131" fmla="*/ 358444 h 458477"/>
                <a:gd name="connsiteX132" fmla="*/ 55878 w 470970"/>
                <a:gd name="connsiteY132" fmla="*/ 366692 h 458477"/>
                <a:gd name="connsiteX133" fmla="*/ 104326 w 470970"/>
                <a:gd name="connsiteY133" fmla="*/ 415176 h 458477"/>
                <a:gd name="connsiteX134" fmla="*/ 103462 w 470970"/>
                <a:gd name="connsiteY134" fmla="*/ 133634 h 458477"/>
                <a:gd name="connsiteX135" fmla="*/ 168459 w 470970"/>
                <a:gd name="connsiteY135" fmla="*/ 198670 h 458477"/>
                <a:gd name="connsiteX136" fmla="*/ 185147 w 470970"/>
                <a:gd name="connsiteY136" fmla="*/ 181979 h 458477"/>
                <a:gd name="connsiteX137" fmla="*/ 120123 w 470970"/>
                <a:gd name="connsiteY137" fmla="*/ 116887 h 458477"/>
                <a:gd name="connsiteX138" fmla="*/ 118451 w 470970"/>
                <a:gd name="connsiteY138" fmla="*/ 112540 h 458477"/>
                <a:gd name="connsiteX139" fmla="*/ 119454 w 470970"/>
                <a:gd name="connsiteY139" fmla="*/ 89692 h 458477"/>
                <a:gd name="connsiteX140" fmla="*/ 42561 w 470970"/>
                <a:gd name="connsiteY140" fmla="*/ 27025 h 458477"/>
                <a:gd name="connsiteX141" fmla="*/ 13615 w 470970"/>
                <a:gd name="connsiteY141" fmla="*/ 55975 h 458477"/>
                <a:gd name="connsiteX142" fmla="*/ 76215 w 470970"/>
                <a:gd name="connsiteY142" fmla="*/ 132937 h 458477"/>
                <a:gd name="connsiteX143" fmla="*/ 99033 w 470970"/>
                <a:gd name="connsiteY143" fmla="*/ 131934 h 458477"/>
                <a:gd name="connsiteX144" fmla="*/ 103462 w 470970"/>
                <a:gd name="connsiteY144" fmla="*/ 133634 h 458477"/>
                <a:gd name="connsiteX145" fmla="*/ 45848 w 470970"/>
                <a:gd name="connsiteY145" fmla="*/ 14681 h 458477"/>
                <a:gd name="connsiteX146" fmla="*/ 45876 w 470970"/>
                <a:gd name="connsiteY146" fmla="*/ 14708 h 458477"/>
                <a:gd name="connsiteX147" fmla="*/ 45848 w 470970"/>
                <a:gd name="connsiteY147" fmla="*/ 14681 h 45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470970" h="458477">
                  <a:moveTo>
                    <a:pt x="160241" y="206889"/>
                  </a:moveTo>
                  <a:lnTo>
                    <a:pt x="97027" y="143609"/>
                  </a:lnTo>
                  <a:lnTo>
                    <a:pt x="73820" y="144640"/>
                  </a:lnTo>
                  <a:cubicBezTo>
                    <a:pt x="71897" y="144724"/>
                    <a:pt x="70142" y="143860"/>
                    <a:pt x="69000" y="142467"/>
                  </a:cubicBezTo>
                  <a:lnTo>
                    <a:pt x="1301" y="59208"/>
                  </a:lnTo>
                  <a:cubicBezTo>
                    <a:pt x="-622" y="56867"/>
                    <a:pt x="-371" y="53468"/>
                    <a:pt x="1774" y="51378"/>
                  </a:cubicBezTo>
                  <a:lnTo>
                    <a:pt x="38103" y="15099"/>
                  </a:lnTo>
                  <a:cubicBezTo>
                    <a:pt x="40221" y="12981"/>
                    <a:pt x="43647" y="12841"/>
                    <a:pt x="45904" y="14736"/>
                  </a:cubicBezTo>
                  <a:lnTo>
                    <a:pt x="129065" y="82558"/>
                  </a:lnTo>
                  <a:cubicBezTo>
                    <a:pt x="130542" y="83757"/>
                    <a:pt x="131294" y="85540"/>
                    <a:pt x="131183" y="87323"/>
                  </a:cubicBezTo>
                  <a:lnTo>
                    <a:pt x="130152" y="110534"/>
                  </a:lnTo>
                  <a:lnTo>
                    <a:pt x="193366" y="173814"/>
                  </a:lnTo>
                  <a:lnTo>
                    <a:pt x="229054" y="138092"/>
                  </a:lnTo>
                  <a:cubicBezTo>
                    <a:pt x="226603" y="120064"/>
                    <a:pt x="228191" y="101617"/>
                    <a:pt x="233790" y="84147"/>
                  </a:cubicBezTo>
                  <a:cubicBezTo>
                    <a:pt x="239530" y="66397"/>
                    <a:pt x="249420" y="49678"/>
                    <a:pt x="263517" y="35579"/>
                  </a:cubicBezTo>
                  <a:lnTo>
                    <a:pt x="263489" y="35579"/>
                  </a:lnTo>
                  <a:cubicBezTo>
                    <a:pt x="280734" y="18358"/>
                    <a:pt x="301824" y="7408"/>
                    <a:pt x="324028" y="2671"/>
                  </a:cubicBezTo>
                  <a:cubicBezTo>
                    <a:pt x="346901" y="-2206"/>
                    <a:pt x="370916" y="-394"/>
                    <a:pt x="392953" y="8021"/>
                  </a:cubicBezTo>
                  <a:cubicBezTo>
                    <a:pt x="395934" y="9163"/>
                    <a:pt x="397467" y="12535"/>
                    <a:pt x="396324" y="15544"/>
                  </a:cubicBezTo>
                  <a:cubicBezTo>
                    <a:pt x="396018" y="16352"/>
                    <a:pt x="395572" y="17021"/>
                    <a:pt x="394987" y="17579"/>
                  </a:cubicBezTo>
                  <a:lnTo>
                    <a:pt x="324056" y="88521"/>
                  </a:lnTo>
                  <a:lnTo>
                    <a:pt x="337707" y="133299"/>
                  </a:lnTo>
                  <a:lnTo>
                    <a:pt x="382478" y="146953"/>
                  </a:lnTo>
                  <a:lnTo>
                    <a:pt x="453409" y="76010"/>
                  </a:lnTo>
                  <a:cubicBezTo>
                    <a:pt x="455666" y="73753"/>
                    <a:pt x="459371" y="73753"/>
                    <a:pt x="461628" y="76010"/>
                  </a:cubicBezTo>
                  <a:cubicBezTo>
                    <a:pt x="462296" y="76679"/>
                    <a:pt x="462770" y="77459"/>
                    <a:pt x="463049" y="78267"/>
                  </a:cubicBezTo>
                  <a:cubicBezTo>
                    <a:pt x="471406" y="100280"/>
                    <a:pt x="473134" y="124188"/>
                    <a:pt x="468314" y="146981"/>
                  </a:cubicBezTo>
                  <a:cubicBezTo>
                    <a:pt x="463578" y="169161"/>
                    <a:pt x="452601" y="190282"/>
                    <a:pt x="435384" y="207530"/>
                  </a:cubicBezTo>
                  <a:cubicBezTo>
                    <a:pt x="421315" y="221602"/>
                    <a:pt x="404571" y="231494"/>
                    <a:pt x="386796" y="237234"/>
                  </a:cubicBezTo>
                  <a:cubicBezTo>
                    <a:pt x="368604" y="243113"/>
                    <a:pt x="349269" y="244590"/>
                    <a:pt x="330520" y="241636"/>
                  </a:cubicBezTo>
                  <a:lnTo>
                    <a:pt x="434604" y="345794"/>
                  </a:lnTo>
                  <a:lnTo>
                    <a:pt x="434938" y="346128"/>
                  </a:lnTo>
                  <a:cubicBezTo>
                    <a:pt x="441513" y="352899"/>
                    <a:pt x="444828" y="361677"/>
                    <a:pt x="444828" y="370509"/>
                  </a:cubicBezTo>
                  <a:cubicBezTo>
                    <a:pt x="444828" y="379454"/>
                    <a:pt x="441429" y="388399"/>
                    <a:pt x="434604" y="395225"/>
                  </a:cubicBezTo>
                  <a:lnTo>
                    <a:pt x="427890" y="401941"/>
                  </a:lnTo>
                  <a:lnTo>
                    <a:pt x="427778" y="402052"/>
                  </a:lnTo>
                  <a:lnTo>
                    <a:pt x="388329" y="441508"/>
                  </a:lnTo>
                  <a:lnTo>
                    <a:pt x="381559" y="448279"/>
                  </a:lnTo>
                  <a:lnTo>
                    <a:pt x="381196" y="448614"/>
                  </a:lnTo>
                  <a:cubicBezTo>
                    <a:pt x="374427" y="455190"/>
                    <a:pt x="365651" y="458478"/>
                    <a:pt x="356875" y="458478"/>
                  </a:cubicBezTo>
                  <a:cubicBezTo>
                    <a:pt x="347932" y="458478"/>
                    <a:pt x="338961" y="455078"/>
                    <a:pt x="332163" y="448279"/>
                  </a:cubicBezTo>
                  <a:lnTo>
                    <a:pt x="228664" y="344763"/>
                  </a:lnTo>
                  <a:lnTo>
                    <a:pt x="126697" y="447973"/>
                  </a:lnTo>
                  <a:cubicBezTo>
                    <a:pt x="123299" y="451400"/>
                    <a:pt x="119538" y="454020"/>
                    <a:pt x="115359" y="455747"/>
                  </a:cubicBezTo>
                  <a:cubicBezTo>
                    <a:pt x="111235" y="457475"/>
                    <a:pt x="106750" y="458394"/>
                    <a:pt x="101930" y="458394"/>
                  </a:cubicBezTo>
                  <a:cubicBezTo>
                    <a:pt x="97138" y="458394"/>
                    <a:pt x="92653" y="457558"/>
                    <a:pt x="88502" y="455830"/>
                  </a:cubicBezTo>
                  <a:cubicBezTo>
                    <a:pt x="84323" y="454131"/>
                    <a:pt x="80506" y="451540"/>
                    <a:pt x="77135" y="448196"/>
                  </a:cubicBezTo>
                  <a:lnTo>
                    <a:pt x="22808" y="393832"/>
                  </a:lnTo>
                  <a:cubicBezTo>
                    <a:pt x="16011" y="387033"/>
                    <a:pt x="12612" y="378089"/>
                    <a:pt x="12612" y="369144"/>
                  </a:cubicBezTo>
                  <a:cubicBezTo>
                    <a:pt x="12612" y="360200"/>
                    <a:pt x="16011" y="351255"/>
                    <a:pt x="22808" y="344456"/>
                  </a:cubicBezTo>
                  <a:lnTo>
                    <a:pt x="22808" y="344428"/>
                  </a:lnTo>
                  <a:lnTo>
                    <a:pt x="160241" y="206889"/>
                  </a:lnTo>
                  <a:close/>
                  <a:moveTo>
                    <a:pt x="264325" y="308623"/>
                  </a:moveTo>
                  <a:lnTo>
                    <a:pt x="384233" y="429081"/>
                  </a:lnTo>
                  <a:lnTo>
                    <a:pt x="415492" y="397845"/>
                  </a:lnTo>
                  <a:lnTo>
                    <a:pt x="295416" y="277164"/>
                  </a:lnTo>
                  <a:lnTo>
                    <a:pt x="264325" y="308623"/>
                  </a:lnTo>
                  <a:close/>
                  <a:moveTo>
                    <a:pt x="376015" y="437301"/>
                  </a:moveTo>
                  <a:lnTo>
                    <a:pt x="256190" y="316843"/>
                  </a:lnTo>
                  <a:lnTo>
                    <a:pt x="243541" y="329660"/>
                  </a:lnTo>
                  <a:lnTo>
                    <a:pt x="236855" y="336403"/>
                  </a:lnTo>
                  <a:lnTo>
                    <a:pt x="340410" y="439976"/>
                  </a:lnTo>
                  <a:cubicBezTo>
                    <a:pt x="344951" y="444518"/>
                    <a:pt x="350913" y="446774"/>
                    <a:pt x="356903" y="446774"/>
                  </a:cubicBezTo>
                  <a:cubicBezTo>
                    <a:pt x="362753" y="446774"/>
                    <a:pt x="368632" y="444601"/>
                    <a:pt x="373089" y="440254"/>
                  </a:cubicBezTo>
                  <a:lnTo>
                    <a:pt x="373368" y="439976"/>
                  </a:lnTo>
                  <a:lnTo>
                    <a:pt x="376015" y="437301"/>
                  </a:lnTo>
                  <a:close/>
                  <a:moveTo>
                    <a:pt x="250646" y="305976"/>
                  </a:moveTo>
                  <a:cubicBezTo>
                    <a:pt x="250924" y="305362"/>
                    <a:pt x="251314" y="304777"/>
                    <a:pt x="251816" y="304304"/>
                  </a:cubicBezTo>
                  <a:lnTo>
                    <a:pt x="291265" y="264820"/>
                  </a:lnTo>
                  <a:lnTo>
                    <a:pt x="291293" y="264820"/>
                  </a:lnTo>
                  <a:lnTo>
                    <a:pt x="291321" y="264820"/>
                  </a:lnTo>
                  <a:lnTo>
                    <a:pt x="318206" y="237540"/>
                  </a:lnTo>
                  <a:lnTo>
                    <a:pt x="318317" y="237457"/>
                  </a:lnTo>
                  <a:lnTo>
                    <a:pt x="325031" y="230686"/>
                  </a:lnTo>
                  <a:cubicBezTo>
                    <a:pt x="327037" y="228484"/>
                    <a:pt x="330408" y="228178"/>
                    <a:pt x="332804" y="229989"/>
                  </a:cubicBezTo>
                  <a:lnTo>
                    <a:pt x="333110" y="230212"/>
                  </a:lnTo>
                  <a:cubicBezTo>
                    <a:pt x="349854" y="232748"/>
                    <a:pt x="367072" y="231355"/>
                    <a:pt x="383258" y="226144"/>
                  </a:cubicBezTo>
                  <a:cubicBezTo>
                    <a:pt x="399305" y="220961"/>
                    <a:pt x="414378" y="212016"/>
                    <a:pt x="427165" y="199227"/>
                  </a:cubicBezTo>
                  <a:cubicBezTo>
                    <a:pt x="442739" y="183651"/>
                    <a:pt x="452685" y="164536"/>
                    <a:pt x="456919" y="144501"/>
                  </a:cubicBezTo>
                  <a:cubicBezTo>
                    <a:pt x="460708" y="126779"/>
                    <a:pt x="460068" y="108277"/>
                    <a:pt x="454997" y="90806"/>
                  </a:cubicBezTo>
                  <a:lnTo>
                    <a:pt x="388245" y="157570"/>
                  </a:lnTo>
                  <a:lnTo>
                    <a:pt x="388217" y="157542"/>
                  </a:lnTo>
                  <a:cubicBezTo>
                    <a:pt x="386768" y="159019"/>
                    <a:pt x="384568" y="159631"/>
                    <a:pt x="382450" y="158991"/>
                  </a:cubicBezTo>
                  <a:lnTo>
                    <a:pt x="331383" y="143414"/>
                  </a:lnTo>
                  <a:cubicBezTo>
                    <a:pt x="329600" y="142857"/>
                    <a:pt x="328096" y="141464"/>
                    <a:pt x="327511" y="139541"/>
                  </a:cubicBezTo>
                  <a:lnTo>
                    <a:pt x="312104" y="88995"/>
                  </a:lnTo>
                  <a:cubicBezTo>
                    <a:pt x="311269" y="86877"/>
                    <a:pt x="311658" y="84370"/>
                    <a:pt x="313358" y="82670"/>
                  </a:cubicBezTo>
                  <a:lnTo>
                    <a:pt x="380138" y="15906"/>
                  </a:lnTo>
                  <a:cubicBezTo>
                    <a:pt x="362642" y="10835"/>
                    <a:pt x="344171" y="10166"/>
                    <a:pt x="326452" y="13956"/>
                  </a:cubicBezTo>
                  <a:cubicBezTo>
                    <a:pt x="306421" y="18219"/>
                    <a:pt x="287365" y="28139"/>
                    <a:pt x="271735" y="43743"/>
                  </a:cubicBezTo>
                  <a:lnTo>
                    <a:pt x="271708" y="43715"/>
                  </a:lnTo>
                  <a:lnTo>
                    <a:pt x="271708" y="43743"/>
                  </a:lnTo>
                  <a:cubicBezTo>
                    <a:pt x="258948" y="56477"/>
                    <a:pt x="250005" y="71580"/>
                    <a:pt x="244851" y="87602"/>
                  </a:cubicBezTo>
                  <a:cubicBezTo>
                    <a:pt x="239502" y="104153"/>
                    <a:pt x="238192" y="121708"/>
                    <a:pt x="240895" y="138761"/>
                  </a:cubicBezTo>
                  <a:cubicBezTo>
                    <a:pt x="241312" y="140600"/>
                    <a:pt x="240839" y="142551"/>
                    <a:pt x="239474" y="144000"/>
                  </a:cubicBezTo>
                  <a:lnTo>
                    <a:pt x="239335" y="144167"/>
                  </a:lnTo>
                  <a:lnTo>
                    <a:pt x="197461" y="186047"/>
                  </a:lnTo>
                  <a:lnTo>
                    <a:pt x="172555" y="210958"/>
                  </a:lnTo>
                  <a:lnTo>
                    <a:pt x="172471" y="211041"/>
                  </a:lnTo>
                  <a:lnTo>
                    <a:pt x="30999" y="352537"/>
                  </a:lnTo>
                  <a:lnTo>
                    <a:pt x="30971" y="352509"/>
                  </a:lnTo>
                  <a:cubicBezTo>
                    <a:pt x="26458" y="357051"/>
                    <a:pt x="24229" y="363014"/>
                    <a:pt x="24229" y="369005"/>
                  </a:cubicBezTo>
                  <a:cubicBezTo>
                    <a:pt x="24229" y="374968"/>
                    <a:pt x="26458" y="380931"/>
                    <a:pt x="30999" y="385473"/>
                  </a:cubicBezTo>
                  <a:lnTo>
                    <a:pt x="85326" y="439808"/>
                  </a:lnTo>
                  <a:cubicBezTo>
                    <a:pt x="87638" y="442121"/>
                    <a:pt x="90145" y="443877"/>
                    <a:pt x="92876" y="444964"/>
                  </a:cubicBezTo>
                  <a:cubicBezTo>
                    <a:pt x="95634" y="446106"/>
                    <a:pt x="98643" y="446691"/>
                    <a:pt x="101874" y="446663"/>
                  </a:cubicBezTo>
                  <a:cubicBezTo>
                    <a:pt x="105106" y="446663"/>
                    <a:pt x="108087" y="446078"/>
                    <a:pt x="110873" y="444880"/>
                  </a:cubicBezTo>
                  <a:cubicBezTo>
                    <a:pt x="113603" y="443737"/>
                    <a:pt x="116111" y="442010"/>
                    <a:pt x="118367" y="439725"/>
                  </a:cubicBezTo>
                  <a:lnTo>
                    <a:pt x="224179" y="332614"/>
                  </a:lnTo>
                  <a:lnTo>
                    <a:pt x="224513" y="332280"/>
                  </a:lnTo>
                  <a:lnTo>
                    <a:pt x="224792" y="332001"/>
                  </a:lnTo>
                  <a:lnTo>
                    <a:pt x="250646" y="305976"/>
                  </a:lnTo>
                  <a:close/>
                  <a:moveTo>
                    <a:pt x="303523" y="268916"/>
                  </a:moveTo>
                  <a:lnTo>
                    <a:pt x="423655" y="389624"/>
                  </a:lnTo>
                  <a:lnTo>
                    <a:pt x="426413" y="386894"/>
                  </a:lnTo>
                  <a:cubicBezTo>
                    <a:pt x="430954" y="382352"/>
                    <a:pt x="433211" y="376389"/>
                    <a:pt x="433211" y="370426"/>
                  </a:cubicBezTo>
                  <a:cubicBezTo>
                    <a:pt x="433211" y="364546"/>
                    <a:pt x="431038" y="358695"/>
                    <a:pt x="426692" y="354209"/>
                  </a:cubicBezTo>
                  <a:lnTo>
                    <a:pt x="426413" y="353958"/>
                  </a:lnTo>
                  <a:lnTo>
                    <a:pt x="322357" y="249857"/>
                  </a:lnTo>
                  <a:lnTo>
                    <a:pt x="303523" y="268916"/>
                  </a:lnTo>
                  <a:close/>
                  <a:moveTo>
                    <a:pt x="68192" y="362596"/>
                  </a:moveTo>
                  <a:lnTo>
                    <a:pt x="108421" y="402860"/>
                  </a:lnTo>
                  <a:lnTo>
                    <a:pt x="148679" y="362596"/>
                  </a:lnTo>
                  <a:lnTo>
                    <a:pt x="108421" y="322360"/>
                  </a:lnTo>
                  <a:lnTo>
                    <a:pt x="68192" y="362596"/>
                  </a:lnTo>
                  <a:close/>
                  <a:moveTo>
                    <a:pt x="104326" y="415176"/>
                  </a:moveTo>
                  <a:cubicBezTo>
                    <a:pt x="106583" y="417433"/>
                    <a:pt x="110316" y="417433"/>
                    <a:pt x="112573" y="415176"/>
                  </a:cubicBezTo>
                  <a:lnTo>
                    <a:pt x="161049" y="366692"/>
                  </a:lnTo>
                  <a:cubicBezTo>
                    <a:pt x="163305" y="364407"/>
                    <a:pt x="163305" y="360729"/>
                    <a:pt x="161049" y="358444"/>
                  </a:cubicBezTo>
                  <a:lnTo>
                    <a:pt x="112573" y="309960"/>
                  </a:lnTo>
                  <a:cubicBezTo>
                    <a:pt x="110316" y="307675"/>
                    <a:pt x="106583" y="307675"/>
                    <a:pt x="104326" y="309960"/>
                  </a:cubicBezTo>
                  <a:lnTo>
                    <a:pt x="55878" y="358444"/>
                  </a:lnTo>
                  <a:cubicBezTo>
                    <a:pt x="53593" y="360729"/>
                    <a:pt x="53593" y="364407"/>
                    <a:pt x="55878" y="366692"/>
                  </a:cubicBezTo>
                  <a:lnTo>
                    <a:pt x="104326" y="415176"/>
                  </a:lnTo>
                  <a:close/>
                  <a:moveTo>
                    <a:pt x="103462" y="133634"/>
                  </a:moveTo>
                  <a:lnTo>
                    <a:pt x="168459" y="198670"/>
                  </a:lnTo>
                  <a:lnTo>
                    <a:pt x="185147" y="181979"/>
                  </a:lnTo>
                  <a:lnTo>
                    <a:pt x="120123" y="116887"/>
                  </a:lnTo>
                  <a:cubicBezTo>
                    <a:pt x="119036" y="115801"/>
                    <a:pt x="118395" y="114240"/>
                    <a:pt x="118451" y="112540"/>
                  </a:cubicBezTo>
                  <a:lnTo>
                    <a:pt x="119454" y="89692"/>
                  </a:lnTo>
                  <a:lnTo>
                    <a:pt x="42561" y="27025"/>
                  </a:lnTo>
                  <a:lnTo>
                    <a:pt x="13615" y="55975"/>
                  </a:lnTo>
                  <a:lnTo>
                    <a:pt x="76215" y="132937"/>
                  </a:lnTo>
                  <a:lnTo>
                    <a:pt x="99033" y="131934"/>
                  </a:lnTo>
                  <a:cubicBezTo>
                    <a:pt x="100621" y="131823"/>
                    <a:pt x="102237" y="132408"/>
                    <a:pt x="103462" y="133634"/>
                  </a:cubicBezTo>
                  <a:moveTo>
                    <a:pt x="45848" y="14681"/>
                  </a:moveTo>
                  <a:lnTo>
                    <a:pt x="45876" y="14708"/>
                  </a:lnTo>
                  <a:lnTo>
                    <a:pt x="45848" y="14681"/>
                  </a:lnTo>
                  <a:close/>
                </a:path>
              </a:pathLst>
            </a:custGeom>
            <a:grpFill/>
            <a:ln w="278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B53183F-D354-BB4A-8EFA-98022D047097}"/>
                </a:ext>
              </a:extLst>
            </p:cNvPr>
            <p:cNvSpPr/>
            <p:nvPr/>
          </p:nvSpPr>
          <p:spPr>
            <a:xfrm>
              <a:off x="6733552" y="3768407"/>
              <a:ext cx="674993" cy="482615"/>
            </a:xfrm>
            <a:custGeom>
              <a:avLst/>
              <a:gdLst>
                <a:gd name="connsiteX0" fmla="*/ 114504 w 674993"/>
                <a:gd name="connsiteY0" fmla="*/ 482420 h 482615"/>
                <a:gd name="connsiteX1" fmla="*/ 33488 w 674993"/>
                <a:gd name="connsiteY1" fmla="*/ 448816 h 482615"/>
                <a:gd name="connsiteX2" fmla="*/ 0 w 674993"/>
                <a:gd name="connsiteY2" fmla="*/ 367814 h 482615"/>
                <a:gd name="connsiteX3" fmla="*/ 27693 w 674993"/>
                <a:gd name="connsiteY3" fmla="*/ 293137 h 482615"/>
                <a:gd name="connsiteX4" fmla="*/ 27665 w 674993"/>
                <a:gd name="connsiteY4" fmla="*/ 293137 h 482615"/>
                <a:gd name="connsiteX5" fmla="*/ 92634 w 674993"/>
                <a:gd name="connsiteY5" fmla="*/ 255381 h 482615"/>
                <a:gd name="connsiteX6" fmla="*/ 145205 w 674993"/>
                <a:gd name="connsiteY6" fmla="*/ 160224 h 482615"/>
                <a:gd name="connsiteX7" fmla="*/ 251100 w 674993"/>
                <a:gd name="connsiteY7" fmla="*/ 120377 h 482615"/>
                <a:gd name="connsiteX8" fmla="*/ 324706 w 674993"/>
                <a:gd name="connsiteY8" fmla="*/ 138266 h 482615"/>
                <a:gd name="connsiteX9" fmla="*/ 379311 w 674993"/>
                <a:gd name="connsiteY9" fmla="*/ 184493 h 482615"/>
                <a:gd name="connsiteX10" fmla="*/ 390956 w 674993"/>
                <a:gd name="connsiteY10" fmla="*/ 182209 h 482615"/>
                <a:gd name="connsiteX11" fmla="*/ 407421 w 674993"/>
                <a:gd name="connsiteY11" fmla="*/ 181038 h 482615"/>
                <a:gd name="connsiteX12" fmla="*/ 473923 w 674993"/>
                <a:gd name="connsiteY12" fmla="*/ 202355 h 482615"/>
                <a:gd name="connsiteX13" fmla="*/ 514403 w 674993"/>
                <a:gd name="connsiteY13" fmla="*/ 254656 h 482615"/>
                <a:gd name="connsiteX14" fmla="*/ 583272 w 674993"/>
                <a:gd name="connsiteY14" fmla="*/ 291577 h 482615"/>
                <a:gd name="connsiteX15" fmla="*/ 612553 w 674993"/>
                <a:gd name="connsiteY15" fmla="*/ 368092 h 482615"/>
                <a:gd name="connsiteX16" fmla="*/ 612581 w 674993"/>
                <a:gd name="connsiteY16" fmla="*/ 368092 h 482615"/>
                <a:gd name="connsiteX17" fmla="*/ 612581 w 674993"/>
                <a:gd name="connsiteY17" fmla="*/ 368092 h 482615"/>
                <a:gd name="connsiteX18" fmla="*/ 612553 w 674993"/>
                <a:gd name="connsiteY18" fmla="*/ 368092 h 482615"/>
                <a:gd name="connsiteX19" fmla="*/ 578954 w 674993"/>
                <a:gd name="connsiteY19" fmla="*/ 449094 h 482615"/>
                <a:gd name="connsiteX20" fmla="*/ 497966 w 674993"/>
                <a:gd name="connsiteY20" fmla="*/ 482587 h 482615"/>
                <a:gd name="connsiteX21" fmla="*/ 497966 w 674993"/>
                <a:gd name="connsiteY21" fmla="*/ 482615 h 482615"/>
                <a:gd name="connsiteX22" fmla="*/ 497966 w 674993"/>
                <a:gd name="connsiteY22" fmla="*/ 482615 h 482615"/>
                <a:gd name="connsiteX23" fmla="*/ 497966 w 674993"/>
                <a:gd name="connsiteY23" fmla="*/ 482587 h 482615"/>
                <a:gd name="connsiteX24" fmla="*/ 114504 w 674993"/>
                <a:gd name="connsiteY24" fmla="*/ 482420 h 482615"/>
                <a:gd name="connsiteX25" fmla="*/ 630495 w 674993"/>
                <a:gd name="connsiteY25" fmla="*/ 181233 h 482615"/>
                <a:gd name="connsiteX26" fmla="*/ 659998 w 674993"/>
                <a:gd name="connsiteY26" fmla="*/ 172233 h 482615"/>
                <a:gd name="connsiteX27" fmla="*/ 554075 w 674993"/>
                <a:gd name="connsiteY27" fmla="*/ 45505 h 482615"/>
                <a:gd name="connsiteX28" fmla="*/ 391430 w 674993"/>
                <a:gd name="connsiteY28" fmla="*/ 16972 h 482615"/>
                <a:gd name="connsiteX29" fmla="*/ 398367 w 674993"/>
                <a:gd name="connsiteY29" fmla="*/ 47038 h 482615"/>
                <a:gd name="connsiteX30" fmla="*/ 538697 w 674993"/>
                <a:gd name="connsiteY30" fmla="*/ 72172 h 482615"/>
                <a:gd name="connsiteX31" fmla="*/ 630495 w 674993"/>
                <a:gd name="connsiteY31" fmla="*/ 181233 h 482615"/>
                <a:gd name="connsiteX32" fmla="*/ 670334 w 674993"/>
                <a:gd name="connsiteY32" fmla="*/ 182822 h 482615"/>
                <a:gd name="connsiteX33" fmla="*/ 674708 w 674993"/>
                <a:gd name="connsiteY33" fmla="*/ 174629 h 482615"/>
                <a:gd name="connsiteX34" fmla="*/ 674652 w 674993"/>
                <a:gd name="connsiteY34" fmla="*/ 174490 h 482615"/>
                <a:gd name="connsiteX35" fmla="*/ 674652 w 674993"/>
                <a:gd name="connsiteY35" fmla="*/ 174490 h 482615"/>
                <a:gd name="connsiteX36" fmla="*/ 560622 w 674993"/>
                <a:gd name="connsiteY36" fmla="*/ 34109 h 482615"/>
                <a:gd name="connsiteX37" fmla="*/ 382097 w 674993"/>
                <a:gd name="connsiteY37" fmla="*/ 5353 h 482615"/>
                <a:gd name="connsiteX38" fmla="*/ 376999 w 674993"/>
                <a:gd name="connsiteY38" fmla="*/ 13127 h 482615"/>
                <a:gd name="connsiteX39" fmla="*/ 377026 w 674993"/>
                <a:gd name="connsiteY39" fmla="*/ 13239 h 482615"/>
                <a:gd name="connsiteX40" fmla="*/ 386917 w 674993"/>
                <a:gd name="connsiteY40" fmla="*/ 56094 h 482615"/>
                <a:gd name="connsiteX41" fmla="*/ 394773 w 674993"/>
                <a:gd name="connsiteY41" fmla="*/ 61026 h 482615"/>
                <a:gd name="connsiteX42" fmla="*/ 394885 w 674993"/>
                <a:gd name="connsiteY42" fmla="*/ 61026 h 482615"/>
                <a:gd name="connsiteX43" fmla="*/ 532038 w 674993"/>
                <a:gd name="connsiteY43" fmla="*/ 83540 h 482615"/>
                <a:gd name="connsiteX44" fmla="*/ 620103 w 674993"/>
                <a:gd name="connsiteY44" fmla="*/ 191404 h 482615"/>
                <a:gd name="connsiteX45" fmla="*/ 628322 w 674993"/>
                <a:gd name="connsiteY45" fmla="*/ 195611 h 482615"/>
                <a:gd name="connsiteX46" fmla="*/ 670334 w 674993"/>
                <a:gd name="connsiteY46" fmla="*/ 182822 h 482615"/>
                <a:gd name="connsiteX47" fmla="*/ 545550 w 674993"/>
                <a:gd name="connsiteY47" fmla="*/ 212079 h 482615"/>
                <a:gd name="connsiteX48" fmla="*/ 545550 w 674993"/>
                <a:gd name="connsiteY48" fmla="*/ 212079 h 482615"/>
                <a:gd name="connsiteX49" fmla="*/ 553769 w 674993"/>
                <a:gd name="connsiteY49" fmla="*/ 216064 h 482615"/>
                <a:gd name="connsiteX50" fmla="*/ 595586 w 674993"/>
                <a:gd name="connsiteY50" fmla="*/ 202438 h 482615"/>
                <a:gd name="connsiteX51" fmla="*/ 595586 w 674993"/>
                <a:gd name="connsiteY51" fmla="*/ 202438 h 482615"/>
                <a:gd name="connsiteX52" fmla="*/ 595781 w 674993"/>
                <a:gd name="connsiteY52" fmla="*/ 202382 h 482615"/>
                <a:gd name="connsiteX53" fmla="*/ 599737 w 674993"/>
                <a:gd name="connsiteY53" fmla="*/ 193995 h 482615"/>
                <a:gd name="connsiteX54" fmla="*/ 522009 w 674993"/>
                <a:gd name="connsiteY54" fmla="*/ 100984 h 482615"/>
                <a:gd name="connsiteX55" fmla="*/ 403020 w 674993"/>
                <a:gd name="connsiteY55" fmla="*/ 80002 h 482615"/>
                <a:gd name="connsiteX56" fmla="*/ 402490 w 674993"/>
                <a:gd name="connsiteY56" fmla="*/ 80085 h 482615"/>
                <a:gd name="connsiteX57" fmla="*/ 397392 w 674993"/>
                <a:gd name="connsiteY57" fmla="*/ 87860 h 482615"/>
                <a:gd name="connsiteX58" fmla="*/ 406446 w 674993"/>
                <a:gd name="connsiteY58" fmla="*/ 130687 h 482615"/>
                <a:gd name="connsiteX59" fmla="*/ 413996 w 674993"/>
                <a:gd name="connsiteY59" fmla="*/ 136065 h 482615"/>
                <a:gd name="connsiteX60" fmla="*/ 493452 w 674993"/>
                <a:gd name="connsiteY60" fmla="*/ 150443 h 482615"/>
                <a:gd name="connsiteX61" fmla="*/ 545550 w 674993"/>
                <a:gd name="connsiteY61" fmla="*/ 212079 h 482615"/>
                <a:gd name="connsiteX62" fmla="*/ 500027 w 674993"/>
                <a:gd name="connsiteY62" fmla="*/ 139019 h 482615"/>
                <a:gd name="connsiteX63" fmla="*/ 555552 w 674993"/>
                <a:gd name="connsiteY63" fmla="*/ 201630 h 482615"/>
                <a:gd name="connsiteX64" fmla="*/ 584916 w 674993"/>
                <a:gd name="connsiteY64" fmla="*/ 192072 h 482615"/>
                <a:gd name="connsiteX65" fmla="*/ 515406 w 674993"/>
                <a:gd name="connsiteY65" fmla="*/ 112380 h 482615"/>
                <a:gd name="connsiteX66" fmla="*/ 411656 w 674993"/>
                <a:gd name="connsiteY66" fmla="*/ 91928 h 482615"/>
                <a:gd name="connsiteX67" fmla="*/ 418036 w 674993"/>
                <a:gd name="connsiteY67" fmla="*/ 122161 h 482615"/>
                <a:gd name="connsiteX68" fmla="*/ 500027 w 674993"/>
                <a:gd name="connsiteY68" fmla="*/ 139019 h 482615"/>
                <a:gd name="connsiteX69" fmla="*/ 42848 w 674993"/>
                <a:gd name="connsiteY69" fmla="*/ 439537 h 482615"/>
                <a:gd name="connsiteX70" fmla="*/ 114532 w 674993"/>
                <a:gd name="connsiteY70" fmla="*/ 469268 h 482615"/>
                <a:gd name="connsiteX71" fmla="*/ 497994 w 674993"/>
                <a:gd name="connsiteY71" fmla="*/ 469435 h 482615"/>
                <a:gd name="connsiteX72" fmla="*/ 497994 w 674993"/>
                <a:gd name="connsiteY72" fmla="*/ 469407 h 482615"/>
                <a:gd name="connsiteX73" fmla="*/ 497994 w 674993"/>
                <a:gd name="connsiteY73" fmla="*/ 469407 h 482615"/>
                <a:gd name="connsiteX74" fmla="*/ 497994 w 674993"/>
                <a:gd name="connsiteY74" fmla="*/ 469435 h 482615"/>
                <a:gd name="connsiteX75" fmla="*/ 569705 w 674993"/>
                <a:gd name="connsiteY75" fmla="*/ 439760 h 482615"/>
                <a:gd name="connsiteX76" fmla="*/ 599431 w 674993"/>
                <a:gd name="connsiteY76" fmla="*/ 368092 h 482615"/>
                <a:gd name="connsiteX77" fmla="*/ 599403 w 674993"/>
                <a:gd name="connsiteY77" fmla="*/ 368092 h 482615"/>
                <a:gd name="connsiteX78" fmla="*/ 599403 w 674993"/>
                <a:gd name="connsiteY78" fmla="*/ 368092 h 482615"/>
                <a:gd name="connsiteX79" fmla="*/ 599431 w 674993"/>
                <a:gd name="connsiteY79" fmla="*/ 368092 h 482615"/>
                <a:gd name="connsiteX80" fmla="*/ 573521 w 674993"/>
                <a:gd name="connsiteY80" fmla="*/ 300326 h 482615"/>
                <a:gd name="connsiteX81" fmla="*/ 509165 w 674993"/>
                <a:gd name="connsiteY81" fmla="*/ 267251 h 482615"/>
                <a:gd name="connsiteX82" fmla="*/ 503370 w 674993"/>
                <a:gd name="connsiteY82" fmla="*/ 262792 h 482615"/>
                <a:gd name="connsiteX83" fmla="*/ 466317 w 674993"/>
                <a:gd name="connsiteY83" fmla="*/ 213054 h 482615"/>
                <a:gd name="connsiteX84" fmla="*/ 407449 w 674993"/>
                <a:gd name="connsiteY84" fmla="*/ 194190 h 482615"/>
                <a:gd name="connsiteX85" fmla="*/ 392851 w 674993"/>
                <a:gd name="connsiteY85" fmla="*/ 195249 h 482615"/>
                <a:gd name="connsiteX86" fmla="*/ 378614 w 674993"/>
                <a:gd name="connsiteY86" fmla="*/ 198370 h 482615"/>
                <a:gd name="connsiteX87" fmla="*/ 378614 w 674993"/>
                <a:gd name="connsiteY87" fmla="*/ 198370 h 482615"/>
                <a:gd name="connsiteX88" fmla="*/ 371399 w 674993"/>
                <a:gd name="connsiteY88" fmla="*/ 195862 h 482615"/>
                <a:gd name="connsiteX89" fmla="*/ 318744 w 674993"/>
                <a:gd name="connsiteY89" fmla="*/ 149997 h 482615"/>
                <a:gd name="connsiteX90" fmla="*/ 251156 w 674993"/>
                <a:gd name="connsiteY90" fmla="*/ 133557 h 482615"/>
                <a:gd name="connsiteX91" fmla="*/ 153925 w 674993"/>
                <a:gd name="connsiteY91" fmla="*/ 170171 h 482615"/>
                <a:gd name="connsiteX92" fmla="*/ 105059 w 674993"/>
                <a:gd name="connsiteY92" fmla="*/ 261483 h 482615"/>
                <a:gd name="connsiteX93" fmla="*/ 99432 w 674993"/>
                <a:gd name="connsiteY93" fmla="*/ 267641 h 482615"/>
                <a:gd name="connsiteX94" fmla="*/ 37694 w 674993"/>
                <a:gd name="connsiteY94" fmla="*/ 301803 h 482615"/>
                <a:gd name="connsiteX95" fmla="*/ 37666 w 674993"/>
                <a:gd name="connsiteY95" fmla="*/ 301803 h 482615"/>
                <a:gd name="connsiteX96" fmla="*/ 37666 w 674993"/>
                <a:gd name="connsiteY96" fmla="*/ 301803 h 482615"/>
                <a:gd name="connsiteX97" fmla="*/ 13150 w 674993"/>
                <a:gd name="connsiteY97" fmla="*/ 367870 h 482615"/>
                <a:gd name="connsiteX98" fmla="*/ 42848 w 674993"/>
                <a:gd name="connsiteY98" fmla="*/ 439537 h 48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74993" h="482615">
                  <a:moveTo>
                    <a:pt x="114504" y="482420"/>
                  </a:moveTo>
                  <a:cubicBezTo>
                    <a:pt x="82855" y="482420"/>
                    <a:pt x="54243" y="469575"/>
                    <a:pt x="33488" y="448816"/>
                  </a:cubicBezTo>
                  <a:cubicBezTo>
                    <a:pt x="12788" y="428085"/>
                    <a:pt x="-28" y="399440"/>
                    <a:pt x="0" y="367814"/>
                  </a:cubicBezTo>
                  <a:cubicBezTo>
                    <a:pt x="0" y="339281"/>
                    <a:pt x="10447" y="313199"/>
                    <a:pt x="27693" y="293137"/>
                  </a:cubicBezTo>
                  <a:lnTo>
                    <a:pt x="27665" y="293137"/>
                  </a:lnTo>
                  <a:cubicBezTo>
                    <a:pt x="44130" y="273994"/>
                    <a:pt x="66836" y="260368"/>
                    <a:pt x="92634" y="255381"/>
                  </a:cubicBezTo>
                  <a:cubicBezTo>
                    <a:pt x="98652" y="217652"/>
                    <a:pt x="117791" y="184326"/>
                    <a:pt x="145205" y="160224"/>
                  </a:cubicBezTo>
                  <a:cubicBezTo>
                    <a:pt x="173455" y="135396"/>
                    <a:pt x="210509" y="120377"/>
                    <a:pt x="251100" y="120377"/>
                  </a:cubicBezTo>
                  <a:cubicBezTo>
                    <a:pt x="277651" y="120405"/>
                    <a:pt x="302697" y="126842"/>
                    <a:pt x="324706" y="138266"/>
                  </a:cubicBezTo>
                  <a:cubicBezTo>
                    <a:pt x="346186" y="149384"/>
                    <a:pt x="364852" y="165267"/>
                    <a:pt x="379311" y="184493"/>
                  </a:cubicBezTo>
                  <a:cubicBezTo>
                    <a:pt x="383128" y="183546"/>
                    <a:pt x="387028" y="182766"/>
                    <a:pt x="390956" y="182209"/>
                  </a:cubicBezTo>
                  <a:cubicBezTo>
                    <a:pt x="396250" y="181456"/>
                    <a:pt x="401766" y="181038"/>
                    <a:pt x="407421" y="181038"/>
                  </a:cubicBezTo>
                  <a:cubicBezTo>
                    <a:pt x="432217" y="181066"/>
                    <a:pt x="455201" y="188952"/>
                    <a:pt x="473923" y="202355"/>
                  </a:cubicBezTo>
                  <a:cubicBezTo>
                    <a:pt x="492059" y="215339"/>
                    <a:pt x="506296" y="233507"/>
                    <a:pt x="514403" y="254656"/>
                  </a:cubicBezTo>
                  <a:cubicBezTo>
                    <a:pt x="541622" y="258557"/>
                    <a:pt x="565749" y="272016"/>
                    <a:pt x="583272" y="291577"/>
                  </a:cubicBezTo>
                  <a:cubicBezTo>
                    <a:pt x="601493" y="311862"/>
                    <a:pt x="612553" y="338695"/>
                    <a:pt x="612553" y="368092"/>
                  </a:cubicBezTo>
                  <a:lnTo>
                    <a:pt x="612581" y="368092"/>
                  </a:lnTo>
                  <a:lnTo>
                    <a:pt x="612581" y="368092"/>
                  </a:lnTo>
                  <a:lnTo>
                    <a:pt x="612553" y="368092"/>
                  </a:lnTo>
                  <a:cubicBezTo>
                    <a:pt x="612525" y="399718"/>
                    <a:pt x="599682" y="428363"/>
                    <a:pt x="578954" y="449094"/>
                  </a:cubicBezTo>
                  <a:cubicBezTo>
                    <a:pt x="558254" y="469798"/>
                    <a:pt x="529587" y="482615"/>
                    <a:pt x="497966" y="482587"/>
                  </a:cubicBezTo>
                  <a:lnTo>
                    <a:pt x="497966" y="482615"/>
                  </a:lnTo>
                  <a:lnTo>
                    <a:pt x="497966" y="482615"/>
                  </a:lnTo>
                  <a:lnTo>
                    <a:pt x="497966" y="482587"/>
                  </a:lnTo>
                  <a:lnTo>
                    <a:pt x="114504" y="482420"/>
                  </a:lnTo>
                  <a:close/>
                  <a:moveTo>
                    <a:pt x="630495" y="181233"/>
                  </a:moveTo>
                  <a:lnTo>
                    <a:pt x="659998" y="172233"/>
                  </a:lnTo>
                  <a:cubicBezTo>
                    <a:pt x="640218" y="117145"/>
                    <a:pt x="601883" y="73147"/>
                    <a:pt x="554075" y="45505"/>
                  </a:cubicBezTo>
                  <a:cubicBezTo>
                    <a:pt x="506268" y="17864"/>
                    <a:pt x="448988" y="6607"/>
                    <a:pt x="391430" y="16972"/>
                  </a:cubicBezTo>
                  <a:lnTo>
                    <a:pt x="398367" y="47038"/>
                  </a:lnTo>
                  <a:cubicBezTo>
                    <a:pt x="448069" y="38456"/>
                    <a:pt x="497436" y="48320"/>
                    <a:pt x="538697" y="72172"/>
                  </a:cubicBezTo>
                  <a:cubicBezTo>
                    <a:pt x="579901" y="95996"/>
                    <a:pt x="613110" y="133836"/>
                    <a:pt x="630495" y="181233"/>
                  </a:cubicBezTo>
                  <a:moveTo>
                    <a:pt x="670334" y="182822"/>
                  </a:moveTo>
                  <a:cubicBezTo>
                    <a:pt x="673789" y="181763"/>
                    <a:pt x="675767" y="178085"/>
                    <a:pt x="674708" y="174629"/>
                  </a:cubicBezTo>
                  <a:lnTo>
                    <a:pt x="674652" y="174490"/>
                  </a:lnTo>
                  <a:lnTo>
                    <a:pt x="674652" y="174490"/>
                  </a:lnTo>
                  <a:cubicBezTo>
                    <a:pt x="654566" y="113244"/>
                    <a:pt x="612971" y="64370"/>
                    <a:pt x="560622" y="34109"/>
                  </a:cubicBezTo>
                  <a:cubicBezTo>
                    <a:pt x="508274" y="3848"/>
                    <a:pt x="445144" y="-7799"/>
                    <a:pt x="382097" y="5353"/>
                  </a:cubicBezTo>
                  <a:cubicBezTo>
                    <a:pt x="378559" y="6077"/>
                    <a:pt x="376246" y="9560"/>
                    <a:pt x="376999" y="13127"/>
                  </a:cubicBezTo>
                  <a:lnTo>
                    <a:pt x="377026" y="13239"/>
                  </a:lnTo>
                  <a:lnTo>
                    <a:pt x="386917" y="56094"/>
                  </a:lnTo>
                  <a:cubicBezTo>
                    <a:pt x="387725" y="59633"/>
                    <a:pt x="391263" y="61834"/>
                    <a:pt x="394773" y="61026"/>
                  </a:cubicBezTo>
                  <a:lnTo>
                    <a:pt x="394885" y="61026"/>
                  </a:lnTo>
                  <a:cubicBezTo>
                    <a:pt x="443361" y="51190"/>
                    <a:pt x="491809" y="60274"/>
                    <a:pt x="532038" y="83540"/>
                  </a:cubicBezTo>
                  <a:cubicBezTo>
                    <a:pt x="572379" y="106863"/>
                    <a:pt x="604474" y="144396"/>
                    <a:pt x="620103" y="191404"/>
                  </a:cubicBezTo>
                  <a:cubicBezTo>
                    <a:pt x="621245" y="194803"/>
                    <a:pt x="624895" y="196670"/>
                    <a:pt x="628322" y="195611"/>
                  </a:cubicBezTo>
                  <a:lnTo>
                    <a:pt x="670334" y="182822"/>
                  </a:lnTo>
                  <a:close/>
                  <a:moveTo>
                    <a:pt x="545550" y="212079"/>
                  </a:moveTo>
                  <a:lnTo>
                    <a:pt x="545550" y="212079"/>
                  </a:lnTo>
                  <a:cubicBezTo>
                    <a:pt x="546776" y="215367"/>
                    <a:pt x="550398" y="217150"/>
                    <a:pt x="553769" y="216064"/>
                  </a:cubicBezTo>
                  <a:lnTo>
                    <a:pt x="595586" y="202438"/>
                  </a:lnTo>
                  <a:lnTo>
                    <a:pt x="595586" y="202438"/>
                  </a:lnTo>
                  <a:lnTo>
                    <a:pt x="595781" y="202382"/>
                  </a:lnTo>
                  <a:cubicBezTo>
                    <a:pt x="599180" y="201156"/>
                    <a:pt x="600963" y="197395"/>
                    <a:pt x="599737" y="193995"/>
                  </a:cubicBezTo>
                  <a:cubicBezTo>
                    <a:pt x="585223" y="153564"/>
                    <a:pt x="557084" y="121269"/>
                    <a:pt x="522009" y="100984"/>
                  </a:cubicBezTo>
                  <a:cubicBezTo>
                    <a:pt x="487045" y="80782"/>
                    <a:pt x="445171" y="72506"/>
                    <a:pt x="403020" y="80002"/>
                  </a:cubicBezTo>
                  <a:lnTo>
                    <a:pt x="402490" y="80085"/>
                  </a:lnTo>
                  <a:cubicBezTo>
                    <a:pt x="398924" y="80838"/>
                    <a:pt x="396640" y="84321"/>
                    <a:pt x="397392" y="87860"/>
                  </a:cubicBezTo>
                  <a:lnTo>
                    <a:pt x="406446" y="130687"/>
                  </a:lnTo>
                  <a:cubicBezTo>
                    <a:pt x="407059" y="134254"/>
                    <a:pt x="410430" y="136650"/>
                    <a:pt x="413996" y="136065"/>
                  </a:cubicBezTo>
                  <a:cubicBezTo>
                    <a:pt x="442163" y="131300"/>
                    <a:pt x="470106" y="136929"/>
                    <a:pt x="493452" y="150443"/>
                  </a:cubicBezTo>
                  <a:cubicBezTo>
                    <a:pt x="516799" y="163901"/>
                    <a:pt x="535632" y="185302"/>
                    <a:pt x="545550" y="212079"/>
                  </a:cubicBezTo>
                  <a:moveTo>
                    <a:pt x="500027" y="139019"/>
                  </a:moveTo>
                  <a:cubicBezTo>
                    <a:pt x="524238" y="153007"/>
                    <a:pt x="544046" y="174657"/>
                    <a:pt x="555552" y="201630"/>
                  </a:cubicBezTo>
                  <a:lnTo>
                    <a:pt x="584916" y="192072"/>
                  </a:lnTo>
                  <a:cubicBezTo>
                    <a:pt x="570930" y="157660"/>
                    <a:pt x="546024" y="130074"/>
                    <a:pt x="515406" y="112380"/>
                  </a:cubicBezTo>
                  <a:cubicBezTo>
                    <a:pt x="484788" y="94686"/>
                    <a:pt x="448487" y="86856"/>
                    <a:pt x="411656" y="91928"/>
                  </a:cubicBezTo>
                  <a:lnTo>
                    <a:pt x="418036" y="122161"/>
                  </a:lnTo>
                  <a:cubicBezTo>
                    <a:pt x="447177" y="118622"/>
                    <a:pt x="475817" y="125003"/>
                    <a:pt x="500027" y="139019"/>
                  </a:cubicBezTo>
                  <a:moveTo>
                    <a:pt x="42848" y="439537"/>
                  </a:moveTo>
                  <a:cubicBezTo>
                    <a:pt x="61180" y="457899"/>
                    <a:pt x="86533" y="469268"/>
                    <a:pt x="114532" y="469268"/>
                  </a:cubicBezTo>
                  <a:lnTo>
                    <a:pt x="497994" y="469435"/>
                  </a:lnTo>
                  <a:lnTo>
                    <a:pt x="497994" y="469407"/>
                  </a:lnTo>
                  <a:lnTo>
                    <a:pt x="497994" y="469407"/>
                  </a:lnTo>
                  <a:lnTo>
                    <a:pt x="497994" y="469435"/>
                  </a:lnTo>
                  <a:cubicBezTo>
                    <a:pt x="525965" y="469435"/>
                    <a:pt x="551317" y="458095"/>
                    <a:pt x="569705" y="439760"/>
                  </a:cubicBezTo>
                  <a:cubicBezTo>
                    <a:pt x="588036" y="421425"/>
                    <a:pt x="599403" y="396068"/>
                    <a:pt x="599431" y="368092"/>
                  </a:cubicBezTo>
                  <a:lnTo>
                    <a:pt x="599403" y="368092"/>
                  </a:lnTo>
                  <a:lnTo>
                    <a:pt x="599403" y="368092"/>
                  </a:lnTo>
                  <a:lnTo>
                    <a:pt x="599431" y="368092"/>
                  </a:lnTo>
                  <a:cubicBezTo>
                    <a:pt x="599431" y="342067"/>
                    <a:pt x="589624" y="318299"/>
                    <a:pt x="573521" y="300326"/>
                  </a:cubicBezTo>
                  <a:cubicBezTo>
                    <a:pt x="557307" y="282242"/>
                    <a:pt x="534657" y="270037"/>
                    <a:pt x="509165" y="267251"/>
                  </a:cubicBezTo>
                  <a:cubicBezTo>
                    <a:pt x="506574" y="267056"/>
                    <a:pt x="504262" y="265384"/>
                    <a:pt x="503370" y="262792"/>
                  </a:cubicBezTo>
                  <a:cubicBezTo>
                    <a:pt x="496461" y="242591"/>
                    <a:pt x="483339" y="225259"/>
                    <a:pt x="466317" y="213054"/>
                  </a:cubicBezTo>
                  <a:cubicBezTo>
                    <a:pt x="449713" y="201184"/>
                    <a:pt x="429375" y="194190"/>
                    <a:pt x="407449" y="194190"/>
                  </a:cubicBezTo>
                  <a:cubicBezTo>
                    <a:pt x="402574" y="194190"/>
                    <a:pt x="397670" y="194552"/>
                    <a:pt x="392851" y="195249"/>
                  </a:cubicBezTo>
                  <a:cubicBezTo>
                    <a:pt x="387975" y="195946"/>
                    <a:pt x="383211" y="197004"/>
                    <a:pt x="378614" y="198370"/>
                  </a:cubicBezTo>
                  <a:lnTo>
                    <a:pt x="378614" y="198370"/>
                  </a:lnTo>
                  <a:cubicBezTo>
                    <a:pt x="375996" y="199122"/>
                    <a:pt x="373070" y="198203"/>
                    <a:pt x="371399" y="195862"/>
                  </a:cubicBezTo>
                  <a:cubicBezTo>
                    <a:pt x="357831" y="176692"/>
                    <a:pt x="339778" y="160892"/>
                    <a:pt x="318744" y="149997"/>
                  </a:cubicBezTo>
                  <a:cubicBezTo>
                    <a:pt x="298490" y="139520"/>
                    <a:pt x="275505" y="133557"/>
                    <a:pt x="251156" y="133557"/>
                  </a:cubicBezTo>
                  <a:cubicBezTo>
                    <a:pt x="213907" y="133557"/>
                    <a:pt x="179891" y="147378"/>
                    <a:pt x="153925" y="170171"/>
                  </a:cubicBezTo>
                  <a:cubicBezTo>
                    <a:pt x="127765" y="193131"/>
                    <a:pt x="109823" y="225231"/>
                    <a:pt x="105059" y="261483"/>
                  </a:cubicBezTo>
                  <a:cubicBezTo>
                    <a:pt x="104892" y="264548"/>
                    <a:pt x="102580" y="267167"/>
                    <a:pt x="99432" y="267641"/>
                  </a:cubicBezTo>
                  <a:cubicBezTo>
                    <a:pt x="74887" y="271319"/>
                    <a:pt x="53184" y="283802"/>
                    <a:pt x="37694" y="301803"/>
                  </a:cubicBezTo>
                  <a:lnTo>
                    <a:pt x="37666" y="301803"/>
                  </a:lnTo>
                  <a:lnTo>
                    <a:pt x="37666" y="301803"/>
                  </a:lnTo>
                  <a:cubicBezTo>
                    <a:pt x="22399" y="319552"/>
                    <a:pt x="13178" y="342624"/>
                    <a:pt x="13150" y="367870"/>
                  </a:cubicBezTo>
                  <a:cubicBezTo>
                    <a:pt x="13150" y="395817"/>
                    <a:pt x="24489" y="421174"/>
                    <a:pt x="42848" y="439537"/>
                  </a:cubicBezTo>
                </a:path>
              </a:pathLst>
            </a:custGeom>
            <a:grpFill/>
            <a:ln w="2785" cap="flat">
              <a:noFill/>
              <a:prstDash val="solid"/>
              <a:miter/>
            </a:ln>
          </p:spPr>
          <p:txBody>
            <a:bodyPr rtlCol="0" anchor="ctr"/>
            <a:lstStyle/>
            <a:p>
              <a:endParaRPr lang="en-US"/>
            </a:p>
          </p:txBody>
        </p:sp>
      </p:grpSp>
      <p:sp>
        <p:nvSpPr>
          <p:cNvPr id="67" name="Freeform 66">
            <a:extLst>
              <a:ext uri="{FF2B5EF4-FFF2-40B4-BE49-F238E27FC236}">
                <a16:creationId xmlns:a16="http://schemas.microsoft.com/office/drawing/2014/main" id="{502F40A9-382C-D24A-A2FA-27BEFCDDE697}"/>
              </a:ext>
            </a:extLst>
          </p:cNvPr>
          <p:cNvSpPr/>
          <p:nvPr/>
        </p:nvSpPr>
        <p:spPr>
          <a:xfrm>
            <a:off x="8117487" y="684066"/>
            <a:ext cx="1867608" cy="1867921"/>
          </a:xfrm>
          <a:custGeom>
            <a:avLst/>
            <a:gdLst>
              <a:gd name="connsiteX0" fmla="*/ 0 w 1867608"/>
              <a:gd name="connsiteY0" fmla="*/ 933961 h 1867921"/>
              <a:gd name="connsiteX1" fmla="*/ 933804 w 1867608"/>
              <a:gd name="connsiteY1" fmla="*/ 0 h 1867921"/>
              <a:gd name="connsiteX2" fmla="*/ 1867608 w 1867608"/>
              <a:gd name="connsiteY2" fmla="*/ 933961 h 1867921"/>
              <a:gd name="connsiteX3" fmla="*/ 933804 w 1867608"/>
              <a:gd name="connsiteY3" fmla="*/ 1867922 h 1867921"/>
              <a:gd name="connsiteX4" fmla="*/ 0 w 1867608"/>
              <a:gd name="connsiteY4" fmla="*/ 933961 h 1867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608" h="1867921">
                <a:moveTo>
                  <a:pt x="0" y="933961"/>
                </a:moveTo>
                <a:cubicBezTo>
                  <a:pt x="0" y="418162"/>
                  <a:pt x="418064" y="0"/>
                  <a:pt x="933804" y="0"/>
                </a:cubicBezTo>
                <a:cubicBezTo>
                  <a:pt x="1449516" y="0"/>
                  <a:pt x="1867608" y="418134"/>
                  <a:pt x="1867608" y="933961"/>
                </a:cubicBezTo>
                <a:cubicBezTo>
                  <a:pt x="1867608" y="1449760"/>
                  <a:pt x="1449544" y="1867922"/>
                  <a:pt x="933804" y="1867922"/>
                </a:cubicBezTo>
                <a:cubicBezTo>
                  <a:pt x="418064" y="1867922"/>
                  <a:pt x="0" y="1449760"/>
                  <a:pt x="0" y="933961"/>
                </a:cubicBezTo>
              </a:path>
            </a:pathLst>
          </a:custGeom>
          <a:solidFill>
            <a:srgbClr val="FFFFFF"/>
          </a:solidFill>
          <a:ln w="278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19FDA5FC-77C8-B84A-A065-B3AEA8966CA5}"/>
              </a:ext>
            </a:extLst>
          </p:cNvPr>
          <p:cNvSpPr/>
          <p:nvPr/>
        </p:nvSpPr>
        <p:spPr>
          <a:xfrm rot="18900000">
            <a:off x="8117461" y="684078"/>
            <a:ext cx="1867590" cy="1867903"/>
          </a:xfrm>
          <a:custGeom>
            <a:avLst/>
            <a:gdLst>
              <a:gd name="connsiteX0" fmla="*/ 1867590 w 1867590"/>
              <a:gd name="connsiteY0" fmla="*/ 933952 h 1867903"/>
              <a:gd name="connsiteX1" fmla="*/ 933795 w 1867590"/>
              <a:gd name="connsiteY1" fmla="*/ 1867904 h 1867903"/>
              <a:gd name="connsiteX2" fmla="*/ 0 w 1867590"/>
              <a:gd name="connsiteY2" fmla="*/ 933952 h 1867903"/>
              <a:gd name="connsiteX3" fmla="*/ 933795 w 1867590"/>
              <a:gd name="connsiteY3" fmla="*/ 0 h 1867903"/>
              <a:gd name="connsiteX4" fmla="*/ 1867590 w 1867590"/>
              <a:gd name="connsiteY4" fmla="*/ 933952 h 1867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590" h="1867903">
                <a:moveTo>
                  <a:pt x="1867590" y="933952"/>
                </a:moveTo>
                <a:cubicBezTo>
                  <a:pt x="1867590" y="1449759"/>
                  <a:pt x="1449516" y="1867904"/>
                  <a:pt x="933795" y="1867904"/>
                </a:cubicBezTo>
                <a:cubicBezTo>
                  <a:pt x="418074" y="1867904"/>
                  <a:pt x="0" y="1449759"/>
                  <a:pt x="0" y="933952"/>
                </a:cubicBezTo>
                <a:cubicBezTo>
                  <a:pt x="0" y="418145"/>
                  <a:pt x="418074" y="0"/>
                  <a:pt x="933795" y="0"/>
                </a:cubicBezTo>
                <a:cubicBezTo>
                  <a:pt x="1449516" y="0"/>
                  <a:pt x="1867590" y="418145"/>
                  <a:pt x="1867590" y="933952"/>
                </a:cubicBezTo>
                <a:close/>
              </a:path>
            </a:pathLst>
          </a:custGeom>
          <a:noFill/>
          <a:ln w="27848" cap="flat">
            <a:solidFill>
              <a:srgbClr val="152C73"/>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886410FA-EC4D-A249-961A-69A82CE46CC3}"/>
              </a:ext>
            </a:extLst>
          </p:cNvPr>
          <p:cNvSpPr/>
          <p:nvPr/>
        </p:nvSpPr>
        <p:spPr>
          <a:xfrm>
            <a:off x="8555498" y="829630"/>
            <a:ext cx="991557" cy="1038173"/>
          </a:xfrm>
          <a:custGeom>
            <a:avLst/>
            <a:gdLst>
              <a:gd name="connsiteX0" fmla="*/ 495792 w 991557"/>
              <a:gd name="connsiteY0" fmla="*/ 217594 h 1038173"/>
              <a:gd name="connsiteX1" fmla="*/ 692510 w 991557"/>
              <a:gd name="connsiteY1" fmla="*/ 299097 h 1038173"/>
              <a:gd name="connsiteX2" fmla="*/ 774000 w 991557"/>
              <a:gd name="connsiteY2" fmla="*/ 495848 h 1038173"/>
              <a:gd name="connsiteX3" fmla="*/ 746558 w 991557"/>
              <a:gd name="connsiteY3" fmla="*/ 616445 h 1038173"/>
              <a:gd name="connsiteX4" fmla="*/ 672814 w 991557"/>
              <a:gd name="connsiteY4" fmla="*/ 710488 h 1038173"/>
              <a:gd name="connsiteX5" fmla="*/ 672814 w 991557"/>
              <a:gd name="connsiteY5" fmla="*/ 785917 h 1038173"/>
              <a:gd name="connsiteX6" fmla="*/ 655930 w 991557"/>
              <a:gd name="connsiteY6" fmla="*/ 826599 h 1038173"/>
              <a:gd name="connsiteX7" fmla="*/ 636680 w 991557"/>
              <a:gd name="connsiteY7" fmla="*/ 839361 h 1038173"/>
              <a:gd name="connsiteX8" fmla="*/ 636680 w 991557"/>
              <a:gd name="connsiteY8" fmla="*/ 934713 h 1038173"/>
              <a:gd name="connsiteX9" fmla="*/ 619796 w 991557"/>
              <a:gd name="connsiteY9" fmla="*/ 975395 h 1038173"/>
              <a:gd name="connsiteX10" fmla="*/ 579093 w 991557"/>
              <a:gd name="connsiteY10" fmla="*/ 992281 h 1038173"/>
              <a:gd name="connsiteX11" fmla="*/ 557001 w 991557"/>
              <a:gd name="connsiteY11" fmla="*/ 992281 h 1038173"/>
              <a:gd name="connsiteX12" fmla="*/ 557001 w 991557"/>
              <a:gd name="connsiteY12" fmla="*/ 1028589 h 1038173"/>
              <a:gd name="connsiteX13" fmla="*/ 547389 w 991557"/>
              <a:gd name="connsiteY13" fmla="*/ 1038174 h 1038173"/>
              <a:gd name="connsiteX14" fmla="*/ 444196 w 991557"/>
              <a:gd name="connsiteY14" fmla="*/ 1038174 h 1038173"/>
              <a:gd name="connsiteX15" fmla="*/ 434613 w 991557"/>
              <a:gd name="connsiteY15" fmla="*/ 1028589 h 1038173"/>
              <a:gd name="connsiteX16" fmla="*/ 434613 w 991557"/>
              <a:gd name="connsiteY16" fmla="*/ 992281 h 1038173"/>
              <a:gd name="connsiteX17" fmla="*/ 412520 w 991557"/>
              <a:gd name="connsiteY17" fmla="*/ 992281 h 1038173"/>
              <a:gd name="connsiteX18" fmla="*/ 371872 w 991557"/>
              <a:gd name="connsiteY18" fmla="*/ 975395 h 1038173"/>
              <a:gd name="connsiteX19" fmla="*/ 371844 w 991557"/>
              <a:gd name="connsiteY19" fmla="*/ 975367 h 1038173"/>
              <a:gd name="connsiteX20" fmla="*/ 371816 w 991557"/>
              <a:gd name="connsiteY20" fmla="*/ 975367 h 1038173"/>
              <a:gd name="connsiteX21" fmla="*/ 371733 w 991557"/>
              <a:gd name="connsiteY21" fmla="*/ 975284 h 1038173"/>
              <a:gd name="connsiteX22" fmla="*/ 354933 w 991557"/>
              <a:gd name="connsiteY22" fmla="*/ 934713 h 1038173"/>
              <a:gd name="connsiteX23" fmla="*/ 354933 w 991557"/>
              <a:gd name="connsiteY23" fmla="*/ 909496 h 1038173"/>
              <a:gd name="connsiteX24" fmla="*/ 354933 w 991557"/>
              <a:gd name="connsiteY24" fmla="*/ 839333 h 1038173"/>
              <a:gd name="connsiteX25" fmla="*/ 335738 w 991557"/>
              <a:gd name="connsiteY25" fmla="*/ 826599 h 1038173"/>
              <a:gd name="connsiteX26" fmla="*/ 335710 w 991557"/>
              <a:gd name="connsiteY26" fmla="*/ 826571 h 1038173"/>
              <a:gd name="connsiteX27" fmla="*/ 335710 w 991557"/>
              <a:gd name="connsiteY27" fmla="*/ 826543 h 1038173"/>
              <a:gd name="connsiteX28" fmla="*/ 335627 w 991557"/>
              <a:gd name="connsiteY28" fmla="*/ 826460 h 1038173"/>
              <a:gd name="connsiteX29" fmla="*/ 318827 w 991557"/>
              <a:gd name="connsiteY29" fmla="*/ 785889 h 1038173"/>
              <a:gd name="connsiteX30" fmla="*/ 318827 w 991557"/>
              <a:gd name="connsiteY30" fmla="*/ 710460 h 1038173"/>
              <a:gd name="connsiteX31" fmla="*/ 245082 w 991557"/>
              <a:gd name="connsiteY31" fmla="*/ 616418 h 1038173"/>
              <a:gd name="connsiteX32" fmla="*/ 217641 w 991557"/>
              <a:gd name="connsiteY32" fmla="*/ 495820 h 1038173"/>
              <a:gd name="connsiteX33" fmla="*/ 299130 w 991557"/>
              <a:gd name="connsiteY33" fmla="*/ 299069 h 1038173"/>
              <a:gd name="connsiteX34" fmla="*/ 495792 w 991557"/>
              <a:gd name="connsiteY34" fmla="*/ 217594 h 1038173"/>
              <a:gd name="connsiteX35" fmla="*/ 237783 w 991557"/>
              <a:gd name="connsiteY35" fmla="*/ 224225 h 1038173"/>
              <a:gd name="connsiteX36" fmla="*/ 158773 w 991557"/>
              <a:gd name="connsiteY36" fmla="*/ 145202 h 1038173"/>
              <a:gd name="connsiteX37" fmla="*/ 145233 w 991557"/>
              <a:gd name="connsiteY37" fmla="*/ 145202 h 1038173"/>
              <a:gd name="connsiteX38" fmla="*/ 145233 w 991557"/>
              <a:gd name="connsiteY38" fmla="*/ 158772 h 1038173"/>
              <a:gd name="connsiteX39" fmla="*/ 224215 w 991557"/>
              <a:gd name="connsiteY39" fmla="*/ 237795 h 1038173"/>
              <a:gd name="connsiteX40" fmla="*/ 237783 w 991557"/>
              <a:gd name="connsiteY40" fmla="*/ 237795 h 1038173"/>
              <a:gd name="connsiteX41" fmla="*/ 237783 w 991557"/>
              <a:gd name="connsiteY41" fmla="*/ 224225 h 1038173"/>
              <a:gd name="connsiteX42" fmla="*/ 767342 w 991557"/>
              <a:gd name="connsiteY42" fmla="*/ 237823 h 1038173"/>
              <a:gd name="connsiteX43" fmla="*/ 846352 w 991557"/>
              <a:gd name="connsiteY43" fmla="*/ 158800 h 1038173"/>
              <a:gd name="connsiteX44" fmla="*/ 846352 w 991557"/>
              <a:gd name="connsiteY44" fmla="*/ 145230 h 1038173"/>
              <a:gd name="connsiteX45" fmla="*/ 832784 w 991557"/>
              <a:gd name="connsiteY45" fmla="*/ 145230 h 1038173"/>
              <a:gd name="connsiteX46" fmla="*/ 753774 w 991557"/>
              <a:gd name="connsiteY46" fmla="*/ 224253 h 1038173"/>
              <a:gd name="connsiteX47" fmla="*/ 753774 w 991557"/>
              <a:gd name="connsiteY47" fmla="*/ 237823 h 1038173"/>
              <a:gd name="connsiteX48" fmla="*/ 767342 w 991557"/>
              <a:gd name="connsiteY48" fmla="*/ 237823 h 1038173"/>
              <a:gd name="connsiteX49" fmla="*/ 121329 w 991557"/>
              <a:gd name="connsiteY49" fmla="*/ 486235 h 1038173"/>
              <a:gd name="connsiteX50" fmla="*/ 130941 w 991557"/>
              <a:gd name="connsiteY50" fmla="*/ 495820 h 1038173"/>
              <a:gd name="connsiteX51" fmla="*/ 121329 w 991557"/>
              <a:gd name="connsiteY51" fmla="*/ 505406 h 1038173"/>
              <a:gd name="connsiteX52" fmla="*/ 9611 w 991557"/>
              <a:gd name="connsiteY52" fmla="*/ 505406 h 1038173"/>
              <a:gd name="connsiteX53" fmla="*/ 0 w 991557"/>
              <a:gd name="connsiteY53" fmla="*/ 495820 h 1038173"/>
              <a:gd name="connsiteX54" fmla="*/ 9611 w 991557"/>
              <a:gd name="connsiteY54" fmla="*/ 486235 h 1038173"/>
              <a:gd name="connsiteX55" fmla="*/ 121329 w 991557"/>
              <a:gd name="connsiteY55" fmla="*/ 486235 h 1038173"/>
              <a:gd name="connsiteX56" fmla="*/ 870228 w 991557"/>
              <a:gd name="connsiteY56" fmla="*/ 505433 h 1038173"/>
              <a:gd name="connsiteX57" fmla="*/ 860616 w 991557"/>
              <a:gd name="connsiteY57" fmla="*/ 495848 h 1038173"/>
              <a:gd name="connsiteX58" fmla="*/ 870228 w 991557"/>
              <a:gd name="connsiteY58" fmla="*/ 486263 h 1038173"/>
              <a:gd name="connsiteX59" fmla="*/ 981946 w 991557"/>
              <a:gd name="connsiteY59" fmla="*/ 486263 h 1038173"/>
              <a:gd name="connsiteX60" fmla="*/ 991557 w 991557"/>
              <a:gd name="connsiteY60" fmla="*/ 495848 h 1038173"/>
              <a:gd name="connsiteX61" fmla="*/ 981946 w 991557"/>
              <a:gd name="connsiteY61" fmla="*/ 505433 h 1038173"/>
              <a:gd name="connsiteX62" fmla="*/ 870228 w 991557"/>
              <a:gd name="connsiteY62" fmla="*/ 505433 h 1038173"/>
              <a:gd name="connsiteX63" fmla="*/ 505376 w 991557"/>
              <a:gd name="connsiteY63" fmla="*/ 121350 h 1038173"/>
              <a:gd name="connsiteX64" fmla="*/ 495765 w 991557"/>
              <a:gd name="connsiteY64" fmla="*/ 130935 h 1038173"/>
              <a:gd name="connsiteX65" fmla="*/ 486181 w 991557"/>
              <a:gd name="connsiteY65" fmla="*/ 121350 h 1038173"/>
              <a:gd name="connsiteX66" fmla="*/ 486181 w 991557"/>
              <a:gd name="connsiteY66" fmla="*/ 9613 h 1038173"/>
              <a:gd name="connsiteX67" fmla="*/ 495765 w 991557"/>
              <a:gd name="connsiteY67" fmla="*/ 0 h 1038173"/>
              <a:gd name="connsiteX68" fmla="*/ 505376 w 991557"/>
              <a:gd name="connsiteY68" fmla="*/ 9613 h 1038173"/>
              <a:gd name="connsiteX69" fmla="*/ 505376 w 991557"/>
              <a:gd name="connsiteY69" fmla="*/ 121350 h 1038173"/>
              <a:gd name="connsiteX70" fmla="*/ 374129 w 991557"/>
              <a:gd name="connsiteY70" fmla="*/ 899910 h 1038173"/>
              <a:gd name="connsiteX71" fmla="*/ 617456 w 991557"/>
              <a:gd name="connsiteY71" fmla="*/ 899910 h 1038173"/>
              <a:gd name="connsiteX72" fmla="*/ 617456 w 991557"/>
              <a:gd name="connsiteY72" fmla="*/ 843513 h 1038173"/>
              <a:gd name="connsiteX73" fmla="*/ 615227 w 991557"/>
              <a:gd name="connsiteY73" fmla="*/ 843513 h 1038173"/>
              <a:gd name="connsiteX74" fmla="*/ 579873 w 991557"/>
              <a:gd name="connsiteY74" fmla="*/ 843513 h 1038173"/>
              <a:gd name="connsiteX75" fmla="*/ 411712 w 991557"/>
              <a:gd name="connsiteY75" fmla="*/ 843513 h 1038173"/>
              <a:gd name="connsiteX76" fmla="*/ 376386 w 991557"/>
              <a:gd name="connsiteY76" fmla="*/ 843513 h 1038173"/>
              <a:gd name="connsiteX77" fmla="*/ 374129 w 991557"/>
              <a:gd name="connsiteY77" fmla="*/ 843513 h 1038173"/>
              <a:gd name="connsiteX78" fmla="*/ 374129 w 991557"/>
              <a:gd name="connsiteY78" fmla="*/ 899910 h 1038173"/>
              <a:gd name="connsiteX79" fmla="*/ 617428 w 991557"/>
              <a:gd name="connsiteY79" fmla="*/ 919109 h 1038173"/>
              <a:gd name="connsiteX80" fmla="*/ 374101 w 991557"/>
              <a:gd name="connsiteY80" fmla="*/ 919109 h 1038173"/>
              <a:gd name="connsiteX81" fmla="*/ 374101 w 991557"/>
              <a:gd name="connsiteY81" fmla="*/ 934713 h 1038173"/>
              <a:gd name="connsiteX82" fmla="*/ 385329 w 991557"/>
              <a:gd name="connsiteY82" fmla="*/ 961825 h 1038173"/>
              <a:gd name="connsiteX83" fmla="*/ 385356 w 991557"/>
              <a:gd name="connsiteY83" fmla="*/ 961853 h 1038173"/>
              <a:gd name="connsiteX84" fmla="*/ 412464 w 991557"/>
              <a:gd name="connsiteY84" fmla="*/ 973083 h 1038173"/>
              <a:gd name="connsiteX85" fmla="*/ 444141 w 991557"/>
              <a:gd name="connsiteY85" fmla="*/ 973083 h 1038173"/>
              <a:gd name="connsiteX86" fmla="*/ 547333 w 991557"/>
              <a:gd name="connsiteY86" fmla="*/ 973083 h 1038173"/>
              <a:gd name="connsiteX87" fmla="*/ 579010 w 991557"/>
              <a:gd name="connsiteY87" fmla="*/ 973083 h 1038173"/>
              <a:gd name="connsiteX88" fmla="*/ 606117 w 991557"/>
              <a:gd name="connsiteY88" fmla="*/ 961825 h 1038173"/>
              <a:gd name="connsiteX89" fmla="*/ 617401 w 991557"/>
              <a:gd name="connsiteY89" fmla="*/ 934713 h 1038173"/>
              <a:gd name="connsiteX90" fmla="*/ 617401 w 991557"/>
              <a:gd name="connsiteY90" fmla="*/ 919109 h 1038173"/>
              <a:gd name="connsiteX91" fmla="*/ 570262 w 991557"/>
              <a:gd name="connsiteY91" fmla="*/ 603098 h 1038173"/>
              <a:gd name="connsiteX92" fmla="*/ 570234 w 991557"/>
              <a:gd name="connsiteY92" fmla="*/ 602625 h 1038173"/>
              <a:gd name="connsiteX93" fmla="*/ 570234 w 991557"/>
              <a:gd name="connsiteY93" fmla="*/ 552719 h 1038173"/>
              <a:gd name="connsiteX94" fmla="*/ 505376 w 991557"/>
              <a:gd name="connsiteY94" fmla="*/ 552719 h 1038173"/>
              <a:gd name="connsiteX95" fmla="*/ 505376 w 991557"/>
              <a:gd name="connsiteY95" fmla="*/ 602625 h 1038173"/>
              <a:gd name="connsiteX96" fmla="*/ 495765 w 991557"/>
              <a:gd name="connsiteY96" fmla="*/ 612238 h 1038173"/>
              <a:gd name="connsiteX97" fmla="*/ 486181 w 991557"/>
              <a:gd name="connsiteY97" fmla="*/ 602625 h 1038173"/>
              <a:gd name="connsiteX98" fmla="*/ 486181 w 991557"/>
              <a:gd name="connsiteY98" fmla="*/ 552719 h 1038173"/>
              <a:gd name="connsiteX99" fmla="*/ 421295 w 991557"/>
              <a:gd name="connsiteY99" fmla="*/ 552719 h 1038173"/>
              <a:gd name="connsiteX100" fmla="*/ 421295 w 991557"/>
              <a:gd name="connsiteY100" fmla="*/ 602625 h 1038173"/>
              <a:gd name="connsiteX101" fmla="*/ 421295 w 991557"/>
              <a:gd name="connsiteY101" fmla="*/ 602987 h 1038173"/>
              <a:gd name="connsiteX102" fmla="*/ 421295 w 991557"/>
              <a:gd name="connsiteY102" fmla="*/ 824314 h 1038173"/>
              <a:gd name="connsiteX103" fmla="*/ 570262 w 991557"/>
              <a:gd name="connsiteY103" fmla="*/ 824314 h 1038173"/>
              <a:gd name="connsiteX104" fmla="*/ 570262 w 991557"/>
              <a:gd name="connsiteY104" fmla="*/ 603098 h 1038173"/>
              <a:gd name="connsiteX105" fmla="*/ 570234 w 991557"/>
              <a:gd name="connsiteY105" fmla="*/ 533521 h 1038173"/>
              <a:gd name="connsiteX106" fmla="*/ 570234 w 991557"/>
              <a:gd name="connsiteY106" fmla="*/ 483643 h 1038173"/>
              <a:gd name="connsiteX107" fmla="*/ 579818 w 991557"/>
              <a:gd name="connsiteY107" fmla="*/ 474058 h 1038173"/>
              <a:gd name="connsiteX108" fmla="*/ 589429 w 991557"/>
              <a:gd name="connsiteY108" fmla="*/ 483643 h 1038173"/>
              <a:gd name="connsiteX109" fmla="*/ 589429 w 991557"/>
              <a:gd name="connsiteY109" fmla="*/ 542632 h 1038173"/>
              <a:gd name="connsiteX110" fmla="*/ 589457 w 991557"/>
              <a:gd name="connsiteY110" fmla="*/ 543134 h 1038173"/>
              <a:gd name="connsiteX111" fmla="*/ 589457 w 991557"/>
              <a:gd name="connsiteY111" fmla="*/ 824314 h 1038173"/>
              <a:gd name="connsiteX112" fmla="*/ 615199 w 991557"/>
              <a:gd name="connsiteY112" fmla="*/ 824314 h 1038173"/>
              <a:gd name="connsiteX113" fmla="*/ 642279 w 991557"/>
              <a:gd name="connsiteY113" fmla="*/ 813057 h 1038173"/>
              <a:gd name="connsiteX114" fmla="*/ 653562 w 991557"/>
              <a:gd name="connsiteY114" fmla="*/ 785917 h 1038173"/>
              <a:gd name="connsiteX115" fmla="*/ 653562 w 991557"/>
              <a:gd name="connsiteY115" fmla="*/ 705918 h 1038173"/>
              <a:gd name="connsiteX116" fmla="*/ 653590 w 991557"/>
              <a:gd name="connsiteY116" fmla="*/ 705918 h 1038173"/>
              <a:gd name="connsiteX117" fmla="*/ 657212 w 991557"/>
              <a:gd name="connsiteY117" fmla="*/ 698423 h 1038173"/>
              <a:gd name="connsiteX118" fmla="*/ 729258 w 991557"/>
              <a:gd name="connsiteY118" fmla="*/ 608114 h 1038173"/>
              <a:gd name="connsiteX119" fmla="*/ 754777 w 991557"/>
              <a:gd name="connsiteY119" fmla="*/ 495848 h 1038173"/>
              <a:gd name="connsiteX120" fmla="*/ 678915 w 991557"/>
              <a:gd name="connsiteY120" fmla="*/ 312667 h 1038173"/>
              <a:gd name="connsiteX121" fmla="*/ 495792 w 991557"/>
              <a:gd name="connsiteY121" fmla="*/ 236820 h 1038173"/>
              <a:gd name="connsiteX122" fmla="*/ 312642 w 991557"/>
              <a:gd name="connsiteY122" fmla="*/ 312667 h 1038173"/>
              <a:gd name="connsiteX123" fmla="*/ 236808 w 991557"/>
              <a:gd name="connsiteY123" fmla="*/ 495848 h 1038173"/>
              <a:gd name="connsiteX124" fmla="*/ 262300 w 991557"/>
              <a:gd name="connsiteY124" fmla="*/ 608114 h 1038173"/>
              <a:gd name="connsiteX125" fmla="*/ 333927 w 991557"/>
              <a:gd name="connsiteY125" fmla="*/ 698116 h 1038173"/>
              <a:gd name="connsiteX126" fmla="*/ 337995 w 991557"/>
              <a:gd name="connsiteY126" fmla="*/ 705946 h 1038173"/>
              <a:gd name="connsiteX127" fmla="*/ 337995 w 991557"/>
              <a:gd name="connsiteY127" fmla="*/ 785945 h 1038173"/>
              <a:gd name="connsiteX128" fmla="*/ 349222 w 991557"/>
              <a:gd name="connsiteY128" fmla="*/ 813085 h 1038173"/>
              <a:gd name="connsiteX129" fmla="*/ 349250 w 991557"/>
              <a:gd name="connsiteY129" fmla="*/ 813113 h 1038173"/>
              <a:gd name="connsiteX130" fmla="*/ 376386 w 991557"/>
              <a:gd name="connsiteY130" fmla="*/ 824342 h 1038173"/>
              <a:gd name="connsiteX131" fmla="*/ 402100 w 991557"/>
              <a:gd name="connsiteY131" fmla="*/ 824342 h 1038173"/>
              <a:gd name="connsiteX132" fmla="*/ 402100 w 991557"/>
              <a:gd name="connsiteY132" fmla="*/ 543106 h 1038173"/>
              <a:gd name="connsiteX133" fmla="*/ 402100 w 991557"/>
              <a:gd name="connsiteY133" fmla="*/ 542716 h 1038173"/>
              <a:gd name="connsiteX134" fmla="*/ 402100 w 991557"/>
              <a:gd name="connsiteY134" fmla="*/ 483616 h 1038173"/>
              <a:gd name="connsiteX135" fmla="*/ 411712 w 991557"/>
              <a:gd name="connsiteY135" fmla="*/ 474030 h 1038173"/>
              <a:gd name="connsiteX136" fmla="*/ 421295 w 991557"/>
              <a:gd name="connsiteY136" fmla="*/ 483616 h 1038173"/>
              <a:gd name="connsiteX137" fmla="*/ 421295 w 991557"/>
              <a:gd name="connsiteY137" fmla="*/ 533493 h 1038173"/>
              <a:gd name="connsiteX138" fmla="*/ 486181 w 991557"/>
              <a:gd name="connsiteY138" fmla="*/ 533493 h 1038173"/>
              <a:gd name="connsiteX139" fmla="*/ 486181 w 991557"/>
              <a:gd name="connsiteY139" fmla="*/ 483616 h 1038173"/>
              <a:gd name="connsiteX140" fmla="*/ 495765 w 991557"/>
              <a:gd name="connsiteY140" fmla="*/ 474030 h 1038173"/>
              <a:gd name="connsiteX141" fmla="*/ 505376 w 991557"/>
              <a:gd name="connsiteY141" fmla="*/ 483616 h 1038173"/>
              <a:gd name="connsiteX142" fmla="*/ 505376 w 991557"/>
              <a:gd name="connsiteY142" fmla="*/ 533493 h 1038173"/>
              <a:gd name="connsiteX143" fmla="*/ 570234 w 991557"/>
              <a:gd name="connsiteY143" fmla="*/ 533493 h 1038173"/>
              <a:gd name="connsiteX144" fmla="*/ 537805 w 991557"/>
              <a:gd name="connsiteY144" fmla="*/ 992281 h 1038173"/>
              <a:gd name="connsiteX145" fmla="*/ 453780 w 991557"/>
              <a:gd name="connsiteY145" fmla="*/ 992281 h 1038173"/>
              <a:gd name="connsiteX146" fmla="*/ 453780 w 991557"/>
              <a:gd name="connsiteY146" fmla="*/ 1018975 h 1038173"/>
              <a:gd name="connsiteX147" fmla="*/ 537805 w 991557"/>
              <a:gd name="connsiteY147" fmla="*/ 1018975 h 1038173"/>
              <a:gd name="connsiteX148" fmla="*/ 537805 w 991557"/>
              <a:gd name="connsiteY148" fmla="*/ 992281 h 103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991557" h="1038173">
                <a:moveTo>
                  <a:pt x="495792" y="217594"/>
                </a:moveTo>
                <a:cubicBezTo>
                  <a:pt x="572602" y="217594"/>
                  <a:pt x="642168" y="248774"/>
                  <a:pt x="692510" y="299097"/>
                </a:cubicBezTo>
                <a:cubicBezTo>
                  <a:pt x="742853" y="349448"/>
                  <a:pt x="774000" y="418998"/>
                  <a:pt x="774000" y="495848"/>
                </a:cubicBezTo>
                <a:cubicBezTo>
                  <a:pt x="774000" y="539010"/>
                  <a:pt x="764138" y="579915"/>
                  <a:pt x="746558" y="616445"/>
                </a:cubicBezTo>
                <a:cubicBezTo>
                  <a:pt x="729007" y="652948"/>
                  <a:pt x="703682" y="684992"/>
                  <a:pt x="672814" y="710488"/>
                </a:cubicBezTo>
                <a:lnTo>
                  <a:pt x="672814" y="785917"/>
                </a:lnTo>
                <a:cubicBezTo>
                  <a:pt x="672814" y="801800"/>
                  <a:pt x="666350" y="816178"/>
                  <a:pt x="655930" y="826599"/>
                </a:cubicBezTo>
                <a:cubicBezTo>
                  <a:pt x="650470" y="832061"/>
                  <a:pt x="643923" y="836407"/>
                  <a:pt x="636680" y="839361"/>
                </a:cubicBezTo>
                <a:lnTo>
                  <a:pt x="636680" y="934713"/>
                </a:lnTo>
                <a:cubicBezTo>
                  <a:pt x="636680" y="950568"/>
                  <a:pt x="630216" y="964974"/>
                  <a:pt x="619796" y="975395"/>
                </a:cubicBezTo>
                <a:cubicBezTo>
                  <a:pt x="609377" y="985817"/>
                  <a:pt x="594945" y="992281"/>
                  <a:pt x="579093" y="992281"/>
                </a:cubicBezTo>
                <a:lnTo>
                  <a:pt x="557001" y="992281"/>
                </a:lnTo>
                <a:lnTo>
                  <a:pt x="557001" y="1028589"/>
                </a:lnTo>
                <a:cubicBezTo>
                  <a:pt x="557001" y="1033883"/>
                  <a:pt x="552710" y="1038174"/>
                  <a:pt x="547389" y="1038174"/>
                </a:cubicBezTo>
                <a:lnTo>
                  <a:pt x="444196" y="1038174"/>
                </a:lnTo>
                <a:cubicBezTo>
                  <a:pt x="438903" y="1038174"/>
                  <a:pt x="434613" y="1033855"/>
                  <a:pt x="434613" y="1028589"/>
                </a:cubicBezTo>
                <a:lnTo>
                  <a:pt x="434613" y="992281"/>
                </a:lnTo>
                <a:lnTo>
                  <a:pt x="412520" y="992281"/>
                </a:lnTo>
                <a:cubicBezTo>
                  <a:pt x="396695" y="992281"/>
                  <a:pt x="382320" y="985817"/>
                  <a:pt x="371872" y="975395"/>
                </a:cubicBezTo>
                <a:lnTo>
                  <a:pt x="371844" y="975367"/>
                </a:lnTo>
                <a:lnTo>
                  <a:pt x="371816" y="975367"/>
                </a:lnTo>
                <a:lnTo>
                  <a:pt x="371733" y="975284"/>
                </a:lnTo>
                <a:cubicBezTo>
                  <a:pt x="361369" y="964835"/>
                  <a:pt x="354933" y="950484"/>
                  <a:pt x="354933" y="934713"/>
                </a:cubicBezTo>
                <a:lnTo>
                  <a:pt x="354933" y="909496"/>
                </a:lnTo>
                <a:lnTo>
                  <a:pt x="354933" y="839333"/>
                </a:lnTo>
                <a:cubicBezTo>
                  <a:pt x="347718" y="836407"/>
                  <a:pt x="341199" y="832033"/>
                  <a:pt x="335738" y="826599"/>
                </a:cubicBezTo>
                <a:lnTo>
                  <a:pt x="335710" y="826571"/>
                </a:lnTo>
                <a:lnTo>
                  <a:pt x="335710" y="826543"/>
                </a:lnTo>
                <a:lnTo>
                  <a:pt x="335627" y="826460"/>
                </a:lnTo>
                <a:cubicBezTo>
                  <a:pt x="325235" y="816011"/>
                  <a:pt x="318827" y="801688"/>
                  <a:pt x="318827" y="785889"/>
                </a:cubicBezTo>
                <a:lnTo>
                  <a:pt x="318827" y="710460"/>
                </a:lnTo>
                <a:cubicBezTo>
                  <a:pt x="287959" y="684964"/>
                  <a:pt x="262662" y="652892"/>
                  <a:pt x="245082" y="616418"/>
                </a:cubicBezTo>
                <a:cubicBezTo>
                  <a:pt x="227503" y="579915"/>
                  <a:pt x="217641" y="538982"/>
                  <a:pt x="217641" y="495820"/>
                </a:cubicBezTo>
                <a:cubicBezTo>
                  <a:pt x="217641" y="418998"/>
                  <a:pt x="248760" y="349420"/>
                  <a:pt x="299130" y="299069"/>
                </a:cubicBezTo>
                <a:cubicBezTo>
                  <a:pt x="349417" y="248746"/>
                  <a:pt x="418955" y="217594"/>
                  <a:pt x="495792" y="217594"/>
                </a:cubicBezTo>
                <a:moveTo>
                  <a:pt x="237783" y="224225"/>
                </a:moveTo>
                <a:lnTo>
                  <a:pt x="158773" y="145202"/>
                </a:lnTo>
                <a:cubicBezTo>
                  <a:pt x="155040" y="141468"/>
                  <a:pt x="148966" y="141468"/>
                  <a:pt x="145233" y="145202"/>
                </a:cubicBezTo>
                <a:cubicBezTo>
                  <a:pt x="141472" y="148936"/>
                  <a:pt x="141472" y="155038"/>
                  <a:pt x="145233" y="158772"/>
                </a:cubicBezTo>
                <a:lnTo>
                  <a:pt x="224215" y="237795"/>
                </a:lnTo>
                <a:cubicBezTo>
                  <a:pt x="227976" y="241529"/>
                  <a:pt x="234050" y="241529"/>
                  <a:pt x="237783" y="237795"/>
                </a:cubicBezTo>
                <a:cubicBezTo>
                  <a:pt x="241544" y="234061"/>
                  <a:pt x="241544" y="227959"/>
                  <a:pt x="237783" y="224225"/>
                </a:cubicBezTo>
                <a:moveTo>
                  <a:pt x="767342" y="237823"/>
                </a:moveTo>
                <a:lnTo>
                  <a:pt x="846352" y="158800"/>
                </a:lnTo>
                <a:cubicBezTo>
                  <a:pt x="850085" y="155066"/>
                  <a:pt x="850085" y="148963"/>
                  <a:pt x="846352" y="145230"/>
                </a:cubicBezTo>
                <a:cubicBezTo>
                  <a:pt x="842591" y="141496"/>
                  <a:pt x="836518" y="141496"/>
                  <a:pt x="832784" y="145230"/>
                </a:cubicBezTo>
                <a:lnTo>
                  <a:pt x="753774" y="224253"/>
                </a:lnTo>
                <a:cubicBezTo>
                  <a:pt x="750041" y="227987"/>
                  <a:pt x="750041" y="234061"/>
                  <a:pt x="753774" y="237823"/>
                </a:cubicBezTo>
                <a:cubicBezTo>
                  <a:pt x="757507" y="241557"/>
                  <a:pt x="763581" y="241557"/>
                  <a:pt x="767342" y="237823"/>
                </a:cubicBezTo>
                <a:moveTo>
                  <a:pt x="121329" y="486235"/>
                </a:moveTo>
                <a:cubicBezTo>
                  <a:pt x="126623" y="486235"/>
                  <a:pt x="130941" y="490526"/>
                  <a:pt x="130941" y="495820"/>
                </a:cubicBezTo>
                <a:cubicBezTo>
                  <a:pt x="130941" y="501142"/>
                  <a:pt x="126623" y="505406"/>
                  <a:pt x="121329" y="505406"/>
                </a:cubicBezTo>
                <a:lnTo>
                  <a:pt x="9611" y="505406"/>
                </a:lnTo>
                <a:cubicBezTo>
                  <a:pt x="4318" y="505406"/>
                  <a:pt x="0" y="501142"/>
                  <a:pt x="0" y="495820"/>
                </a:cubicBezTo>
                <a:cubicBezTo>
                  <a:pt x="0" y="490526"/>
                  <a:pt x="4290" y="486235"/>
                  <a:pt x="9611" y="486235"/>
                </a:cubicBezTo>
                <a:lnTo>
                  <a:pt x="121329" y="486235"/>
                </a:lnTo>
                <a:close/>
                <a:moveTo>
                  <a:pt x="870228" y="505433"/>
                </a:moveTo>
                <a:cubicBezTo>
                  <a:pt x="864935" y="505433"/>
                  <a:pt x="860616" y="501170"/>
                  <a:pt x="860616" y="495848"/>
                </a:cubicBezTo>
                <a:cubicBezTo>
                  <a:pt x="860616" y="490554"/>
                  <a:pt x="864907" y="486263"/>
                  <a:pt x="870228" y="486263"/>
                </a:cubicBezTo>
                <a:lnTo>
                  <a:pt x="981946" y="486263"/>
                </a:lnTo>
                <a:cubicBezTo>
                  <a:pt x="987239" y="486263"/>
                  <a:pt x="991557" y="490554"/>
                  <a:pt x="991557" y="495848"/>
                </a:cubicBezTo>
                <a:cubicBezTo>
                  <a:pt x="991557" y="501170"/>
                  <a:pt x="987267" y="505433"/>
                  <a:pt x="981946" y="505433"/>
                </a:cubicBezTo>
                <a:lnTo>
                  <a:pt x="870228" y="505433"/>
                </a:lnTo>
                <a:close/>
                <a:moveTo>
                  <a:pt x="505376" y="121350"/>
                </a:moveTo>
                <a:cubicBezTo>
                  <a:pt x="505376" y="126644"/>
                  <a:pt x="501086" y="130935"/>
                  <a:pt x="495765" y="130935"/>
                </a:cubicBezTo>
                <a:cubicBezTo>
                  <a:pt x="490471" y="130935"/>
                  <a:pt x="486181" y="126644"/>
                  <a:pt x="486181" y="121350"/>
                </a:cubicBezTo>
                <a:lnTo>
                  <a:pt x="486181" y="9613"/>
                </a:lnTo>
                <a:cubicBezTo>
                  <a:pt x="486181" y="4319"/>
                  <a:pt x="490471" y="0"/>
                  <a:pt x="495765" y="0"/>
                </a:cubicBezTo>
                <a:cubicBezTo>
                  <a:pt x="501058" y="0"/>
                  <a:pt x="505376" y="4319"/>
                  <a:pt x="505376" y="9613"/>
                </a:cubicBezTo>
                <a:lnTo>
                  <a:pt x="505376" y="121350"/>
                </a:lnTo>
                <a:close/>
                <a:moveTo>
                  <a:pt x="374129" y="899910"/>
                </a:moveTo>
                <a:lnTo>
                  <a:pt x="617456" y="899910"/>
                </a:lnTo>
                <a:lnTo>
                  <a:pt x="617456" y="843513"/>
                </a:lnTo>
                <a:lnTo>
                  <a:pt x="615227" y="843513"/>
                </a:lnTo>
                <a:lnTo>
                  <a:pt x="579873" y="843513"/>
                </a:lnTo>
                <a:lnTo>
                  <a:pt x="411712" y="843513"/>
                </a:lnTo>
                <a:lnTo>
                  <a:pt x="376386" y="843513"/>
                </a:lnTo>
                <a:lnTo>
                  <a:pt x="374129" y="843513"/>
                </a:lnTo>
                <a:lnTo>
                  <a:pt x="374129" y="899910"/>
                </a:lnTo>
                <a:close/>
                <a:moveTo>
                  <a:pt x="617428" y="919109"/>
                </a:moveTo>
                <a:lnTo>
                  <a:pt x="374101" y="919109"/>
                </a:lnTo>
                <a:lnTo>
                  <a:pt x="374101" y="934713"/>
                </a:lnTo>
                <a:cubicBezTo>
                  <a:pt x="374101" y="945302"/>
                  <a:pt x="378419" y="954915"/>
                  <a:pt x="385329" y="961825"/>
                </a:cubicBezTo>
                <a:lnTo>
                  <a:pt x="385356" y="961853"/>
                </a:lnTo>
                <a:cubicBezTo>
                  <a:pt x="392294" y="968791"/>
                  <a:pt x="401877" y="973083"/>
                  <a:pt x="412464" y="973083"/>
                </a:cubicBezTo>
                <a:lnTo>
                  <a:pt x="444141" y="973083"/>
                </a:lnTo>
                <a:lnTo>
                  <a:pt x="547333" y="973083"/>
                </a:lnTo>
                <a:lnTo>
                  <a:pt x="579010" y="973083"/>
                </a:lnTo>
                <a:cubicBezTo>
                  <a:pt x="589569" y="973083"/>
                  <a:pt x="599180" y="968764"/>
                  <a:pt x="606117" y="961825"/>
                </a:cubicBezTo>
                <a:cubicBezTo>
                  <a:pt x="613054" y="954887"/>
                  <a:pt x="617401" y="945274"/>
                  <a:pt x="617401" y="934713"/>
                </a:cubicBezTo>
                <a:lnTo>
                  <a:pt x="617401" y="919109"/>
                </a:lnTo>
                <a:close/>
                <a:moveTo>
                  <a:pt x="570262" y="603098"/>
                </a:moveTo>
                <a:lnTo>
                  <a:pt x="570234" y="602625"/>
                </a:lnTo>
                <a:lnTo>
                  <a:pt x="570234" y="552719"/>
                </a:lnTo>
                <a:lnTo>
                  <a:pt x="505376" y="552719"/>
                </a:lnTo>
                <a:lnTo>
                  <a:pt x="505376" y="602625"/>
                </a:lnTo>
                <a:cubicBezTo>
                  <a:pt x="505376" y="607919"/>
                  <a:pt x="501086" y="612238"/>
                  <a:pt x="495765" y="612238"/>
                </a:cubicBezTo>
                <a:cubicBezTo>
                  <a:pt x="490471" y="612238"/>
                  <a:pt x="486181" y="607947"/>
                  <a:pt x="486181" y="602625"/>
                </a:cubicBezTo>
                <a:lnTo>
                  <a:pt x="486181" y="552719"/>
                </a:lnTo>
                <a:lnTo>
                  <a:pt x="421295" y="552719"/>
                </a:lnTo>
                <a:lnTo>
                  <a:pt x="421295" y="602625"/>
                </a:lnTo>
                <a:lnTo>
                  <a:pt x="421295" y="602987"/>
                </a:lnTo>
                <a:lnTo>
                  <a:pt x="421295" y="824314"/>
                </a:lnTo>
                <a:lnTo>
                  <a:pt x="570262" y="824314"/>
                </a:lnTo>
                <a:lnTo>
                  <a:pt x="570262" y="603098"/>
                </a:lnTo>
                <a:close/>
                <a:moveTo>
                  <a:pt x="570234" y="533521"/>
                </a:moveTo>
                <a:lnTo>
                  <a:pt x="570234" y="483643"/>
                </a:lnTo>
                <a:cubicBezTo>
                  <a:pt x="570234" y="478349"/>
                  <a:pt x="574552" y="474058"/>
                  <a:pt x="579818" y="474058"/>
                </a:cubicBezTo>
                <a:cubicBezTo>
                  <a:pt x="585111" y="474058"/>
                  <a:pt x="589429" y="478349"/>
                  <a:pt x="589429" y="483643"/>
                </a:cubicBezTo>
                <a:lnTo>
                  <a:pt x="589429" y="542632"/>
                </a:lnTo>
                <a:lnTo>
                  <a:pt x="589457" y="543134"/>
                </a:lnTo>
                <a:lnTo>
                  <a:pt x="589457" y="824314"/>
                </a:lnTo>
                <a:lnTo>
                  <a:pt x="615199" y="824314"/>
                </a:lnTo>
                <a:cubicBezTo>
                  <a:pt x="625758" y="824314"/>
                  <a:pt x="635342" y="819995"/>
                  <a:pt x="642279" y="813057"/>
                </a:cubicBezTo>
                <a:cubicBezTo>
                  <a:pt x="649244" y="806091"/>
                  <a:pt x="653562" y="796506"/>
                  <a:pt x="653562" y="785917"/>
                </a:cubicBezTo>
                <a:lnTo>
                  <a:pt x="653562" y="705918"/>
                </a:lnTo>
                <a:lnTo>
                  <a:pt x="653590" y="705918"/>
                </a:lnTo>
                <a:cubicBezTo>
                  <a:pt x="653590" y="703104"/>
                  <a:pt x="654844" y="700317"/>
                  <a:pt x="657212" y="698423"/>
                </a:cubicBezTo>
                <a:cubicBezTo>
                  <a:pt x="687524" y="674236"/>
                  <a:pt x="712263" y="643390"/>
                  <a:pt x="729258" y="608114"/>
                </a:cubicBezTo>
                <a:cubicBezTo>
                  <a:pt x="745583" y="574175"/>
                  <a:pt x="754777" y="536084"/>
                  <a:pt x="754777" y="495848"/>
                </a:cubicBezTo>
                <a:cubicBezTo>
                  <a:pt x="754777" y="424320"/>
                  <a:pt x="725775" y="359563"/>
                  <a:pt x="678915" y="312667"/>
                </a:cubicBezTo>
                <a:cubicBezTo>
                  <a:pt x="632055" y="265799"/>
                  <a:pt x="567281" y="236820"/>
                  <a:pt x="495792" y="236820"/>
                </a:cubicBezTo>
                <a:cubicBezTo>
                  <a:pt x="424249" y="236820"/>
                  <a:pt x="359530" y="265799"/>
                  <a:pt x="312642" y="312667"/>
                </a:cubicBezTo>
                <a:cubicBezTo>
                  <a:pt x="265810" y="359535"/>
                  <a:pt x="236808" y="424320"/>
                  <a:pt x="236808" y="495848"/>
                </a:cubicBezTo>
                <a:cubicBezTo>
                  <a:pt x="236808" y="536084"/>
                  <a:pt x="245946" y="574203"/>
                  <a:pt x="262300" y="608114"/>
                </a:cubicBezTo>
                <a:cubicBezTo>
                  <a:pt x="279239" y="643251"/>
                  <a:pt x="303839" y="673958"/>
                  <a:pt x="333927" y="698116"/>
                </a:cubicBezTo>
                <a:cubicBezTo>
                  <a:pt x="336407" y="699844"/>
                  <a:pt x="337995" y="702714"/>
                  <a:pt x="337995" y="705946"/>
                </a:cubicBezTo>
                <a:lnTo>
                  <a:pt x="337995" y="785945"/>
                </a:lnTo>
                <a:cubicBezTo>
                  <a:pt x="337995" y="796561"/>
                  <a:pt x="342285" y="806147"/>
                  <a:pt x="349222" y="813085"/>
                </a:cubicBezTo>
                <a:lnTo>
                  <a:pt x="349250" y="813113"/>
                </a:lnTo>
                <a:cubicBezTo>
                  <a:pt x="356187" y="820051"/>
                  <a:pt x="365771" y="824342"/>
                  <a:pt x="376386" y="824342"/>
                </a:cubicBezTo>
                <a:lnTo>
                  <a:pt x="402100" y="824342"/>
                </a:lnTo>
                <a:lnTo>
                  <a:pt x="402100" y="543106"/>
                </a:lnTo>
                <a:lnTo>
                  <a:pt x="402100" y="542716"/>
                </a:lnTo>
                <a:lnTo>
                  <a:pt x="402100" y="483616"/>
                </a:lnTo>
                <a:cubicBezTo>
                  <a:pt x="402100" y="478321"/>
                  <a:pt x="406418" y="474030"/>
                  <a:pt x="411712" y="474030"/>
                </a:cubicBezTo>
                <a:cubicBezTo>
                  <a:pt x="417005" y="474030"/>
                  <a:pt x="421295" y="478321"/>
                  <a:pt x="421295" y="483616"/>
                </a:cubicBezTo>
                <a:lnTo>
                  <a:pt x="421295" y="533493"/>
                </a:lnTo>
                <a:lnTo>
                  <a:pt x="486181" y="533493"/>
                </a:lnTo>
                <a:lnTo>
                  <a:pt x="486181" y="483616"/>
                </a:lnTo>
                <a:cubicBezTo>
                  <a:pt x="486181" y="478321"/>
                  <a:pt x="490471" y="474030"/>
                  <a:pt x="495765" y="474030"/>
                </a:cubicBezTo>
                <a:cubicBezTo>
                  <a:pt x="501058" y="474030"/>
                  <a:pt x="505376" y="478321"/>
                  <a:pt x="505376" y="483616"/>
                </a:cubicBezTo>
                <a:lnTo>
                  <a:pt x="505376" y="533493"/>
                </a:lnTo>
                <a:lnTo>
                  <a:pt x="570234" y="533493"/>
                </a:lnTo>
                <a:close/>
                <a:moveTo>
                  <a:pt x="537805" y="992281"/>
                </a:moveTo>
                <a:lnTo>
                  <a:pt x="453780" y="992281"/>
                </a:lnTo>
                <a:lnTo>
                  <a:pt x="453780" y="1018975"/>
                </a:lnTo>
                <a:lnTo>
                  <a:pt x="537805" y="1018975"/>
                </a:lnTo>
                <a:lnTo>
                  <a:pt x="537805" y="992281"/>
                </a:lnTo>
                <a:close/>
              </a:path>
            </a:pathLst>
          </a:custGeom>
          <a:solidFill>
            <a:srgbClr val="152C73"/>
          </a:solidFill>
          <a:ln w="2785" cap="flat">
            <a:noFill/>
            <a:prstDash val="solid"/>
            <a:miter/>
          </a:ln>
        </p:spPr>
        <p:txBody>
          <a:bodyPr rtlCol="0" anchor="ctr"/>
          <a:lstStyle/>
          <a:p>
            <a:endParaRPr lang="en-US"/>
          </a:p>
        </p:txBody>
      </p:sp>
      <p:sp>
        <p:nvSpPr>
          <p:cNvPr id="70" name="TextBox 69">
            <a:extLst>
              <a:ext uri="{FF2B5EF4-FFF2-40B4-BE49-F238E27FC236}">
                <a16:creationId xmlns:a16="http://schemas.microsoft.com/office/drawing/2014/main" id="{86C701F6-5513-6B4F-931E-4591A87F3015}"/>
              </a:ext>
            </a:extLst>
          </p:cNvPr>
          <p:cNvSpPr txBox="1"/>
          <p:nvPr/>
        </p:nvSpPr>
        <p:spPr>
          <a:xfrm>
            <a:off x="8572938" y="3025212"/>
            <a:ext cx="1028700" cy="1107996"/>
          </a:xfrm>
          <a:prstGeom prst="rect">
            <a:avLst/>
          </a:prstGeom>
          <a:noFill/>
        </p:spPr>
        <p:txBody>
          <a:bodyPr wrap="square" lIns="0" tIns="0" rIns="0" bIns="0" rtlCol="0">
            <a:spAutoFit/>
          </a:bodyPr>
          <a:lstStyle/>
          <a:p>
            <a:r>
              <a:rPr lang="en-US" dirty="0">
                <a:solidFill>
                  <a:schemeClr val="bg2"/>
                </a:solidFill>
              </a:rPr>
              <a:t>Carrier’s approach to healthy buildings</a:t>
            </a:r>
          </a:p>
        </p:txBody>
      </p:sp>
      <p:sp>
        <p:nvSpPr>
          <p:cNvPr id="71" name="TextBox 70">
            <a:extLst>
              <a:ext uri="{FF2B5EF4-FFF2-40B4-BE49-F238E27FC236}">
                <a16:creationId xmlns:a16="http://schemas.microsoft.com/office/drawing/2014/main" id="{2747358A-605A-F344-A1D4-B020C91A753B}"/>
              </a:ext>
            </a:extLst>
          </p:cNvPr>
          <p:cNvSpPr txBox="1"/>
          <p:nvPr/>
        </p:nvSpPr>
        <p:spPr>
          <a:xfrm>
            <a:off x="6413500" y="4432300"/>
            <a:ext cx="1879600" cy="169277"/>
          </a:xfrm>
          <a:prstGeom prst="rect">
            <a:avLst/>
          </a:prstGeom>
          <a:noFill/>
        </p:spPr>
        <p:txBody>
          <a:bodyPr wrap="square" lIns="0" tIns="0" rIns="0" bIns="0" rtlCol="0">
            <a:spAutoFit/>
          </a:bodyPr>
          <a:lstStyle/>
          <a:p>
            <a:pPr algn="ctr"/>
            <a:r>
              <a:rPr lang="en-US" sz="1100" b="1" dirty="0">
                <a:solidFill>
                  <a:srgbClr val="617080"/>
                </a:solidFill>
              </a:rPr>
              <a:t>OPTIMIZATION</a:t>
            </a:r>
          </a:p>
        </p:txBody>
      </p:sp>
      <p:sp>
        <p:nvSpPr>
          <p:cNvPr id="72" name="TextBox 71">
            <a:extLst>
              <a:ext uri="{FF2B5EF4-FFF2-40B4-BE49-F238E27FC236}">
                <a16:creationId xmlns:a16="http://schemas.microsoft.com/office/drawing/2014/main" id="{ED1A7A93-AA21-C346-BDBA-D49494EE2545}"/>
              </a:ext>
            </a:extLst>
          </p:cNvPr>
          <p:cNvSpPr txBox="1"/>
          <p:nvPr/>
        </p:nvSpPr>
        <p:spPr>
          <a:xfrm>
            <a:off x="9817100" y="4432300"/>
            <a:ext cx="1879600" cy="338554"/>
          </a:xfrm>
          <a:prstGeom prst="rect">
            <a:avLst/>
          </a:prstGeom>
          <a:noFill/>
        </p:spPr>
        <p:txBody>
          <a:bodyPr wrap="square" lIns="0" tIns="0" rIns="0" bIns="0" rtlCol="0">
            <a:spAutoFit/>
          </a:bodyPr>
          <a:lstStyle/>
          <a:p>
            <a:pPr algn="ctr"/>
            <a:r>
              <a:rPr lang="en-US" sz="1100" b="1" dirty="0">
                <a:solidFill>
                  <a:srgbClr val="1891F6"/>
                </a:solidFill>
              </a:rPr>
              <a:t>ASSESSMENT &amp;</a:t>
            </a:r>
            <a:br>
              <a:rPr lang="en-US" sz="1100" b="1" dirty="0">
                <a:solidFill>
                  <a:srgbClr val="1891F6"/>
                </a:solidFill>
              </a:rPr>
            </a:br>
            <a:r>
              <a:rPr lang="en-US" sz="1100" b="1" dirty="0">
                <a:solidFill>
                  <a:srgbClr val="1891F6"/>
                </a:solidFill>
              </a:rPr>
              <a:t>IMPLEMENTATION</a:t>
            </a:r>
          </a:p>
        </p:txBody>
      </p:sp>
      <p:sp>
        <p:nvSpPr>
          <p:cNvPr id="73" name="TextBox 72">
            <a:extLst>
              <a:ext uri="{FF2B5EF4-FFF2-40B4-BE49-F238E27FC236}">
                <a16:creationId xmlns:a16="http://schemas.microsoft.com/office/drawing/2014/main" id="{B8F42A6E-DE73-C94C-804A-59CE670C14A3}"/>
              </a:ext>
            </a:extLst>
          </p:cNvPr>
          <p:cNvSpPr txBox="1"/>
          <p:nvPr/>
        </p:nvSpPr>
        <p:spPr>
          <a:xfrm>
            <a:off x="8128000" y="2044700"/>
            <a:ext cx="1879600" cy="169277"/>
          </a:xfrm>
          <a:prstGeom prst="rect">
            <a:avLst/>
          </a:prstGeom>
          <a:noFill/>
        </p:spPr>
        <p:txBody>
          <a:bodyPr wrap="square" lIns="0" tIns="0" rIns="0" bIns="0" rtlCol="0">
            <a:spAutoFit/>
          </a:bodyPr>
          <a:lstStyle/>
          <a:p>
            <a:pPr algn="ctr"/>
            <a:r>
              <a:rPr lang="en-US" sz="1100" b="1" dirty="0">
                <a:solidFill>
                  <a:schemeClr val="bg2"/>
                </a:solidFill>
              </a:rPr>
              <a:t>EXPERTISE</a:t>
            </a:r>
          </a:p>
        </p:txBody>
      </p:sp>
      <p:grpSp>
        <p:nvGrpSpPr>
          <p:cNvPr id="87" name="Group 86">
            <a:extLst>
              <a:ext uri="{FF2B5EF4-FFF2-40B4-BE49-F238E27FC236}">
                <a16:creationId xmlns:a16="http://schemas.microsoft.com/office/drawing/2014/main" id="{7C0C803F-D82F-DF46-9300-D2BBDBB334F9}"/>
              </a:ext>
            </a:extLst>
          </p:cNvPr>
          <p:cNvGrpSpPr>
            <a:grpSpLocks noChangeAspect="1"/>
          </p:cNvGrpSpPr>
          <p:nvPr/>
        </p:nvGrpSpPr>
        <p:grpSpPr>
          <a:xfrm>
            <a:off x="524465" y="361397"/>
            <a:ext cx="4163589" cy="320040"/>
            <a:chOff x="2123771" y="568791"/>
            <a:chExt cx="2064817" cy="158715"/>
          </a:xfrm>
          <a:solidFill>
            <a:schemeClr val="bg1"/>
          </a:solidFill>
        </p:grpSpPr>
        <p:sp>
          <p:nvSpPr>
            <p:cNvPr id="88" name="Freeform 87">
              <a:extLst>
                <a:ext uri="{FF2B5EF4-FFF2-40B4-BE49-F238E27FC236}">
                  <a16:creationId xmlns:a16="http://schemas.microsoft.com/office/drawing/2014/main" id="{E40961C6-2BB5-7A43-8AAC-128ABF3A7866}"/>
                </a:ext>
              </a:extLst>
            </p:cNvPr>
            <p:cNvSpPr/>
            <p:nvPr/>
          </p:nvSpPr>
          <p:spPr>
            <a:xfrm>
              <a:off x="2123771" y="571390"/>
              <a:ext cx="112614" cy="153540"/>
            </a:xfrm>
            <a:custGeom>
              <a:avLst/>
              <a:gdLst>
                <a:gd name="connsiteX0" fmla="*/ 0 w 112614"/>
                <a:gd name="connsiteY0" fmla="*/ 0 h 153540"/>
                <a:gd name="connsiteX1" fmla="*/ 17438 w 112614"/>
                <a:gd name="connsiteY1" fmla="*/ 0 h 153540"/>
                <a:gd name="connsiteX2" fmla="*/ 17438 w 112614"/>
                <a:gd name="connsiteY2" fmla="*/ 66539 h 153540"/>
                <a:gd name="connsiteX3" fmla="*/ 95176 w 112614"/>
                <a:gd name="connsiteY3" fmla="*/ 66539 h 153540"/>
                <a:gd name="connsiteX4" fmla="*/ 95176 w 112614"/>
                <a:gd name="connsiteY4" fmla="*/ 0 h 153540"/>
                <a:gd name="connsiteX5" fmla="*/ 112614 w 112614"/>
                <a:gd name="connsiteY5" fmla="*/ 0 h 153540"/>
                <a:gd name="connsiteX6" fmla="*/ 112614 w 112614"/>
                <a:gd name="connsiteY6" fmla="*/ 153541 h 153540"/>
                <a:gd name="connsiteX7" fmla="*/ 95176 w 112614"/>
                <a:gd name="connsiteY7" fmla="*/ 153541 h 153540"/>
                <a:gd name="connsiteX8" fmla="*/ 95176 w 112614"/>
                <a:gd name="connsiteY8" fmla="*/ 81827 h 153540"/>
                <a:gd name="connsiteX9" fmla="*/ 17438 w 112614"/>
                <a:gd name="connsiteY9" fmla="*/ 81827 h 153540"/>
                <a:gd name="connsiteX10" fmla="*/ 17438 w 112614"/>
                <a:gd name="connsiteY10" fmla="*/ 153541 h 153540"/>
                <a:gd name="connsiteX11" fmla="*/ 0 w 112614"/>
                <a:gd name="connsiteY11" fmla="*/ 153541 h 153540"/>
                <a:gd name="connsiteX12" fmla="*/ 0 w 112614"/>
                <a:gd name="connsiteY12" fmla="*/ 0 h 15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614" h="153540">
                  <a:moveTo>
                    <a:pt x="0" y="0"/>
                  </a:moveTo>
                  <a:lnTo>
                    <a:pt x="17438" y="0"/>
                  </a:lnTo>
                  <a:lnTo>
                    <a:pt x="17438" y="66539"/>
                  </a:lnTo>
                  <a:lnTo>
                    <a:pt x="95176" y="66539"/>
                  </a:lnTo>
                  <a:lnTo>
                    <a:pt x="95176" y="0"/>
                  </a:lnTo>
                  <a:lnTo>
                    <a:pt x="112614" y="0"/>
                  </a:lnTo>
                  <a:lnTo>
                    <a:pt x="112614" y="153541"/>
                  </a:lnTo>
                  <a:lnTo>
                    <a:pt x="95176" y="153541"/>
                  </a:lnTo>
                  <a:lnTo>
                    <a:pt x="95176" y="81827"/>
                  </a:lnTo>
                  <a:lnTo>
                    <a:pt x="17438" y="81827"/>
                  </a:lnTo>
                  <a:lnTo>
                    <a:pt x="17438" y="153541"/>
                  </a:lnTo>
                  <a:lnTo>
                    <a:pt x="0" y="153541"/>
                  </a:lnTo>
                  <a:lnTo>
                    <a:pt x="0" y="0"/>
                  </a:lnTo>
                  <a:close/>
                </a:path>
              </a:pathLst>
            </a:custGeom>
            <a:grpFill/>
            <a:ln w="2184" cap="flat">
              <a:noFill/>
              <a:prstDash val="solid"/>
              <a:miter/>
            </a:ln>
          </p:spPr>
          <p:txBody>
            <a:bodyPr rtlCol="0" anchor="ctr"/>
            <a:lstStyle/>
            <a:p>
              <a:endParaRPr lang="en-US" dirty="0"/>
            </a:p>
          </p:txBody>
        </p:sp>
        <p:sp>
          <p:nvSpPr>
            <p:cNvPr id="89" name="Freeform 88">
              <a:extLst>
                <a:ext uri="{FF2B5EF4-FFF2-40B4-BE49-F238E27FC236}">
                  <a16:creationId xmlns:a16="http://schemas.microsoft.com/office/drawing/2014/main" id="{9F222149-807C-104B-ACAA-54859548BF48}"/>
                </a:ext>
              </a:extLst>
            </p:cNvPr>
            <p:cNvSpPr/>
            <p:nvPr/>
          </p:nvSpPr>
          <p:spPr>
            <a:xfrm>
              <a:off x="2275798" y="571178"/>
              <a:ext cx="99075" cy="153753"/>
            </a:xfrm>
            <a:custGeom>
              <a:avLst/>
              <a:gdLst>
                <a:gd name="connsiteX0" fmla="*/ 0 w 99075"/>
                <a:gd name="connsiteY0" fmla="*/ 0 h 153753"/>
                <a:gd name="connsiteX1" fmla="*/ 98626 w 99075"/>
                <a:gd name="connsiteY1" fmla="*/ 0 h 153753"/>
                <a:gd name="connsiteX2" fmla="*/ 98626 w 99075"/>
                <a:gd name="connsiteY2" fmla="*/ 15501 h 153753"/>
                <a:gd name="connsiteX3" fmla="*/ 17462 w 99075"/>
                <a:gd name="connsiteY3" fmla="*/ 15501 h 153753"/>
                <a:gd name="connsiteX4" fmla="*/ 17462 w 99075"/>
                <a:gd name="connsiteY4" fmla="*/ 66752 h 153753"/>
                <a:gd name="connsiteX5" fmla="*/ 85725 w 99075"/>
                <a:gd name="connsiteY5" fmla="*/ 66752 h 153753"/>
                <a:gd name="connsiteX6" fmla="*/ 85725 w 99075"/>
                <a:gd name="connsiteY6" fmla="*/ 82040 h 153753"/>
                <a:gd name="connsiteX7" fmla="*/ 17462 w 99075"/>
                <a:gd name="connsiteY7" fmla="*/ 82040 h 153753"/>
                <a:gd name="connsiteX8" fmla="*/ 17462 w 99075"/>
                <a:gd name="connsiteY8" fmla="*/ 138253 h 153753"/>
                <a:gd name="connsiteX9" fmla="*/ 99075 w 99075"/>
                <a:gd name="connsiteY9" fmla="*/ 138253 h 153753"/>
                <a:gd name="connsiteX10" fmla="*/ 99075 w 99075"/>
                <a:gd name="connsiteY10" fmla="*/ 153753 h 153753"/>
                <a:gd name="connsiteX11" fmla="*/ 24 w 99075"/>
                <a:gd name="connsiteY11" fmla="*/ 153753 h 153753"/>
                <a:gd name="connsiteX12" fmla="*/ 24 w 99075"/>
                <a:gd name="connsiteY12" fmla="*/ 0 h 15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075" h="153753">
                  <a:moveTo>
                    <a:pt x="0" y="0"/>
                  </a:moveTo>
                  <a:lnTo>
                    <a:pt x="98626" y="0"/>
                  </a:lnTo>
                  <a:lnTo>
                    <a:pt x="98626" y="15501"/>
                  </a:lnTo>
                  <a:lnTo>
                    <a:pt x="17462" y="15501"/>
                  </a:lnTo>
                  <a:lnTo>
                    <a:pt x="17462" y="66752"/>
                  </a:lnTo>
                  <a:lnTo>
                    <a:pt x="85725" y="66752"/>
                  </a:lnTo>
                  <a:lnTo>
                    <a:pt x="85725" y="82040"/>
                  </a:lnTo>
                  <a:lnTo>
                    <a:pt x="17462" y="82040"/>
                  </a:lnTo>
                  <a:lnTo>
                    <a:pt x="17462" y="138253"/>
                  </a:lnTo>
                  <a:lnTo>
                    <a:pt x="99075" y="138253"/>
                  </a:lnTo>
                  <a:lnTo>
                    <a:pt x="99075" y="153753"/>
                  </a:lnTo>
                  <a:lnTo>
                    <a:pt x="24" y="153753"/>
                  </a:lnTo>
                  <a:lnTo>
                    <a:pt x="24" y="0"/>
                  </a:lnTo>
                  <a:close/>
                </a:path>
              </a:pathLst>
            </a:custGeom>
            <a:grpFill/>
            <a:ln w="2184"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8C14C675-625F-4645-96CE-4C99FB4DA773}"/>
                </a:ext>
              </a:extLst>
            </p:cNvPr>
            <p:cNvSpPr/>
            <p:nvPr/>
          </p:nvSpPr>
          <p:spPr>
            <a:xfrm>
              <a:off x="2397911" y="570965"/>
              <a:ext cx="130288" cy="153989"/>
            </a:xfrm>
            <a:custGeom>
              <a:avLst/>
              <a:gdLst>
                <a:gd name="connsiteX0" fmla="*/ 57489 w 130288"/>
                <a:gd name="connsiteY0" fmla="*/ 0 h 153989"/>
                <a:gd name="connsiteX1" fmla="*/ 73651 w 130288"/>
                <a:gd name="connsiteY1" fmla="*/ 0 h 153989"/>
                <a:gd name="connsiteX2" fmla="*/ 130289 w 130288"/>
                <a:gd name="connsiteY2" fmla="*/ 153990 h 153989"/>
                <a:gd name="connsiteX3" fmla="*/ 111976 w 130288"/>
                <a:gd name="connsiteY3" fmla="*/ 153990 h 153989"/>
                <a:gd name="connsiteX4" fmla="*/ 96263 w 130288"/>
                <a:gd name="connsiteY4" fmla="*/ 109402 h 153989"/>
                <a:gd name="connsiteX5" fmla="*/ 33600 w 130288"/>
                <a:gd name="connsiteY5" fmla="*/ 109402 h 153989"/>
                <a:gd name="connsiteX6" fmla="*/ 17438 w 130288"/>
                <a:gd name="connsiteY6" fmla="*/ 153990 h 153989"/>
                <a:gd name="connsiteX7" fmla="*/ 0 w 130288"/>
                <a:gd name="connsiteY7" fmla="*/ 153990 h 153989"/>
                <a:gd name="connsiteX8" fmla="*/ 57489 w 130288"/>
                <a:gd name="connsiteY8" fmla="*/ 0 h 153989"/>
                <a:gd name="connsiteX9" fmla="*/ 91301 w 130288"/>
                <a:gd name="connsiteY9" fmla="*/ 94752 h 153989"/>
                <a:gd name="connsiteX10" fmla="*/ 65239 w 130288"/>
                <a:gd name="connsiteY10" fmla="*/ 20888 h 153989"/>
                <a:gd name="connsiteX11" fmla="*/ 65026 w 130288"/>
                <a:gd name="connsiteY11" fmla="*/ 20888 h 153989"/>
                <a:gd name="connsiteX12" fmla="*/ 38538 w 130288"/>
                <a:gd name="connsiteY12" fmla="*/ 94752 h 153989"/>
                <a:gd name="connsiteX13" fmla="*/ 91301 w 130288"/>
                <a:gd name="connsiteY13" fmla="*/ 94752 h 15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288" h="153989">
                  <a:moveTo>
                    <a:pt x="57489" y="0"/>
                  </a:moveTo>
                  <a:lnTo>
                    <a:pt x="73651" y="0"/>
                  </a:lnTo>
                  <a:lnTo>
                    <a:pt x="130289" y="153990"/>
                  </a:lnTo>
                  <a:lnTo>
                    <a:pt x="111976" y="153990"/>
                  </a:lnTo>
                  <a:lnTo>
                    <a:pt x="96263" y="109402"/>
                  </a:lnTo>
                  <a:lnTo>
                    <a:pt x="33600" y="109402"/>
                  </a:lnTo>
                  <a:lnTo>
                    <a:pt x="17438" y="153990"/>
                  </a:lnTo>
                  <a:lnTo>
                    <a:pt x="0" y="153990"/>
                  </a:lnTo>
                  <a:lnTo>
                    <a:pt x="57489" y="0"/>
                  </a:lnTo>
                  <a:close/>
                  <a:moveTo>
                    <a:pt x="91301" y="94752"/>
                  </a:moveTo>
                  <a:lnTo>
                    <a:pt x="65239" y="20888"/>
                  </a:lnTo>
                  <a:lnTo>
                    <a:pt x="65026" y="20888"/>
                  </a:lnTo>
                  <a:lnTo>
                    <a:pt x="38538" y="94752"/>
                  </a:lnTo>
                  <a:lnTo>
                    <a:pt x="91301" y="94752"/>
                  </a:lnTo>
                  <a:close/>
                </a:path>
              </a:pathLst>
            </a:custGeom>
            <a:grpFill/>
            <a:ln w="2184"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A0F6B63-3239-3146-A357-9067DE4750D2}"/>
                </a:ext>
              </a:extLst>
            </p:cNvPr>
            <p:cNvSpPr/>
            <p:nvPr/>
          </p:nvSpPr>
          <p:spPr>
            <a:xfrm>
              <a:off x="2556200" y="571178"/>
              <a:ext cx="96688" cy="153753"/>
            </a:xfrm>
            <a:custGeom>
              <a:avLst/>
              <a:gdLst>
                <a:gd name="connsiteX0" fmla="*/ 0 w 96688"/>
                <a:gd name="connsiteY0" fmla="*/ 0 h 153753"/>
                <a:gd name="connsiteX1" fmla="*/ 17438 w 96688"/>
                <a:gd name="connsiteY1" fmla="*/ 0 h 153753"/>
                <a:gd name="connsiteX2" fmla="*/ 17438 w 96688"/>
                <a:gd name="connsiteY2" fmla="*/ 138253 h 153753"/>
                <a:gd name="connsiteX3" fmla="*/ 96689 w 96688"/>
                <a:gd name="connsiteY3" fmla="*/ 138253 h 153753"/>
                <a:gd name="connsiteX4" fmla="*/ 96689 w 96688"/>
                <a:gd name="connsiteY4" fmla="*/ 153753 h 153753"/>
                <a:gd name="connsiteX5" fmla="*/ 0 w 96688"/>
                <a:gd name="connsiteY5" fmla="*/ 153753 h 153753"/>
                <a:gd name="connsiteX6" fmla="*/ 0 w 96688"/>
                <a:gd name="connsiteY6" fmla="*/ 0 h 15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88" h="153753">
                  <a:moveTo>
                    <a:pt x="0" y="0"/>
                  </a:moveTo>
                  <a:lnTo>
                    <a:pt x="17438" y="0"/>
                  </a:lnTo>
                  <a:lnTo>
                    <a:pt x="17438" y="138253"/>
                  </a:lnTo>
                  <a:lnTo>
                    <a:pt x="96689" y="138253"/>
                  </a:lnTo>
                  <a:lnTo>
                    <a:pt x="96689" y="153753"/>
                  </a:lnTo>
                  <a:lnTo>
                    <a:pt x="0" y="153753"/>
                  </a:lnTo>
                  <a:lnTo>
                    <a:pt x="0" y="0"/>
                  </a:lnTo>
                  <a:close/>
                </a:path>
              </a:pathLst>
            </a:custGeom>
            <a:grpFill/>
            <a:ln w="2184"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CE591DBC-2A2C-B24F-B298-7B59457C4974}"/>
                </a:ext>
              </a:extLst>
            </p:cNvPr>
            <p:cNvSpPr/>
            <p:nvPr/>
          </p:nvSpPr>
          <p:spPr>
            <a:xfrm>
              <a:off x="2648375" y="571390"/>
              <a:ext cx="116938" cy="153540"/>
            </a:xfrm>
            <a:custGeom>
              <a:avLst/>
              <a:gdLst>
                <a:gd name="connsiteX0" fmla="*/ 49951 w 116938"/>
                <a:gd name="connsiteY0" fmla="*/ 14863 h 153540"/>
                <a:gd name="connsiteX1" fmla="*/ 0 w 116938"/>
                <a:gd name="connsiteY1" fmla="*/ 14863 h 153540"/>
                <a:gd name="connsiteX2" fmla="*/ 0 w 116938"/>
                <a:gd name="connsiteY2" fmla="*/ 0 h 153540"/>
                <a:gd name="connsiteX3" fmla="*/ 116938 w 116938"/>
                <a:gd name="connsiteY3" fmla="*/ 0 h 153540"/>
                <a:gd name="connsiteX4" fmla="*/ 116938 w 116938"/>
                <a:gd name="connsiteY4" fmla="*/ 14863 h 153540"/>
                <a:gd name="connsiteX5" fmla="*/ 67200 w 116938"/>
                <a:gd name="connsiteY5" fmla="*/ 14863 h 153540"/>
                <a:gd name="connsiteX6" fmla="*/ 67200 w 116938"/>
                <a:gd name="connsiteY6" fmla="*/ 153541 h 153540"/>
                <a:gd name="connsiteX7" fmla="*/ 49975 w 116938"/>
                <a:gd name="connsiteY7" fmla="*/ 153541 h 153540"/>
                <a:gd name="connsiteX8" fmla="*/ 49975 w 116938"/>
                <a:gd name="connsiteY8" fmla="*/ 14863 h 15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38" h="153540">
                  <a:moveTo>
                    <a:pt x="49951" y="14863"/>
                  </a:moveTo>
                  <a:lnTo>
                    <a:pt x="0" y="14863"/>
                  </a:lnTo>
                  <a:lnTo>
                    <a:pt x="0" y="0"/>
                  </a:lnTo>
                  <a:lnTo>
                    <a:pt x="116938" y="0"/>
                  </a:lnTo>
                  <a:lnTo>
                    <a:pt x="116938" y="14863"/>
                  </a:lnTo>
                  <a:lnTo>
                    <a:pt x="67200" y="14863"/>
                  </a:lnTo>
                  <a:lnTo>
                    <a:pt x="67200" y="153541"/>
                  </a:lnTo>
                  <a:lnTo>
                    <a:pt x="49975" y="153541"/>
                  </a:lnTo>
                  <a:lnTo>
                    <a:pt x="49975" y="14863"/>
                  </a:lnTo>
                  <a:close/>
                </a:path>
              </a:pathLst>
            </a:custGeom>
            <a:grpFill/>
            <a:ln w="2184"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95C7B985-3213-974A-A79C-CA2C28B030C4}"/>
                </a:ext>
              </a:extLst>
            </p:cNvPr>
            <p:cNvSpPr/>
            <p:nvPr/>
          </p:nvSpPr>
          <p:spPr>
            <a:xfrm>
              <a:off x="2793290" y="571390"/>
              <a:ext cx="112614" cy="153540"/>
            </a:xfrm>
            <a:custGeom>
              <a:avLst/>
              <a:gdLst>
                <a:gd name="connsiteX0" fmla="*/ 0 w 112614"/>
                <a:gd name="connsiteY0" fmla="*/ 0 h 153540"/>
                <a:gd name="connsiteX1" fmla="*/ 17438 w 112614"/>
                <a:gd name="connsiteY1" fmla="*/ 0 h 153540"/>
                <a:gd name="connsiteX2" fmla="*/ 17438 w 112614"/>
                <a:gd name="connsiteY2" fmla="*/ 66539 h 153540"/>
                <a:gd name="connsiteX3" fmla="*/ 95176 w 112614"/>
                <a:gd name="connsiteY3" fmla="*/ 66539 h 153540"/>
                <a:gd name="connsiteX4" fmla="*/ 95176 w 112614"/>
                <a:gd name="connsiteY4" fmla="*/ 0 h 153540"/>
                <a:gd name="connsiteX5" fmla="*/ 112614 w 112614"/>
                <a:gd name="connsiteY5" fmla="*/ 0 h 153540"/>
                <a:gd name="connsiteX6" fmla="*/ 112614 w 112614"/>
                <a:gd name="connsiteY6" fmla="*/ 153541 h 153540"/>
                <a:gd name="connsiteX7" fmla="*/ 95176 w 112614"/>
                <a:gd name="connsiteY7" fmla="*/ 153541 h 153540"/>
                <a:gd name="connsiteX8" fmla="*/ 95176 w 112614"/>
                <a:gd name="connsiteY8" fmla="*/ 81827 h 153540"/>
                <a:gd name="connsiteX9" fmla="*/ 17438 w 112614"/>
                <a:gd name="connsiteY9" fmla="*/ 81827 h 153540"/>
                <a:gd name="connsiteX10" fmla="*/ 17438 w 112614"/>
                <a:gd name="connsiteY10" fmla="*/ 153541 h 153540"/>
                <a:gd name="connsiteX11" fmla="*/ 0 w 112614"/>
                <a:gd name="connsiteY11" fmla="*/ 153541 h 153540"/>
                <a:gd name="connsiteX12" fmla="*/ 0 w 112614"/>
                <a:gd name="connsiteY12" fmla="*/ 0 h 15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614" h="153540">
                  <a:moveTo>
                    <a:pt x="0" y="0"/>
                  </a:moveTo>
                  <a:lnTo>
                    <a:pt x="17438" y="0"/>
                  </a:lnTo>
                  <a:lnTo>
                    <a:pt x="17438" y="66539"/>
                  </a:lnTo>
                  <a:lnTo>
                    <a:pt x="95176" y="66539"/>
                  </a:lnTo>
                  <a:lnTo>
                    <a:pt x="95176" y="0"/>
                  </a:lnTo>
                  <a:lnTo>
                    <a:pt x="112614" y="0"/>
                  </a:lnTo>
                  <a:lnTo>
                    <a:pt x="112614" y="153541"/>
                  </a:lnTo>
                  <a:lnTo>
                    <a:pt x="95176" y="153541"/>
                  </a:lnTo>
                  <a:lnTo>
                    <a:pt x="95176" y="81827"/>
                  </a:lnTo>
                  <a:lnTo>
                    <a:pt x="17438" y="81827"/>
                  </a:lnTo>
                  <a:lnTo>
                    <a:pt x="17438" y="153541"/>
                  </a:lnTo>
                  <a:lnTo>
                    <a:pt x="0" y="153541"/>
                  </a:lnTo>
                  <a:lnTo>
                    <a:pt x="0" y="0"/>
                  </a:lnTo>
                  <a:close/>
                </a:path>
              </a:pathLst>
            </a:custGeom>
            <a:grpFill/>
            <a:ln w="2184"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E28DCC16-7403-4241-A6CF-DAC7B60D4D9D}"/>
                </a:ext>
              </a:extLst>
            </p:cNvPr>
            <p:cNvSpPr/>
            <p:nvPr/>
          </p:nvSpPr>
          <p:spPr>
            <a:xfrm>
              <a:off x="2932841" y="571390"/>
              <a:ext cx="116513" cy="153540"/>
            </a:xfrm>
            <a:custGeom>
              <a:avLst/>
              <a:gdLst>
                <a:gd name="connsiteX0" fmla="*/ 49738 w 116513"/>
                <a:gd name="connsiteY0" fmla="*/ 89577 h 153540"/>
                <a:gd name="connsiteX1" fmla="*/ 0 w 116513"/>
                <a:gd name="connsiteY1" fmla="*/ 0 h 153540"/>
                <a:gd name="connsiteX2" fmla="*/ 19163 w 116513"/>
                <a:gd name="connsiteY2" fmla="*/ 0 h 153540"/>
                <a:gd name="connsiteX3" fmla="*/ 58575 w 116513"/>
                <a:gd name="connsiteY3" fmla="*/ 72777 h 153540"/>
                <a:gd name="connsiteX4" fmla="*/ 97563 w 116513"/>
                <a:gd name="connsiteY4" fmla="*/ 0 h 153540"/>
                <a:gd name="connsiteX5" fmla="*/ 116513 w 116513"/>
                <a:gd name="connsiteY5" fmla="*/ 0 h 153540"/>
                <a:gd name="connsiteX6" fmla="*/ 66562 w 116513"/>
                <a:gd name="connsiteY6" fmla="*/ 89790 h 153540"/>
                <a:gd name="connsiteX7" fmla="*/ 66562 w 116513"/>
                <a:gd name="connsiteY7" fmla="*/ 153541 h 153540"/>
                <a:gd name="connsiteX8" fmla="*/ 49762 w 116513"/>
                <a:gd name="connsiteY8" fmla="*/ 153541 h 153540"/>
                <a:gd name="connsiteX9" fmla="*/ 49762 w 116513"/>
                <a:gd name="connsiteY9" fmla="*/ 89577 h 15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13" h="153540">
                  <a:moveTo>
                    <a:pt x="49738" y="89577"/>
                  </a:moveTo>
                  <a:lnTo>
                    <a:pt x="0" y="0"/>
                  </a:lnTo>
                  <a:lnTo>
                    <a:pt x="19163" y="0"/>
                  </a:lnTo>
                  <a:lnTo>
                    <a:pt x="58575" y="72777"/>
                  </a:lnTo>
                  <a:lnTo>
                    <a:pt x="97563" y="0"/>
                  </a:lnTo>
                  <a:lnTo>
                    <a:pt x="116513" y="0"/>
                  </a:lnTo>
                  <a:lnTo>
                    <a:pt x="66562" y="89790"/>
                  </a:lnTo>
                  <a:lnTo>
                    <a:pt x="66562" y="153541"/>
                  </a:lnTo>
                  <a:lnTo>
                    <a:pt x="49762" y="153541"/>
                  </a:lnTo>
                  <a:lnTo>
                    <a:pt x="49762" y="89577"/>
                  </a:lnTo>
                  <a:close/>
                </a:path>
              </a:pathLst>
            </a:custGeom>
            <a:grpFill/>
            <a:ln w="2184"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FF36C3A1-B61B-AA4B-9F88-DC3479454997}"/>
                </a:ext>
              </a:extLst>
            </p:cNvPr>
            <p:cNvSpPr/>
            <p:nvPr/>
          </p:nvSpPr>
          <p:spPr>
            <a:xfrm>
              <a:off x="3074519" y="571390"/>
              <a:ext cx="118025" cy="153540"/>
            </a:xfrm>
            <a:custGeom>
              <a:avLst/>
              <a:gdLst>
                <a:gd name="connsiteX0" fmla="*/ 24 w 118025"/>
                <a:gd name="connsiteY0" fmla="*/ 0 h 153540"/>
                <a:gd name="connsiteX1" fmla="*/ 65924 w 118025"/>
                <a:gd name="connsiteY1" fmla="*/ 0 h 153540"/>
                <a:gd name="connsiteX2" fmla="*/ 100800 w 118025"/>
                <a:gd name="connsiteY2" fmla="*/ 9806 h 153540"/>
                <a:gd name="connsiteX3" fmla="*/ 113300 w 118025"/>
                <a:gd name="connsiteY3" fmla="*/ 39626 h 153540"/>
                <a:gd name="connsiteX4" fmla="*/ 108338 w 118025"/>
                <a:gd name="connsiteY4" fmla="*/ 58245 h 153540"/>
                <a:gd name="connsiteX5" fmla="*/ 91538 w 118025"/>
                <a:gd name="connsiteY5" fmla="*/ 72139 h 153540"/>
                <a:gd name="connsiteX6" fmla="*/ 91538 w 118025"/>
                <a:gd name="connsiteY6" fmla="*/ 72352 h 153540"/>
                <a:gd name="connsiteX7" fmla="*/ 111457 w 118025"/>
                <a:gd name="connsiteY7" fmla="*/ 86246 h 153540"/>
                <a:gd name="connsiteX8" fmla="*/ 118025 w 118025"/>
                <a:gd name="connsiteY8" fmla="*/ 109402 h 153540"/>
                <a:gd name="connsiteX9" fmla="*/ 114032 w 118025"/>
                <a:gd name="connsiteY9" fmla="*/ 128470 h 153540"/>
                <a:gd name="connsiteX10" fmla="*/ 103376 w 118025"/>
                <a:gd name="connsiteY10" fmla="*/ 142364 h 153540"/>
                <a:gd name="connsiteX11" fmla="*/ 87875 w 118025"/>
                <a:gd name="connsiteY11" fmla="*/ 150752 h 153540"/>
                <a:gd name="connsiteX12" fmla="*/ 69563 w 118025"/>
                <a:gd name="connsiteY12" fmla="*/ 153541 h 153540"/>
                <a:gd name="connsiteX13" fmla="*/ 0 w 118025"/>
                <a:gd name="connsiteY13" fmla="*/ 153541 h 153540"/>
                <a:gd name="connsiteX14" fmla="*/ 0 w 118025"/>
                <a:gd name="connsiteY14" fmla="*/ 0 h 153540"/>
                <a:gd name="connsiteX15" fmla="*/ 62474 w 118025"/>
                <a:gd name="connsiteY15" fmla="*/ 63089 h 153540"/>
                <a:gd name="connsiteX16" fmla="*/ 79392 w 118025"/>
                <a:gd name="connsiteY16" fmla="*/ 57914 h 153540"/>
                <a:gd name="connsiteX17" fmla="*/ 85323 w 118025"/>
                <a:gd name="connsiteY17" fmla="*/ 43265 h 153540"/>
                <a:gd name="connsiteX18" fmla="*/ 78755 w 118025"/>
                <a:gd name="connsiteY18" fmla="*/ 28733 h 153540"/>
                <a:gd name="connsiteX19" fmla="*/ 61198 w 118025"/>
                <a:gd name="connsiteY19" fmla="*/ 24314 h 153540"/>
                <a:gd name="connsiteX20" fmla="*/ 28685 w 118025"/>
                <a:gd name="connsiteY20" fmla="*/ 24314 h 153540"/>
                <a:gd name="connsiteX21" fmla="*/ 28685 w 118025"/>
                <a:gd name="connsiteY21" fmla="*/ 63089 h 153540"/>
                <a:gd name="connsiteX22" fmla="*/ 62474 w 118025"/>
                <a:gd name="connsiteY22" fmla="*/ 63089 h 153540"/>
                <a:gd name="connsiteX23" fmla="*/ 64624 w 118025"/>
                <a:gd name="connsiteY23" fmla="*/ 129203 h 153540"/>
                <a:gd name="connsiteX24" fmla="*/ 82937 w 118025"/>
                <a:gd name="connsiteY24" fmla="*/ 123721 h 153540"/>
                <a:gd name="connsiteX25" fmla="*/ 89624 w 118025"/>
                <a:gd name="connsiteY25" fmla="*/ 107677 h 153540"/>
                <a:gd name="connsiteX26" fmla="*/ 83268 w 118025"/>
                <a:gd name="connsiteY26" fmla="*/ 92176 h 153540"/>
                <a:gd name="connsiteX27" fmla="*/ 64861 w 118025"/>
                <a:gd name="connsiteY27" fmla="*/ 87214 h 153540"/>
                <a:gd name="connsiteX28" fmla="*/ 28685 w 118025"/>
                <a:gd name="connsiteY28" fmla="*/ 87214 h 153540"/>
                <a:gd name="connsiteX29" fmla="*/ 28685 w 118025"/>
                <a:gd name="connsiteY29" fmla="*/ 129203 h 153540"/>
                <a:gd name="connsiteX30" fmla="*/ 64624 w 118025"/>
                <a:gd name="connsiteY30" fmla="*/ 129203 h 15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8025" h="153540">
                  <a:moveTo>
                    <a:pt x="24" y="0"/>
                  </a:moveTo>
                  <a:lnTo>
                    <a:pt x="65924" y="0"/>
                  </a:lnTo>
                  <a:cubicBezTo>
                    <a:pt x="80857" y="0"/>
                    <a:pt x="92483" y="3261"/>
                    <a:pt x="100800" y="9806"/>
                  </a:cubicBezTo>
                  <a:cubicBezTo>
                    <a:pt x="109117" y="16351"/>
                    <a:pt x="113300" y="26275"/>
                    <a:pt x="113300" y="39626"/>
                  </a:cubicBezTo>
                  <a:cubicBezTo>
                    <a:pt x="113300" y="46525"/>
                    <a:pt x="111646" y="52716"/>
                    <a:pt x="108338" y="58245"/>
                  </a:cubicBezTo>
                  <a:cubicBezTo>
                    <a:pt x="105030" y="63774"/>
                    <a:pt x="99430" y="68406"/>
                    <a:pt x="91538" y="72139"/>
                  </a:cubicBezTo>
                  <a:lnTo>
                    <a:pt x="91538" y="72352"/>
                  </a:lnTo>
                  <a:cubicBezTo>
                    <a:pt x="100446" y="74786"/>
                    <a:pt x="107085" y="79417"/>
                    <a:pt x="111457" y="86246"/>
                  </a:cubicBezTo>
                  <a:cubicBezTo>
                    <a:pt x="115828" y="93074"/>
                    <a:pt x="118025" y="100777"/>
                    <a:pt x="118025" y="109402"/>
                  </a:cubicBezTo>
                  <a:cubicBezTo>
                    <a:pt x="118025" y="116585"/>
                    <a:pt x="116702" y="122941"/>
                    <a:pt x="114032" y="128470"/>
                  </a:cubicBezTo>
                  <a:cubicBezTo>
                    <a:pt x="111386" y="134000"/>
                    <a:pt x="107818" y="138631"/>
                    <a:pt x="103376" y="142364"/>
                  </a:cubicBezTo>
                  <a:cubicBezTo>
                    <a:pt x="98933" y="146098"/>
                    <a:pt x="93759" y="148909"/>
                    <a:pt x="87875" y="150752"/>
                  </a:cubicBezTo>
                  <a:cubicBezTo>
                    <a:pt x="81992" y="152619"/>
                    <a:pt x="75895" y="153541"/>
                    <a:pt x="69563" y="153541"/>
                  </a:cubicBezTo>
                  <a:lnTo>
                    <a:pt x="0" y="153541"/>
                  </a:lnTo>
                  <a:lnTo>
                    <a:pt x="0" y="0"/>
                  </a:lnTo>
                  <a:close/>
                  <a:moveTo>
                    <a:pt x="62474" y="63089"/>
                  </a:moveTo>
                  <a:cubicBezTo>
                    <a:pt x="69799" y="63089"/>
                    <a:pt x="75423" y="61364"/>
                    <a:pt x="79392" y="57914"/>
                  </a:cubicBezTo>
                  <a:cubicBezTo>
                    <a:pt x="83338" y="54465"/>
                    <a:pt x="85323" y="49597"/>
                    <a:pt x="85323" y="43265"/>
                  </a:cubicBezTo>
                  <a:cubicBezTo>
                    <a:pt x="85323" y="36507"/>
                    <a:pt x="83126" y="31663"/>
                    <a:pt x="78755" y="28733"/>
                  </a:cubicBezTo>
                  <a:cubicBezTo>
                    <a:pt x="74383" y="25779"/>
                    <a:pt x="68523" y="24314"/>
                    <a:pt x="61198" y="24314"/>
                  </a:cubicBezTo>
                  <a:lnTo>
                    <a:pt x="28685" y="24314"/>
                  </a:lnTo>
                  <a:lnTo>
                    <a:pt x="28685" y="63089"/>
                  </a:lnTo>
                  <a:lnTo>
                    <a:pt x="62474" y="63089"/>
                  </a:lnTo>
                  <a:close/>
                  <a:moveTo>
                    <a:pt x="64624" y="129203"/>
                  </a:moveTo>
                  <a:cubicBezTo>
                    <a:pt x="72375" y="129203"/>
                    <a:pt x="78471" y="127383"/>
                    <a:pt x="82937" y="123721"/>
                  </a:cubicBezTo>
                  <a:cubicBezTo>
                    <a:pt x="87379" y="120059"/>
                    <a:pt x="89624" y="114718"/>
                    <a:pt x="89624" y="107677"/>
                  </a:cubicBezTo>
                  <a:cubicBezTo>
                    <a:pt x="89624" y="100636"/>
                    <a:pt x="87497" y="95484"/>
                    <a:pt x="83268" y="92176"/>
                  </a:cubicBezTo>
                  <a:cubicBezTo>
                    <a:pt x="79038" y="88868"/>
                    <a:pt x="72894" y="87214"/>
                    <a:pt x="64861" y="87214"/>
                  </a:cubicBezTo>
                  <a:lnTo>
                    <a:pt x="28685" y="87214"/>
                  </a:lnTo>
                  <a:lnTo>
                    <a:pt x="28685" y="129203"/>
                  </a:lnTo>
                  <a:lnTo>
                    <a:pt x="64624" y="129203"/>
                  </a:lnTo>
                  <a:close/>
                </a:path>
              </a:pathLst>
            </a:custGeom>
            <a:solidFill>
              <a:srgbClr val="1891F6"/>
            </a:solidFill>
            <a:ln w="2184"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97F41E31-33C5-8441-9772-0AD850AB6B3C}"/>
                </a:ext>
              </a:extLst>
            </p:cNvPr>
            <p:cNvSpPr/>
            <p:nvPr/>
          </p:nvSpPr>
          <p:spPr>
            <a:xfrm>
              <a:off x="3216669" y="571390"/>
              <a:ext cx="120175" cy="155903"/>
            </a:xfrm>
            <a:custGeom>
              <a:avLst/>
              <a:gdLst>
                <a:gd name="connsiteX0" fmla="*/ 60088 w 120175"/>
                <a:gd name="connsiteY0" fmla="*/ 155904 h 155903"/>
                <a:gd name="connsiteX1" fmla="*/ 35656 w 120175"/>
                <a:gd name="connsiteY1" fmla="*/ 152454 h 155903"/>
                <a:gd name="connsiteX2" fmla="*/ 16706 w 120175"/>
                <a:gd name="connsiteY2" fmla="*/ 142010 h 155903"/>
                <a:gd name="connsiteX3" fmla="*/ 4419 w 120175"/>
                <a:gd name="connsiteY3" fmla="*/ 124666 h 155903"/>
                <a:gd name="connsiteX4" fmla="*/ 0 w 120175"/>
                <a:gd name="connsiteY4" fmla="*/ 100541 h 155903"/>
                <a:gd name="connsiteX5" fmla="*/ 0 w 120175"/>
                <a:gd name="connsiteY5" fmla="*/ 0 h 155903"/>
                <a:gd name="connsiteX6" fmla="*/ 28638 w 120175"/>
                <a:gd name="connsiteY6" fmla="*/ 0 h 155903"/>
                <a:gd name="connsiteX7" fmla="*/ 28638 w 120175"/>
                <a:gd name="connsiteY7" fmla="*/ 97115 h 155903"/>
                <a:gd name="connsiteX8" fmla="*/ 30363 w 120175"/>
                <a:gd name="connsiteY8" fmla="*/ 110253 h 155903"/>
                <a:gd name="connsiteX9" fmla="*/ 35963 w 120175"/>
                <a:gd name="connsiteY9" fmla="*/ 120696 h 155903"/>
                <a:gd name="connsiteX10" fmla="*/ 45769 w 120175"/>
                <a:gd name="connsiteY10" fmla="*/ 127596 h 155903"/>
                <a:gd name="connsiteX11" fmla="*/ 60088 w 120175"/>
                <a:gd name="connsiteY11" fmla="*/ 130077 h 155903"/>
                <a:gd name="connsiteX12" fmla="*/ 91538 w 120175"/>
                <a:gd name="connsiteY12" fmla="*/ 97115 h 155903"/>
                <a:gd name="connsiteX13" fmla="*/ 91538 w 120175"/>
                <a:gd name="connsiteY13" fmla="*/ 0 h 155903"/>
                <a:gd name="connsiteX14" fmla="*/ 120176 w 120175"/>
                <a:gd name="connsiteY14" fmla="*/ 0 h 155903"/>
                <a:gd name="connsiteX15" fmla="*/ 120176 w 120175"/>
                <a:gd name="connsiteY15" fmla="*/ 98414 h 155903"/>
                <a:gd name="connsiteX16" fmla="*/ 115875 w 120175"/>
                <a:gd name="connsiteY16" fmla="*/ 122847 h 155903"/>
                <a:gd name="connsiteX17" fmla="*/ 103612 w 120175"/>
                <a:gd name="connsiteY17" fmla="*/ 140828 h 155903"/>
                <a:gd name="connsiteX18" fmla="*/ 84544 w 120175"/>
                <a:gd name="connsiteY18" fmla="*/ 152028 h 155903"/>
                <a:gd name="connsiteX19" fmla="*/ 60088 w 120175"/>
                <a:gd name="connsiteY19" fmla="*/ 155904 h 15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175" h="155903">
                  <a:moveTo>
                    <a:pt x="60088" y="155904"/>
                  </a:moveTo>
                  <a:cubicBezTo>
                    <a:pt x="51180" y="155904"/>
                    <a:pt x="43028" y="154746"/>
                    <a:pt x="35656" y="152454"/>
                  </a:cubicBezTo>
                  <a:cubicBezTo>
                    <a:pt x="28260" y="150162"/>
                    <a:pt x="21951" y="146665"/>
                    <a:pt x="16706" y="142010"/>
                  </a:cubicBezTo>
                  <a:cubicBezTo>
                    <a:pt x="11460" y="137355"/>
                    <a:pt x="7372" y="131566"/>
                    <a:pt x="4419" y="124666"/>
                  </a:cubicBezTo>
                  <a:cubicBezTo>
                    <a:pt x="1465" y="117767"/>
                    <a:pt x="0" y="109733"/>
                    <a:pt x="0" y="100541"/>
                  </a:cubicBezTo>
                  <a:lnTo>
                    <a:pt x="0" y="0"/>
                  </a:lnTo>
                  <a:lnTo>
                    <a:pt x="28638" y="0"/>
                  </a:lnTo>
                  <a:lnTo>
                    <a:pt x="28638" y="97115"/>
                  </a:lnTo>
                  <a:cubicBezTo>
                    <a:pt x="28638" y="101864"/>
                    <a:pt x="29205" y="106236"/>
                    <a:pt x="30363" y="110253"/>
                  </a:cubicBezTo>
                  <a:cubicBezTo>
                    <a:pt x="31521" y="114269"/>
                    <a:pt x="33387" y="117767"/>
                    <a:pt x="35963" y="120696"/>
                  </a:cubicBezTo>
                  <a:cubicBezTo>
                    <a:pt x="38538" y="123650"/>
                    <a:pt x="41799" y="125942"/>
                    <a:pt x="45769" y="127596"/>
                  </a:cubicBezTo>
                  <a:cubicBezTo>
                    <a:pt x="49715" y="129250"/>
                    <a:pt x="54488" y="130077"/>
                    <a:pt x="60088" y="130077"/>
                  </a:cubicBezTo>
                  <a:cubicBezTo>
                    <a:pt x="81047" y="130077"/>
                    <a:pt x="91538" y="119090"/>
                    <a:pt x="91538" y="97115"/>
                  </a:cubicBezTo>
                  <a:lnTo>
                    <a:pt x="91538" y="0"/>
                  </a:lnTo>
                  <a:lnTo>
                    <a:pt x="120176" y="0"/>
                  </a:lnTo>
                  <a:lnTo>
                    <a:pt x="120176" y="98414"/>
                  </a:lnTo>
                  <a:cubicBezTo>
                    <a:pt x="120176" y="107606"/>
                    <a:pt x="118734" y="115758"/>
                    <a:pt x="115875" y="122847"/>
                  </a:cubicBezTo>
                  <a:cubicBezTo>
                    <a:pt x="112992" y="129959"/>
                    <a:pt x="108905" y="135937"/>
                    <a:pt x="103612" y="140828"/>
                  </a:cubicBezTo>
                  <a:cubicBezTo>
                    <a:pt x="98295" y="145720"/>
                    <a:pt x="91939" y="149453"/>
                    <a:pt x="84544" y="152028"/>
                  </a:cubicBezTo>
                  <a:cubicBezTo>
                    <a:pt x="77148" y="154628"/>
                    <a:pt x="68996" y="155904"/>
                    <a:pt x="60088" y="155904"/>
                  </a:cubicBezTo>
                  <a:close/>
                </a:path>
              </a:pathLst>
            </a:custGeom>
            <a:solidFill>
              <a:srgbClr val="1891F6"/>
            </a:solidFill>
            <a:ln w="2184"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FF7C3D98-AE55-4443-8041-EB8FEB063E04}"/>
                </a:ext>
              </a:extLst>
            </p:cNvPr>
            <p:cNvSpPr/>
            <p:nvPr/>
          </p:nvSpPr>
          <p:spPr>
            <a:xfrm>
              <a:off x="3369807" y="571390"/>
              <a:ext cx="28638" cy="153540"/>
            </a:xfrm>
            <a:custGeom>
              <a:avLst/>
              <a:gdLst>
                <a:gd name="connsiteX0" fmla="*/ 0 w 28638"/>
                <a:gd name="connsiteY0" fmla="*/ 0 h 153540"/>
                <a:gd name="connsiteX1" fmla="*/ 28638 w 28638"/>
                <a:gd name="connsiteY1" fmla="*/ 0 h 153540"/>
                <a:gd name="connsiteX2" fmla="*/ 28638 w 28638"/>
                <a:gd name="connsiteY2" fmla="*/ 153541 h 153540"/>
                <a:gd name="connsiteX3" fmla="*/ 0 w 28638"/>
                <a:gd name="connsiteY3" fmla="*/ 153541 h 153540"/>
                <a:gd name="connsiteX4" fmla="*/ 0 w 28638"/>
                <a:gd name="connsiteY4" fmla="*/ 0 h 1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38" h="153540">
                  <a:moveTo>
                    <a:pt x="0" y="0"/>
                  </a:moveTo>
                  <a:lnTo>
                    <a:pt x="28638" y="0"/>
                  </a:lnTo>
                  <a:lnTo>
                    <a:pt x="28638" y="153541"/>
                  </a:lnTo>
                  <a:lnTo>
                    <a:pt x="0" y="153541"/>
                  </a:lnTo>
                  <a:lnTo>
                    <a:pt x="0" y="0"/>
                  </a:lnTo>
                  <a:close/>
                </a:path>
              </a:pathLst>
            </a:custGeom>
            <a:solidFill>
              <a:srgbClr val="1891F6"/>
            </a:solidFill>
            <a:ln w="2184"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6C4F2F80-61E6-8F41-9ABB-452AA2C54DE1}"/>
                </a:ext>
              </a:extLst>
            </p:cNvPr>
            <p:cNvSpPr/>
            <p:nvPr/>
          </p:nvSpPr>
          <p:spPr>
            <a:xfrm>
              <a:off x="3432470" y="571390"/>
              <a:ext cx="103375" cy="153540"/>
            </a:xfrm>
            <a:custGeom>
              <a:avLst/>
              <a:gdLst>
                <a:gd name="connsiteX0" fmla="*/ 0 w 103375"/>
                <a:gd name="connsiteY0" fmla="*/ 0 h 153540"/>
                <a:gd name="connsiteX1" fmla="*/ 28638 w 103375"/>
                <a:gd name="connsiteY1" fmla="*/ 0 h 153540"/>
                <a:gd name="connsiteX2" fmla="*/ 28638 w 103375"/>
                <a:gd name="connsiteY2" fmla="*/ 128352 h 153540"/>
                <a:gd name="connsiteX3" fmla="*/ 103376 w 103375"/>
                <a:gd name="connsiteY3" fmla="*/ 128352 h 153540"/>
                <a:gd name="connsiteX4" fmla="*/ 103376 w 103375"/>
                <a:gd name="connsiteY4" fmla="*/ 153541 h 153540"/>
                <a:gd name="connsiteX5" fmla="*/ 0 w 103375"/>
                <a:gd name="connsiteY5" fmla="*/ 153541 h 153540"/>
                <a:gd name="connsiteX6" fmla="*/ 0 w 103375"/>
                <a:gd name="connsiteY6" fmla="*/ 0 h 15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75" h="153540">
                  <a:moveTo>
                    <a:pt x="0" y="0"/>
                  </a:moveTo>
                  <a:lnTo>
                    <a:pt x="28638" y="0"/>
                  </a:lnTo>
                  <a:lnTo>
                    <a:pt x="28638" y="128352"/>
                  </a:lnTo>
                  <a:lnTo>
                    <a:pt x="103376" y="128352"/>
                  </a:lnTo>
                  <a:lnTo>
                    <a:pt x="103376" y="153541"/>
                  </a:lnTo>
                  <a:lnTo>
                    <a:pt x="0" y="153541"/>
                  </a:lnTo>
                  <a:lnTo>
                    <a:pt x="0" y="0"/>
                  </a:lnTo>
                  <a:close/>
                </a:path>
              </a:pathLst>
            </a:custGeom>
            <a:solidFill>
              <a:srgbClr val="1891F6"/>
            </a:solidFill>
            <a:ln w="21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378CC060-B43F-FB4E-A539-31A3A7DB028C}"/>
                </a:ext>
              </a:extLst>
            </p:cNvPr>
            <p:cNvSpPr/>
            <p:nvPr/>
          </p:nvSpPr>
          <p:spPr>
            <a:xfrm>
              <a:off x="3562310" y="571390"/>
              <a:ext cx="120388" cy="153564"/>
            </a:xfrm>
            <a:custGeom>
              <a:avLst/>
              <a:gdLst>
                <a:gd name="connsiteX0" fmla="*/ 24 w 120388"/>
                <a:gd name="connsiteY0" fmla="*/ 0 h 153564"/>
                <a:gd name="connsiteX1" fmla="*/ 59899 w 120388"/>
                <a:gd name="connsiteY1" fmla="*/ 0 h 153564"/>
                <a:gd name="connsiteX2" fmla="*/ 83362 w 120388"/>
                <a:gd name="connsiteY2" fmla="*/ 3993 h 153564"/>
                <a:gd name="connsiteX3" fmla="*/ 102643 w 120388"/>
                <a:gd name="connsiteY3" fmla="*/ 15193 h 153564"/>
                <a:gd name="connsiteX4" fmla="*/ 115663 w 120388"/>
                <a:gd name="connsiteY4" fmla="*/ 32750 h 153564"/>
                <a:gd name="connsiteX5" fmla="*/ 120388 w 120388"/>
                <a:gd name="connsiteY5" fmla="*/ 56001 h 153564"/>
                <a:gd name="connsiteX6" fmla="*/ 120388 w 120388"/>
                <a:gd name="connsiteY6" fmla="*/ 96926 h 153564"/>
                <a:gd name="connsiteX7" fmla="*/ 115214 w 120388"/>
                <a:gd name="connsiteY7" fmla="*/ 121051 h 153564"/>
                <a:gd name="connsiteX8" fmla="*/ 101651 w 120388"/>
                <a:gd name="connsiteY8" fmla="*/ 138820 h 153564"/>
                <a:gd name="connsiteX9" fmla="*/ 82370 w 120388"/>
                <a:gd name="connsiteY9" fmla="*/ 149807 h 153564"/>
                <a:gd name="connsiteX10" fmla="*/ 60088 w 120388"/>
                <a:gd name="connsiteY10" fmla="*/ 153564 h 153564"/>
                <a:gd name="connsiteX11" fmla="*/ 0 w 120388"/>
                <a:gd name="connsiteY11" fmla="*/ 153564 h 153564"/>
                <a:gd name="connsiteX12" fmla="*/ 0 w 120388"/>
                <a:gd name="connsiteY12" fmla="*/ 0 h 153564"/>
                <a:gd name="connsiteX13" fmla="*/ 59024 w 120388"/>
                <a:gd name="connsiteY13" fmla="*/ 128352 h 153564"/>
                <a:gd name="connsiteX14" fmla="*/ 70437 w 120388"/>
                <a:gd name="connsiteY14" fmla="*/ 126840 h 153564"/>
                <a:gd name="connsiteX15" fmla="*/ 80999 w 120388"/>
                <a:gd name="connsiteY15" fmla="*/ 121783 h 153564"/>
                <a:gd name="connsiteX16" fmla="*/ 88868 w 120388"/>
                <a:gd name="connsiteY16" fmla="*/ 112521 h 153564"/>
                <a:gd name="connsiteX17" fmla="*/ 91987 w 120388"/>
                <a:gd name="connsiteY17" fmla="*/ 98627 h 153564"/>
                <a:gd name="connsiteX18" fmla="*/ 91987 w 120388"/>
                <a:gd name="connsiteY18" fmla="*/ 54276 h 153564"/>
                <a:gd name="connsiteX19" fmla="*/ 89198 w 120388"/>
                <a:gd name="connsiteY19" fmla="*/ 41894 h 153564"/>
                <a:gd name="connsiteX20" fmla="*/ 81779 w 120388"/>
                <a:gd name="connsiteY20" fmla="*/ 32750 h 153564"/>
                <a:gd name="connsiteX21" fmla="*/ 71004 w 120388"/>
                <a:gd name="connsiteY21" fmla="*/ 27150 h 153564"/>
                <a:gd name="connsiteX22" fmla="*/ 57985 w 120388"/>
                <a:gd name="connsiteY22" fmla="*/ 25212 h 153564"/>
                <a:gd name="connsiteX23" fmla="*/ 28709 w 120388"/>
                <a:gd name="connsiteY23" fmla="*/ 25212 h 153564"/>
                <a:gd name="connsiteX24" fmla="*/ 28709 w 120388"/>
                <a:gd name="connsiteY24" fmla="*/ 128376 h 153564"/>
                <a:gd name="connsiteX25" fmla="*/ 59024 w 120388"/>
                <a:gd name="connsiteY25" fmla="*/ 128376 h 15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0388" h="153564">
                  <a:moveTo>
                    <a:pt x="24" y="0"/>
                  </a:moveTo>
                  <a:lnTo>
                    <a:pt x="59899" y="0"/>
                  </a:lnTo>
                  <a:cubicBezTo>
                    <a:pt x="68216" y="0"/>
                    <a:pt x="76061" y="1323"/>
                    <a:pt x="83362" y="3993"/>
                  </a:cubicBezTo>
                  <a:cubicBezTo>
                    <a:pt x="90687" y="6640"/>
                    <a:pt x="97114" y="10373"/>
                    <a:pt x="102643" y="15193"/>
                  </a:cubicBezTo>
                  <a:cubicBezTo>
                    <a:pt x="108172" y="20014"/>
                    <a:pt x="112520" y="25850"/>
                    <a:pt x="115663" y="32750"/>
                  </a:cubicBezTo>
                  <a:cubicBezTo>
                    <a:pt x="118829" y="39649"/>
                    <a:pt x="120388" y="47400"/>
                    <a:pt x="120388" y="56001"/>
                  </a:cubicBezTo>
                  <a:lnTo>
                    <a:pt x="120388" y="96926"/>
                  </a:lnTo>
                  <a:cubicBezTo>
                    <a:pt x="120388" y="105976"/>
                    <a:pt x="118663" y="114010"/>
                    <a:pt x="115214" y="121051"/>
                  </a:cubicBezTo>
                  <a:cubicBezTo>
                    <a:pt x="111764" y="128092"/>
                    <a:pt x="107251" y="134000"/>
                    <a:pt x="101651" y="138820"/>
                  </a:cubicBezTo>
                  <a:cubicBezTo>
                    <a:pt x="96051" y="143640"/>
                    <a:pt x="89624" y="147303"/>
                    <a:pt x="82370" y="149807"/>
                  </a:cubicBezTo>
                  <a:cubicBezTo>
                    <a:pt x="75116" y="152312"/>
                    <a:pt x="67696" y="153564"/>
                    <a:pt x="60088" y="153564"/>
                  </a:cubicBezTo>
                  <a:lnTo>
                    <a:pt x="0" y="153564"/>
                  </a:lnTo>
                  <a:lnTo>
                    <a:pt x="0" y="0"/>
                  </a:lnTo>
                  <a:close/>
                  <a:moveTo>
                    <a:pt x="59024" y="128352"/>
                  </a:moveTo>
                  <a:cubicBezTo>
                    <a:pt x="62758" y="128352"/>
                    <a:pt x="66562" y="127856"/>
                    <a:pt x="70437" y="126840"/>
                  </a:cubicBezTo>
                  <a:cubicBezTo>
                    <a:pt x="74312" y="125848"/>
                    <a:pt x="77833" y="124146"/>
                    <a:pt x="80999" y="121783"/>
                  </a:cubicBezTo>
                  <a:cubicBezTo>
                    <a:pt x="84165" y="119421"/>
                    <a:pt x="86788" y="116325"/>
                    <a:pt x="88868" y="112521"/>
                  </a:cubicBezTo>
                  <a:cubicBezTo>
                    <a:pt x="90947" y="108717"/>
                    <a:pt x="91987" y="104085"/>
                    <a:pt x="91987" y="98627"/>
                  </a:cubicBezTo>
                  <a:lnTo>
                    <a:pt x="91987" y="54276"/>
                  </a:lnTo>
                  <a:cubicBezTo>
                    <a:pt x="91987" y="49692"/>
                    <a:pt x="91041" y="45557"/>
                    <a:pt x="89198" y="41894"/>
                  </a:cubicBezTo>
                  <a:cubicBezTo>
                    <a:pt x="87332" y="38232"/>
                    <a:pt x="84851" y="35183"/>
                    <a:pt x="81779" y="32750"/>
                  </a:cubicBezTo>
                  <a:cubicBezTo>
                    <a:pt x="78684" y="30316"/>
                    <a:pt x="75092" y="28449"/>
                    <a:pt x="71004" y="27150"/>
                  </a:cubicBezTo>
                  <a:cubicBezTo>
                    <a:pt x="66917" y="25850"/>
                    <a:pt x="62569" y="25212"/>
                    <a:pt x="57985" y="25212"/>
                  </a:cubicBezTo>
                  <a:lnTo>
                    <a:pt x="28709" y="25212"/>
                  </a:lnTo>
                  <a:lnTo>
                    <a:pt x="28709" y="128376"/>
                  </a:lnTo>
                  <a:lnTo>
                    <a:pt x="59024" y="128376"/>
                  </a:lnTo>
                  <a:close/>
                </a:path>
              </a:pathLst>
            </a:custGeom>
            <a:solidFill>
              <a:srgbClr val="1891F6"/>
            </a:solidFill>
            <a:ln w="218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EA9895BB-1990-FF40-9B1D-768A6836CD3A}"/>
                </a:ext>
              </a:extLst>
            </p:cNvPr>
            <p:cNvSpPr/>
            <p:nvPr/>
          </p:nvSpPr>
          <p:spPr>
            <a:xfrm>
              <a:off x="3712872" y="571390"/>
              <a:ext cx="28637" cy="153540"/>
            </a:xfrm>
            <a:custGeom>
              <a:avLst/>
              <a:gdLst>
                <a:gd name="connsiteX0" fmla="*/ 0 w 28637"/>
                <a:gd name="connsiteY0" fmla="*/ 0 h 153540"/>
                <a:gd name="connsiteX1" fmla="*/ 28638 w 28637"/>
                <a:gd name="connsiteY1" fmla="*/ 0 h 153540"/>
                <a:gd name="connsiteX2" fmla="*/ 28638 w 28637"/>
                <a:gd name="connsiteY2" fmla="*/ 153541 h 153540"/>
                <a:gd name="connsiteX3" fmla="*/ 0 w 28637"/>
                <a:gd name="connsiteY3" fmla="*/ 153541 h 153540"/>
                <a:gd name="connsiteX4" fmla="*/ 0 w 28637"/>
                <a:gd name="connsiteY4" fmla="*/ 0 h 153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37" h="153540">
                  <a:moveTo>
                    <a:pt x="0" y="0"/>
                  </a:moveTo>
                  <a:lnTo>
                    <a:pt x="28638" y="0"/>
                  </a:lnTo>
                  <a:lnTo>
                    <a:pt x="28638" y="153541"/>
                  </a:lnTo>
                  <a:lnTo>
                    <a:pt x="0" y="153541"/>
                  </a:lnTo>
                  <a:lnTo>
                    <a:pt x="0" y="0"/>
                  </a:lnTo>
                  <a:close/>
                </a:path>
              </a:pathLst>
            </a:custGeom>
            <a:solidFill>
              <a:srgbClr val="1891F6"/>
            </a:solidFill>
            <a:ln w="218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C96D2272-DE61-8E41-9B97-40E700FDC046}"/>
                </a:ext>
              </a:extLst>
            </p:cNvPr>
            <p:cNvSpPr/>
            <p:nvPr/>
          </p:nvSpPr>
          <p:spPr>
            <a:xfrm>
              <a:off x="3775535" y="571390"/>
              <a:ext cx="122538" cy="153540"/>
            </a:xfrm>
            <a:custGeom>
              <a:avLst/>
              <a:gdLst>
                <a:gd name="connsiteX0" fmla="*/ 0 w 122538"/>
                <a:gd name="connsiteY0" fmla="*/ 0 h 153540"/>
                <a:gd name="connsiteX1" fmla="*/ 27787 w 122538"/>
                <a:gd name="connsiteY1" fmla="*/ 0 h 153540"/>
                <a:gd name="connsiteX2" fmla="*/ 94538 w 122538"/>
                <a:gd name="connsiteY2" fmla="*/ 104652 h 153540"/>
                <a:gd name="connsiteX3" fmla="*/ 94964 w 122538"/>
                <a:gd name="connsiteY3" fmla="*/ 104652 h 153540"/>
                <a:gd name="connsiteX4" fmla="*/ 94964 w 122538"/>
                <a:gd name="connsiteY4" fmla="*/ 0 h 153540"/>
                <a:gd name="connsiteX5" fmla="*/ 122538 w 122538"/>
                <a:gd name="connsiteY5" fmla="*/ 0 h 153540"/>
                <a:gd name="connsiteX6" fmla="*/ 122538 w 122538"/>
                <a:gd name="connsiteY6" fmla="*/ 153541 h 153540"/>
                <a:gd name="connsiteX7" fmla="*/ 94538 w 122538"/>
                <a:gd name="connsiteY7" fmla="*/ 153541 h 153540"/>
                <a:gd name="connsiteX8" fmla="*/ 28000 w 122538"/>
                <a:gd name="connsiteY8" fmla="*/ 48676 h 153540"/>
                <a:gd name="connsiteX9" fmla="*/ 27575 w 122538"/>
                <a:gd name="connsiteY9" fmla="*/ 48676 h 153540"/>
                <a:gd name="connsiteX10" fmla="*/ 27575 w 122538"/>
                <a:gd name="connsiteY10" fmla="*/ 153541 h 153540"/>
                <a:gd name="connsiteX11" fmla="*/ 0 w 122538"/>
                <a:gd name="connsiteY11" fmla="*/ 153541 h 153540"/>
                <a:gd name="connsiteX12" fmla="*/ 0 w 122538"/>
                <a:gd name="connsiteY12" fmla="*/ 0 h 15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538" h="153540">
                  <a:moveTo>
                    <a:pt x="0" y="0"/>
                  </a:moveTo>
                  <a:lnTo>
                    <a:pt x="27787" y="0"/>
                  </a:lnTo>
                  <a:lnTo>
                    <a:pt x="94538" y="104652"/>
                  </a:lnTo>
                  <a:lnTo>
                    <a:pt x="94964" y="104652"/>
                  </a:lnTo>
                  <a:lnTo>
                    <a:pt x="94964" y="0"/>
                  </a:lnTo>
                  <a:lnTo>
                    <a:pt x="122538" y="0"/>
                  </a:lnTo>
                  <a:lnTo>
                    <a:pt x="122538" y="153541"/>
                  </a:lnTo>
                  <a:lnTo>
                    <a:pt x="94538" y="153541"/>
                  </a:lnTo>
                  <a:lnTo>
                    <a:pt x="28000" y="48676"/>
                  </a:lnTo>
                  <a:lnTo>
                    <a:pt x="27575" y="48676"/>
                  </a:lnTo>
                  <a:lnTo>
                    <a:pt x="27575" y="153541"/>
                  </a:lnTo>
                  <a:lnTo>
                    <a:pt x="0" y="153541"/>
                  </a:lnTo>
                  <a:lnTo>
                    <a:pt x="0" y="0"/>
                  </a:lnTo>
                  <a:close/>
                </a:path>
              </a:pathLst>
            </a:custGeom>
            <a:solidFill>
              <a:srgbClr val="1891F6"/>
            </a:solidFill>
            <a:ln w="218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41FEDEB6-8B59-5E4F-987D-511AB199FBD8}"/>
                </a:ext>
              </a:extLst>
            </p:cNvPr>
            <p:cNvSpPr/>
            <p:nvPr/>
          </p:nvSpPr>
          <p:spPr>
            <a:xfrm>
              <a:off x="3925861" y="568791"/>
              <a:ext cx="119962" cy="158715"/>
            </a:xfrm>
            <a:custGeom>
              <a:avLst/>
              <a:gdLst>
                <a:gd name="connsiteX0" fmla="*/ 62451 w 119962"/>
                <a:gd name="connsiteY0" fmla="*/ 158715 h 158715"/>
                <a:gd name="connsiteX1" fmla="*/ 38657 w 119962"/>
                <a:gd name="connsiteY1" fmla="*/ 155266 h 158715"/>
                <a:gd name="connsiteX2" fmla="*/ 18738 w 119962"/>
                <a:gd name="connsiteY2" fmla="*/ 145034 h 158715"/>
                <a:gd name="connsiteX3" fmla="*/ 5057 w 119962"/>
                <a:gd name="connsiteY3" fmla="*/ 128447 h 158715"/>
                <a:gd name="connsiteX4" fmla="*/ 0 w 119962"/>
                <a:gd name="connsiteY4" fmla="*/ 105716 h 158715"/>
                <a:gd name="connsiteX5" fmla="*/ 0 w 119962"/>
                <a:gd name="connsiteY5" fmla="*/ 56638 h 158715"/>
                <a:gd name="connsiteX6" fmla="*/ 4844 w 119962"/>
                <a:gd name="connsiteY6" fmla="*/ 32513 h 158715"/>
                <a:gd name="connsiteX7" fmla="*/ 18100 w 119962"/>
                <a:gd name="connsiteY7" fmla="*/ 14744 h 158715"/>
                <a:gd name="connsiteX8" fmla="*/ 37688 w 119962"/>
                <a:gd name="connsiteY8" fmla="*/ 3757 h 158715"/>
                <a:gd name="connsiteX9" fmla="*/ 61387 w 119962"/>
                <a:gd name="connsiteY9" fmla="*/ 0 h 158715"/>
                <a:gd name="connsiteX10" fmla="*/ 82913 w 119962"/>
                <a:gd name="connsiteY10" fmla="*/ 2788 h 158715"/>
                <a:gd name="connsiteX11" fmla="*/ 101651 w 119962"/>
                <a:gd name="connsiteY11" fmla="*/ 11507 h 158715"/>
                <a:gd name="connsiteX12" fmla="*/ 114906 w 119962"/>
                <a:gd name="connsiteY12" fmla="*/ 26583 h 158715"/>
                <a:gd name="connsiteX13" fmla="*/ 119963 w 119962"/>
                <a:gd name="connsiteY13" fmla="*/ 48652 h 158715"/>
                <a:gd name="connsiteX14" fmla="*/ 119963 w 119962"/>
                <a:gd name="connsiteY14" fmla="*/ 53378 h 158715"/>
                <a:gd name="connsiteX15" fmla="*/ 92837 w 119962"/>
                <a:gd name="connsiteY15" fmla="*/ 53378 h 158715"/>
                <a:gd name="connsiteX16" fmla="*/ 92837 w 119962"/>
                <a:gd name="connsiteY16" fmla="*/ 51227 h 158715"/>
                <a:gd name="connsiteX17" fmla="*/ 89931 w 119962"/>
                <a:gd name="connsiteY17" fmla="*/ 38728 h 158715"/>
                <a:gd name="connsiteX18" fmla="*/ 82393 w 119962"/>
                <a:gd name="connsiteY18" fmla="*/ 30765 h 158715"/>
                <a:gd name="connsiteX19" fmla="*/ 72162 w 119962"/>
                <a:gd name="connsiteY19" fmla="*/ 26559 h 158715"/>
                <a:gd name="connsiteX20" fmla="*/ 61387 w 119962"/>
                <a:gd name="connsiteY20" fmla="*/ 25377 h 158715"/>
                <a:gd name="connsiteX21" fmla="*/ 50069 w 119962"/>
                <a:gd name="connsiteY21" fmla="*/ 26890 h 158715"/>
                <a:gd name="connsiteX22" fmla="*/ 39413 w 119962"/>
                <a:gd name="connsiteY22" fmla="*/ 31946 h 158715"/>
                <a:gd name="connsiteX23" fmla="*/ 31544 w 119962"/>
                <a:gd name="connsiteY23" fmla="*/ 41209 h 158715"/>
                <a:gd name="connsiteX24" fmla="*/ 28425 w 119962"/>
                <a:gd name="connsiteY24" fmla="*/ 55103 h 158715"/>
                <a:gd name="connsiteX25" fmla="*/ 28425 w 119962"/>
                <a:gd name="connsiteY25" fmla="*/ 104204 h 158715"/>
                <a:gd name="connsiteX26" fmla="*/ 31214 w 119962"/>
                <a:gd name="connsiteY26" fmla="*/ 116491 h 158715"/>
                <a:gd name="connsiteX27" fmla="*/ 38633 w 119962"/>
                <a:gd name="connsiteY27" fmla="*/ 125635 h 158715"/>
                <a:gd name="connsiteX28" fmla="*/ 49502 w 119962"/>
                <a:gd name="connsiteY28" fmla="*/ 131353 h 158715"/>
                <a:gd name="connsiteX29" fmla="*/ 62427 w 119962"/>
                <a:gd name="connsiteY29" fmla="*/ 133291 h 158715"/>
                <a:gd name="connsiteX30" fmla="*/ 73958 w 119962"/>
                <a:gd name="connsiteY30" fmla="*/ 131778 h 158715"/>
                <a:gd name="connsiteX31" fmla="*/ 83646 w 119962"/>
                <a:gd name="connsiteY31" fmla="*/ 126935 h 158715"/>
                <a:gd name="connsiteX32" fmla="*/ 90332 w 119962"/>
                <a:gd name="connsiteY32" fmla="*/ 118310 h 158715"/>
                <a:gd name="connsiteX33" fmla="*/ 92814 w 119962"/>
                <a:gd name="connsiteY33" fmla="*/ 105503 h 158715"/>
                <a:gd name="connsiteX34" fmla="*/ 92814 w 119962"/>
                <a:gd name="connsiteY34" fmla="*/ 101841 h 158715"/>
                <a:gd name="connsiteX35" fmla="*/ 53188 w 119962"/>
                <a:gd name="connsiteY35" fmla="*/ 101841 h 158715"/>
                <a:gd name="connsiteX36" fmla="*/ 53188 w 119962"/>
                <a:gd name="connsiteY36" fmla="*/ 76038 h 158715"/>
                <a:gd name="connsiteX37" fmla="*/ 119939 w 119962"/>
                <a:gd name="connsiteY37" fmla="*/ 76038 h 158715"/>
                <a:gd name="connsiteX38" fmla="*/ 119939 w 119962"/>
                <a:gd name="connsiteY38" fmla="*/ 108126 h 158715"/>
                <a:gd name="connsiteX39" fmla="*/ 115095 w 119962"/>
                <a:gd name="connsiteY39" fmla="*/ 130526 h 158715"/>
                <a:gd name="connsiteX40" fmla="*/ 102170 w 119962"/>
                <a:gd name="connsiteY40" fmla="*/ 146239 h 158715"/>
                <a:gd name="connsiteX41" fmla="*/ 83764 w 119962"/>
                <a:gd name="connsiteY41" fmla="*/ 155596 h 158715"/>
                <a:gd name="connsiteX42" fmla="*/ 62451 w 119962"/>
                <a:gd name="connsiteY42" fmla="*/ 158715 h 15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962" h="158715">
                  <a:moveTo>
                    <a:pt x="62451" y="158715"/>
                  </a:moveTo>
                  <a:cubicBezTo>
                    <a:pt x="54133" y="158715"/>
                    <a:pt x="46194" y="157558"/>
                    <a:pt x="38657" y="155266"/>
                  </a:cubicBezTo>
                  <a:cubicBezTo>
                    <a:pt x="31119" y="152974"/>
                    <a:pt x="24479" y="149547"/>
                    <a:pt x="18738" y="145034"/>
                  </a:cubicBezTo>
                  <a:cubicBezTo>
                    <a:pt x="12996" y="140521"/>
                    <a:pt x="8435" y="134992"/>
                    <a:pt x="5057" y="128447"/>
                  </a:cubicBezTo>
                  <a:cubicBezTo>
                    <a:pt x="1678" y="121925"/>
                    <a:pt x="0" y="114340"/>
                    <a:pt x="0" y="105716"/>
                  </a:cubicBezTo>
                  <a:lnTo>
                    <a:pt x="0" y="56638"/>
                  </a:lnTo>
                  <a:cubicBezTo>
                    <a:pt x="0" y="47589"/>
                    <a:pt x="1607" y="39555"/>
                    <a:pt x="4844" y="32513"/>
                  </a:cubicBezTo>
                  <a:cubicBezTo>
                    <a:pt x="8081" y="25472"/>
                    <a:pt x="12500" y="19565"/>
                    <a:pt x="18100" y="14744"/>
                  </a:cubicBezTo>
                  <a:cubicBezTo>
                    <a:pt x="23700" y="9924"/>
                    <a:pt x="30221" y="6285"/>
                    <a:pt x="37688" y="3757"/>
                  </a:cubicBezTo>
                  <a:cubicBezTo>
                    <a:pt x="45154" y="1252"/>
                    <a:pt x="53046" y="0"/>
                    <a:pt x="61387" y="0"/>
                  </a:cubicBezTo>
                  <a:cubicBezTo>
                    <a:pt x="68712" y="0"/>
                    <a:pt x="75895" y="945"/>
                    <a:pt x="82913" y="2788"/>
                  </a:cubicBezTo>
                  <a:cubicBezTo>
                    <a:pt x="89954" y="4655"/>
                    <a:pt x="96192" y="7561"/>
                    <a:pt x="101651" y="11507"/>
                  </a:cubicBezTo>
                  <a:cubicBezTo>
                    <a:pt x="107109" y="15453"/>
                    <a:pt x="111527" y="20486"/>
                    <a:pt x="114906" y="26583"/>
                  </a:cubicBezTo>
                  <a:cubicBezTo>
                    <a:pt x="118285" y="32679"/>
                    <a:pt x="119963" y="40051"/>
                    <a:pt x="119963" y="48652"/>
                  </a:cubicBezTo>
                  <a:lnTo>
                    <a:pt x="119963" y="53378"/>
                  </a:lnTo>
                  <a:lnTo>
                    <a:pt x="92837" y="53378"/>
                  </a:lnTo>
                  <a:lnTo>
                    <a:pt x="92837" y="51227"/>
                  </a:lnTo>
                  <a:cubicBezTo>
                    <a:pt x="92837" y="46195"/>
                    <a:pt x="91868" y="42036"/>
                    <a:pt x="89931" y="38728"/>
                  </a:cubicBezTo>
                  <a:cubicBezTo>
                    <a:pt x="87993" y="35420"/>
                    <a:pt x="85489" y="32773"/>
                    <a:pt x="82393" y="30765"/>
                  </a:cubicBezTo>
                  <a:cubicBezTo>
                    <a:pt x="79298" y="28756"/>
                    <a:pt x="75895" y="27362"/>
                    <a:pt x="72162" y="26559"/>
                  </a:cubicBezTo>
                  <a:cubicBezTo>
                    <a:pt x="68429" y="25779"/>
                    <a:pt x="64837" y="25377"/>
                    <a:pt x="61387" y="25377"/>
                  </a:cubicBezTo>
                  <a:cubicBezTo>
                    <a:pt x="57796" y="25377"/>
                    <a:pt x="54039" y="25874"/>
                    <a:pt x="50069" y="26890"/>
                  </a:cubicBezTo>
                  <a:cubicBezTo>
                    <a:pt x="46123" y="27906"/>
                    <a:pt x="42555" y="29583"/>
                    <a:pt x="39413" y="31946"/>
                  </a:cubicBezTo>
                  <a:cubicBezTo>
                    <a:pt x="36246" y="34309"/>
                    <a:pt x="33624" y="37405"/>
                    <a:pt x="31544" y="41209"/>
                  </a:cubicBezTo>
                  <a:cubicBezTo>
                    <a:pt x="29465" y="45013"/>
                    <a:pt x="28425" y="49644"/>
                    <a:pt x="28425" y="55103"/>
                  </a:cubicBezTo>
                  <a:lnTo>
                    <a:pt x="28425" y="104204"/>
                  </a:lnTo>
                  <a:cubicBezTo>
                    <a:pt x="28425" y="108811"/>
                    <a:pt x="29347" y="112899"/>
                    <a:pt x="31214" y="116491"/>
                  </a:cubicBezTo>
                  <a:cubicBezTo>
                    <a:pt x="33080" y="120082"/>
                    <a:pt x="35561" y="123130"/>
                    <a:pt x="38633" y="125635"/>
                  </a:cubicBezTo>
                  <a:cubicBezTo>
                    <a:pt x="41728" y="128140"/>
                    <a:pt x="45343" y="130054"/>
                    <a:pt x="49502" y="131353"/>
                  </a:cubicBezTo>
                  <a:cubicBezTo>
                    <a:pt x="53661" y="132653"/>
                    <a:pt x="57961" y="133291"/>
                    <a:pt x="62427" y="133291"/>
                  </a:cubicBezTo>
                  <a:cubicBezTo>
                    <a:pt x="66444" y="133291"/>
                    <a:pt x="70295" y="132795"/>
                    <a:pt x="73958" y="131778"/>
                  </a:cubicBezTo>
                  <a:cubicBezTo>
                    <a:pt x="77620" y="130786"/>
                    <a:pt x="80857" y="129156"/>
                    <a:pt x="83646" y="126935"/>
                  </a:cubicBezTo>
                  <a:cubicBezTo>
                    <a:pt x="86434" y="124713"/>
                    <a:pt x="88679" y="121831"/>
                    <a:pt x="90332" y="118310"/>
                  </a:cubicBezTo>
                  <a:cubicBezTo>
                    <a:pt x="91987" y="114789"/>
                    <a:pt x="92814" y="110536"/>
                    <a:pt x="92814" y="105503"/>
                  </a:cubicBezTo>
                  <a:lnTo>
                    <a:pt x="92814" y="101841"/>
                  </a:lnTo>
                  <a:lnTo>
                    <a:pt x="53188" y="101841"/>
                  </a:lnTo>
                  <a:lnTo>
                    <a:pt x="53188" y="76038"/>
                  </a:lnTo>
                  <a:lnTo>
                    <a:pt x="119939" y="76038"/>
                  </a:lnTo>
                  <a:lnTo>
                    <a:pt x="119939" y="108126"/>
                  </a:lnTo>
                  <a:cubicBezTo>
                    <a:pt x="119939" y="116750"/>
                    <a:pt x="118333" y="124217"/>
                    <a:pt x="115095" y="130526"/>
                  </a:cubicBezTo>
                  <a:cubicBezTo>
                    <a:pt x="111858" y="136835"/>
                    <a:pt x="107558" y="142081"/>
                    <a:pt x="102170" y="146239"/>
                  </a:cubicBezTo>
                  <a:cubicBezTo>
                    <a:pt x="96783" y="150398"/>
                    <a:pt x="90640" y="153517"/>
                    <a:pt x="83764" y="155596"/>
                  </a:cubicBezTo>
                  <a:cubicBezTo>
                    <a:pt x="76888" y="157676"/>
                    <a:pt x="69776" y="158715"/>
                    <a:pt x="62451" y="158715"/>
                  </a:cubicBezTo>
                  <a:close/>
                </a:path>
              </a:pathLst>
            </a:custGeom>
            <a:solidFill>
              <a:srgbClr val="1891F6"/>
            </a:solidFill>
            <a:ln w="218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E0FBD479-54BC-1B44-8FC2-936F61AD44DE}"/>
                </a:ext>
              </a:extLst>
            </p:cNvPr>
            <p:cNvSpPr/>
            <p:nvPr/>
          </p:nvSpPr>
          <p:spPr>
            <a:xfrm>
              <a:off x="4067562" y="568838"/>
              <a:ext cx="121026" cy="158455"/>
            </a:xfrm>
            <a:custGeom>
              <a:avLst/>
              <a:gdLst>
                <a:gd name="connsiteX0" fmla="*/ 62025 w 121026"/>
                <a:gd name="connsiteY0" fmla="*/ 158456 h 158455"/>
                <a:gd name="connsiteX1" fmla="*/ 41563 w 121026"/>
                <a:gd name="connsiteY1" fmla="*/ 156187 h 158455"/>
                <a:gd name="connsiteX2" fmla="*/ 23463 w 121026"/>
                <a:gd name="connsiteY2" fmla="*/ 149287 h 158455"/>
                <a:gd name="connsiteX3" fmla="*/ 9144 w 121026"/>
                <a:gd name="connsiteY3" fmla="*/ 137449 h 158455"/>
                <a:gd name="connsiteX4" fmla="*/ 0 w 121026"/>
                <a:gd name="connsiteY4" fmla="*/ 120555 h 158455"/>
                <a:gd name="connsiteX5" fmla="*/ 25850 w 121026"/>
                <a:gd name="connsiteY5" fmla="*/ 110442 h 158455"/>
                <a:gd name="connsiteX6" fmla="*/ 40074 w 121026"/>
                <a:gd name="connsiteY6" fmla="*/ 127667 h 158455"/>
                <a:gd name="connsiteX7" fmla="*/ 62900 w 121026"/>
                <a:gd name="connsiteY7" fmla="*/ 133692 h 158455"/>
                <a:gd name="connsiteX8" fmla="*/ 74194 w 121026"/>
                <a:gd name="connsiteY8" fmla="*/ 132511 h 158455"/>
                <a:gd name="connsiteX9" fmla="*/ 83882 w 121026"/>
                <a:gd name="connsiteY9" fmla="*/ 128848 h 158455"/>
                <a:gd name="connsiteX10" fmla="*/ 90569 w 121026"/>
                <a:gd name="connsiteY10" fmla="*/ 122610 h 158455"/>
                <a:gd name="connsiteX11" fmla="*/ 93050 w 121026"/>
                <a:gd name="connsiteY11" fmla="*/ 113466 h 158455"/>
                <a:gd name="connsiteX12" fmla="*/ 87024 w 121026"/>
                <a:gd name="connsiteY12" fmla="*/ 100447 h 158455"/>
                <a:gd name="connsiteX13" fmla="*/ 71949 w 121026"/>
                <a:gd name="connsiteY13" fmla="*/ 93452 h 158455"/>
                <a:gd name="connsiteX14" fmla="*/ 46099 w 121026"/>
                <a:gd name="connsiteY14" fmla="*/ 87214 h 158455"/>
                <a:gd name="connsiteX15" fmla="*/ 31662 w 121026"/>
                <a:gd name="connsiteY15" fmla="*/ 82370 h 158455"/>
                <a:gd name="connsiteX16" fmla="*/ 20037 w 121026"/>
                <a:gd name="connsiteY16" fmla="*/ 74715 h 158455"/>
                <a:gd name="connsiteX17" fmla="*/ 12169 w 121026"/>
                <a:gd name="connsiteY17" fmla="*/ 62877 h 158455"/>
                <a:gd name="connsiteX18" fmla="*/ 9262 w 121026"/>
                <a:gd name="connsiteY18" fmla="*/ 45651 h 158455"/>
                <a:gd name="connsiteX19" fmla="*/ 13681 w 121026"/>
                <a:gd name="connsiteY19" fmla="*/ 26370 h 158455"/>
                <a:gd name="connsiteX20" fmla="*/ 25637 w 121026"/>
                <a:gd name="connsiteY20" fmla="*/ 12051 h 158455"/>
                <a:gd name="connsiteX21" fmla="*/ 43075 w 121026"/>
                <a:gd name="connsiteY21" fmla="*/ 3119 h 158455"/>
                <a:gd name="connsiteX22" fmla="*/ 64175 w 121026"/>
                <a:gd name="connsiteY22" fmla="*/ 0 h 158455"/>
                <a:gd name="connsiteX23" fmla="*/ 97114 w 121026"/>
                <a:gd name="connsiteY23" fmla="*/ 6994 h 158455"/>
                <a:gd name="connsiteX24" fmla="*/ 118214 w 121026"/>
                <a:gd name="connsiteY24" fmla="*/ 31426 h 158455"/>
                <a:gd name="connsiteX25" fmla="*/ 94751 w 121026"/>
                <a:gd name="connsiteY25" fmla="*/ 41752 h 158455"/>
                <a:gd name="connsiteX26" fmla="*/ 81401 w 121026"/>
                <a:gd name="connsiteY26" fmla="*/ 28071 h 158455"/>
                <a:gd name="connsiteX27" fmla="*/ 61813 w 121026"/>
                <a:gd name="connsiteY27" fmla="*/ 24078 h 158455"/>
                <a:gd name="connsiteX28" fmla="*/ 52668 w 121026"/>
                <a:gd name="connsiteY28" fmla="*/ 25165 h 158455"/>
                <a:gd name="connsiteX29" fmla="*/ 44800 w 121026"/>
                <a:gd name="connsiteY29" fmla="*/ 28615 h 158455"/>
                <a:gd name="connsiteX30" fmla="*/ 39318 w 121026"/>
                <a:gd name="connsiteY30" fmla="*/ 34640 h 158455"/>
                <a:gd name="connsiteX31" fmla="*/ 37262 w 121026"/>
                <a:gd name="connsiteY31" fmla="*/ 43477 h 158455"/>
                <a:gd name="connsiteX32" fmla="*/ 43949 w 121026"/>
                <a:gd name="connsiteY32" fmla="*/ 55764 h 158455"/>
                <a:gd name="connsiteX33" fmla="*/ 59662 w 121026"/>
                <a:gd name="connsiteY33" fmla="*/ 62451 h 158455"/>
                <a:gd name="connsiteX34" fmla="*/ 85938 w 121026"/>
                <a:gd name="connsiteY34" fmla="*/ 68902 h 158455"/>
                <a:gd name="connsiteX35" fmla="*/ 99170 w 121026"/>
                <a:gd name="connsiteY35" fmla="*/ 73533 h 158455"/>
                <a:gd name="connsiteX36" fmla="*/ 110370 w 121026"/>
                <a:gd name="connsiteY36" fmla="*/ 81614 h 158455"/>
                <a:gd name="connsiteX37" fmla="*/ 118120 w 121026"/>
                <a:gd name="connsiteY37" fmla="*/ 93901 h 158455"/>
                <a:gd name="connsiteX38" fmla="*/ 121026 w 121026"/>
                <a:gd name="connsiteY38" fmla="*/ 111552 h 158455"/>
                <a:gd name="connsiteX39" fmla="*/ 116608 w 121026"/>
                <a:gd name="connsiteY39" fmla="*/ 130833 h 158455"/>
                <a:gd name="connsiteX40" fmla="*/ 104226 w 121026"/>
                <a:gd name="connsiteY40" fmla="*/ 145696 h 158455"/>
                <a:gd name="connsiteX41" fmla="*/ 85489 w 121026"/>
                <a:gd name="connsiteY41" fmla="*/ 155171 h 158455"/>
                <a:gd name="connsiteX42" fmla="*/ 62025 w 121026"/>
                <a:gd name="connsiteY42" fmla="*/ 158456 h 15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026" h="158455">
                  <a:moveTo>
                    <a:pt x="62025" y="158456"/>
                  </a:moveTo>
                  <a:cubicBezTo>
                    <a:pt x="54984" y="158456"/>
                    <a:pt x="48179" y="157699"/>
                    <a:pt x="41563" y="156187"/>
                  </a:cubicBezTo>
                  <a:cubicBezTo>
                    <a:pt x="34970" y="154675"/>
                    <a:pt x="28922" y="152383"/>
                    <a:pt x="23463" y="149287"/>
                  </a:cubicBezTo>
                  <a:cubicBezTo>
                    <a:pt x="18005" y="146192"/>
                    <a:pt x="13232" y="142246"/>
                    <a:pt x="9144" y="137449"/>
                  </a:cubicBezTo>
                  <a:cubicBezTo>
                    <a:pt x="5056" y="132653"/>
                    <a:pt x="2008" y="127005"/>
                    <a:pt x="0" y="120555"/>
                  </a:cubicBezTo>
                  <a:lnTo>
                    <a:pt x="25850" y="110442"/>
                  </a:lnTo>
                  <a:cubicBezTo>
                    <a:pt x="28709" y="117908"/>
                    <a:pt x="33458" y="123650"/>
                    <a:pt x="40074" y="127667"/>
                  </a:cubicBezTo>
                  <a:cubicBezTo>
                    <a:pt x="46667" y="131684"/>
                    <a:pt x="54275" y="133692"/>
                    <a:pt x="62900" y="133692"/>
                  </a:cubicBezTo>
                  <a:cubicBezTo>
                    <a:pt x="66775" y="133692"/>
                    <a:pt x="70555" y="133291"/>
                    <a:pt x="74194" y="132511"/>
                  </a:cubicBezTo>
                  <a:cubicBezTo>
                    <a:pt x="77856" y="131731"/>
                    <a:pt x="81094" y="130503"/>
                    <a:pt x="83882" y="128848"/>
                  </a:cubicBezTo>
                  <a:cubicBezTo>
                    <a:pt x="86670" y="127194"/>
                    <a:pt x="88915" y="125115"/>
                    <a:pt x="90569" y="122610"/>
                  </a:cubicBezTo>
                  <a:cubicBezTo>
                    <a:pt x="92223" y="120106"/>
                    <a:pt x="93050" y="117058"/>
                    <a:pt x="93050" y="113466"/>
                  </a:cubicBezTo>
                  <a:cubicBezTo>
                    <a:pt x="93050" y="107724"/>
                    <a:pt x="91041" y="103377"/>
                    <a:pt x="87024" y="100447"/>
                  </a:cubicBezTo>
                  <a:cubicBezTo>
                    <a:pt x="83008" y="97517"/>
                    <a:pt x="77975" y="95177"/>
                    <a:pt x="71949" y="93452"/>
                  </a:cubicBezTo>
                  <a:lnTo>
                    <a:pt x="46099" y="87214"/>
                  </a:lnTo>
                  <a:cubicBezTo>
                    <a:pt x="40925" y="85915"/>
                    <a:pt x="36128" y="84308"/>
                    <a:pt x="31662" y="82370"/>
                  </a:cubicBezTo>
                  <a:cubicBezTo>
                    <a:pt x="27220" y="80433"/>
                    <a:pt x="23345" y="77881"/>
                    <a:pt x="20037" y="74715"/>
                  </a:cubicBezTo>
                  <a:cubicBezTo>
                    <a:pt x="16729" y="71572"/>
                    <a:pt x="14106" y="67602"/>
                    <a:pt x="12169" y="62877"/>
                  </a:cubicBezTo>
                  <a:cubicBezTo>
                    <a:pt x="10231" y="58151"/>
                    <a:pt x="9262" y="52409"/>
                    <a:pt x="9262" y="45651"/>
                  </a:cubicBezTo>
                  <a:cubicBezTo>
                    <a:pt x="9262" y="38468"/>
                    <a:pt x="10727" y="32041"/>
                    <a:pt x="13681" y="26370"/>
                  </a:cubicBezTo>
                  <a:cubicBezTo>
                    <a:pt x="16635" y="20699"/>
                    <a:pt x="20604" y="15926"/>
                    <a:pt x="25637" y="12051"/>
                  </a:cubicBezTo>
                  <a:cubicBezTo>
                    <a:pt x="30670" y="8176"/>
                    <a:pt x="36483" y="5198"/>
                    <a:pt x="43075" y="3119"/>
                  </a:cubicBezTo>
                  <a:cubicBezTo>
                    <a:pt x="49667" y="1040"/>
                    <a:pt x="56709" y="0"/>
                    <a:pt x="64175" y="0"/>
                  </a:cubicBezTo>
                  <a:cubicBezTo>
                    <a:pt x="77100" y="0"/>
                    <a:pt x="88088" y="2339"/>
                    <a:pt x="97114" y="6994"/>
                  </a:cubicBezTo>
                  <a:cubicBezTo>
                    <a:pt x="106164" y="11673"/>
                    <a:pt x="113181" y="19801"/>
                    <a:pt x="118214" y="31426"/>
                  </a:cubicBezTo>
                  <a:lnTo>
                    <a:pt x="94751" y="41752"/>
                  </a:lnTo>
                  <a:cubicBezTo>
                    <a:pt x="91443" y="35302"/>
                    <a:pt x="87001" y="30741"/>
                    <a:pt x="81401" y="28071"/>
                  </a:cubicBezTo>
                  <a:cubicBezTo>
                    <a:pt x="75801" y="25425"/>
                    <a:pt x="69256" y="24078"/>
                    <a:pt x="61813" y="24078"/>
                  </a:cubicBezTo>
                  <a:cubicBezTo>
                    <a:pt x="58646" y="24078"/>
                    <a:pt x="55598" y="24432"/>
                    <a:pt x="52668" y="25165"/>
                  </a:cubicBezTo>
                  <a:cubicBezTo>
                    <a:pt x="49715" y="25874"/>
                    <a:pt x="47092" y="27031"/>
                    <a:pt x="44800" y="28615"/>
                  </a:cubicBezTo>
                  <a:cubicBezTo>
                    <a:pt x="42508" y="30198"/>
                    <a:pt x="40665" y="32206"/>
                    <a:pt x="39318" y="34640"/>
                  </a:cubicBezTo>
                  <a:cubicBezTo>
                    <a:pt x="37948" y="37074"/>
                    <a:pt x="37262" y="40027"/>
                    <a:pt x="37262" y="43477"/>
                  </a:cubicBezTo>
                  <a:cubicBezTo>
                    <a:pt x="37262" y="48794"/>
                    <a:pt x="39483" y="52882"/>
                    <a:pt x="43949" y="55764"/>
                  </a:cubicBezTo>
                  <a:cubicBezTo>
                    <a:pt x="48392" y="58647"/>
                    <a:pt x="53637" y="60868"/>
                    <a:pt x="59662" y="62451"/>
                  </a:cubicBezTo>
                  <a:lnTo>
                    <a:pt x="85938" y="68902"/>
                  </a:lnTo>
                  <a:cubicBezTo>
                    <a:pt x="90522" y="69918"/>
                    <a:pt x="94940" y="71454"/>
                    <a:pt x="99170" y="73533"/>
                  </a:cubicBezTo>
                  <a:cubicBezTo>
                    <a:pt x="103399" y="75613"/>
                    <a:pt x="107132" y="78306"/>
                    <a:pt x="110370" y="81614"/>
                  </a:cubicBezTo>
                  <a:cubicBezTo>
                    <a:pt x="113607" y="84922"/>
                    <a:pt x="116182" y="89010"/>
                    <a:pt x="118120" y="93901"/>
                  </a:cubicBezTo>
                  <a:cubicBezTo>
                    <a:pt x="120057" y="98792"/>
                    <a:pt x="121026" y="104676"/>
                    <a:pt x="121026" y="111552"/>
                  </a:cubicBezTo>
                  <a:cubicBezTo>
                    <a:pt x="121026" y="118594"/>
                    <a:pt x="119561" y="125021"/>
                    <a:pt x="116608" y="130833"/>
                  </a:cubicBezTo>
                  <a:cubicBezTo>
                    <a:pt x="113654" y="136646"/>
                    <a:pt x="109543" y="141608"/>
                    <a:pt x="104226" y="145696"/>
                  </a:cubicBezTo>
                  <a:cubicBezTo>
                    <a:pt x="98910" y="149784"/>
                    <a:pt x="92672" y="152950"/>
                    <a:pt x="85489" y="155171"/>
                  </a:cubicBezTo>
                  <a:cubicBezTo>
                    <a:pt x="78305" y="157345"/>
                    <a:pt x="70484" y="158456"/>
                    <a:pt x="62025" y="158456"/>
                  </a:cubicBezTo>
                  <a:close/>
                </a:path>
              </a:pathLst>
            </a:custGeom>
            <a:solidFill>
              <a:srgbClr val="1891F6"/>
            </a:solidFill>
            <a:ln w="2184" cap="flat">
              <a:noFill/>
              <a:prstDash val="solid"/>
              <a:miter/>
            </a:ln>
          </p:spPr>
          <p:txBody>
            <a:bodyPr rtlCol="0" anchor="ctr"/>
            <a:lstStyle/>
            <a:p>
              <a:endParaRPr lang="en-US"/>
            </a:p>
          </p:txBody>
        </p:sp>
      </p:grpSp>
      <p:sp>
        <p:nvSpPr>
          <p:cNvPr id="74" name="Rectangle 73">
            <a:extLst>
              <a:ext uri="{FF2B5EF4-FFF2-40B4-BE49-F238E27FC236}">
                <a16:creationId xmlns:a16="http://schemas.microsoft.com/office/drawing/2014/main" id="{9A20FB2F-3A8C-4743-BD1F-2F19B4474BB8}"/>
              </a:ext>
            </a:extLst>
          </p:cNvPr>
          <p:cNvSpPr/>
          <p:nvPr/>
        </p:nvSpPr>
        <p:spPr>
          <a:xfrm>
            <a:off x="4879312" y="6475730"/>
            <a:ext cx="2335438" cy="26162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Tree>
    <p:extLst>
      <p:ext uri="{BB962C8B-B14F-4D97-AF65-F5344CB8AC3E}">
        <p14:creationId xmlns:p14="http://schemas.microsoft.com/office/powerpoint/2010/main" val="188561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54" name="Comment 29" hidden="1"/>
          <p:cNvSpPr>
            <a:spLocks noChangeArrowheads="1"/>
          </p:cNvSpPr>
          <p:nvPr/>
        </p:nvSpPr>
        <p:spPr bwMode="auto">
          <a:xfrm>
            <a:off x="304800" y="4373564"/>
            <a:ext cx="18288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21%</a:t>
            </a:r>
          </a:p>
        </p:txBody>
      </p:sp>
      <p:sp>
        <p:nvSpPr>
          <p:cNvPr id="21555" name="Comment 51" hidden="1"/>
          <p:cNvSpPr>
            <a:spLocks noChangeArrowheads="1"/>
          </p:cNvSpPr>
          <p:nvPr/>
        </p:nvSpPr>
        <p:spPr bwMode="auto">
          <a:xfrm>
            <a:off x="4165600" y="1676401"/>
            <a:ext cx="1117600" cy="1453424"/>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186   +3%</a:t>
            </a:r>
          </a:p>
          <a:p>
            <a:pPr algn="ctr" fontAlgn="base">
              <a:lnSpc>
                <a:spcPct val="7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27   +4%</a:t>
            </a:r>
          </a:p>
        </p:txBody>
      </p:sp>
      <p:sp>
        <p:nvSpPr>
          <p:cNvPr id="21556" name="Comment 52" hidden="1"/>
          <p:cNvSpPr>
            <a:spLocks noChangeArrowheads="1"/>
          </p:cNvSpPr>
          <p:nvPr/>
        </p:nvSpPr>
        <p:spPr bwMode="auto">
          <a:xfrm>
            <a:off x="10871200" y="1066801"/>
            <a:ext cx="1320800" cy="1299600"/>
          </a:xfrm>
          <a:prstGeom prst="rect">
            <a:avLst/>
          </a:prstGeom>
          <a:solidFill>
            <a:srgbClr val="FFFFCC"/>
          </a:solidFill>
          <a:ln w="3175">
            <a:noFill/>
            <a:miter lim="800000"/>
            <a:headEnd/>
            <a:tailEnd/>
          </a:ln>
        </p:spPr>
        <p:txBody>
          <a:bodyPr lIns="108852" tIns="54426" rIns="108852" bIns="54426">
            <a:spAutoFit/>
          </a:bodyPr>
          <a:lstStyle/>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@PFX</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u="sng" dirty="0">
                <a:solidFill>
                  <a:srgbClr val="000000"/>
                </a:solidFill>
              </a:rPr>
              <a:t>VPY</a:t>
            </a:r>
            <a:r>
              <a:rPr lang="en-US" altLang="en-US" sz="1333" dirty="0">
                <a:solidFill>
                  <a:srgbClr val="000000"/>
                </a:solidFill>
              </a:rPr>
              <a:t> </a:t>
            </a:r>
            <a:r>
              <a:rPr lang="en-US" altLang="en-US" sz="1333" u="sng" dirty="0">
                <a:solidFill>
                  <a:srgbClr val="000000"/>
                </a:solidFill>
              </a:rPr>
              <a:t> %</a:t>
            </a: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endParaRPr lang="en-US" altLang="en-US" sz="1333" u="sng" dirty="0">
              <a:solidFill>
                <a:srgbClr val="000000"/>
              </a:solidFill>
            </a:endParaRPr>
          </a:p>
          <a:p>
            <a:pPr algn="ctr" fontAlgn="base">
              <a:lnSpc>
                <a:spcPct val="95000"/>
              </a:lnSpc>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522   +4%</a:t>
            </a:r>
            <a:endParaRPr lang="en-US" altLang="en-US" sz="1333" u="sng"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endParaRPr lang="en-US" altLang="en-US" sz="1333" dirty="0">
              <a:solidFill>
                <a:srgbClr val="000000"/>
              </a:solidFill>
            </a:endParaRPr>
          </a:p>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333" dirty="0">
                <a:solidFill>
                  <a:srgbClr val="000000"/>
                </a:solidFill>
              </a:rPr>
              <a:t> 62   +4%</a:t>
            </a:r>
          </a:p>
        </p:txBody>
      </p:sp>
      <p:sp>
        <p:nvSpPr>
          <p:cNvPr id="21557" name="Comment 53" hidden="1"/>
          <p:cNvSpPr>
            <a:spLocks noChangeArrowheads="1"/>
          </p:cNvSpPr>
          <p:nvPr/>
        </p:nvSpPr>
        <p:spPr bwMode="auto">
          <a:xfrm>
            <a:off x="7620000" y="4343400"/>
            <a:ext cx="1930400" cy="327988"/>
          </a:xfrm>
          <a:prstGeom prst="rect">
            <a:avLst/>
          </a:prstGeom>
          <a:solidFill>
            <a:srgbClr val="FFFFCC"/>
          </a:solidFill>
          <a:ln w="3175">
            <a:noFill/>
            <a:miter lim="800000"/>
            <a:headEnd/>
            <a:tailEnd/>
          </a:ln>
        </p:spPr>
        <p:txBody>
          <a:bodyPr lIns="108852" tIns="54426" rIns="108852" bIns="54426">
            <a:spAutoFit/>
          </a:bodyPr>
          <a:lstStyle/>
          <a:p>
            <a:pPr algn="ctr" fontAlgn="base">
              <a:spcBef>
                <a:spcPct val="0"/>
              </a:spcBef>
              <a:spcAft>
                <a:spcPct val="0"/>
              </a:spcAft>
              <a:tabLst>
                <a:tab pos="1708298" algn="ctr"/>
                <a:tab pos="2857243" algn="ctr"/>
                <a:tab pos="3537538" algn="ctr"/>
                <a:tab pos="5381896" algn="ctr"/>
                <a:tab pos="7211137" algn="ctr"/>
                <a:tab pos="9055494" algn="ctr"/>
              </a:tabLst>
            </a:pPr>
            <a:r>
              <a:rPr lang="en-US" altLang="en-US" sz="1417" dirty="0">
                <a:solidFill>
                  <a:srgbClr val="000000"/>
                </a:solidFill>
              </a:rPr>
              <a:t>CF % NI = 100%</a:t>
            </a:r>
          </a:p>
        </p:txBody>
      </p:sp>
      <p:sp>
        <p:nvSpPr>
          <p:cNvPr id="13" name="Rectangle 12">
            <a:extLst>
              <a:ext uri="{FF2B5EF4-FFF2-40B4-BE49-F238E27FC236}">
                <a16:creationId xmlns:a16="http://schemas.microsoft.com/office/drawing/2014/main" id="{EAA798FC-2F4C-2B46-AD20-0CBAC34E0455}"/>
              </a:ext>
            </a:extLst>
          </p:cNvPr>
          <p:cNvSpPr/>
          <p:nvPr/>
        </p:nvSpPr>
        <p:spPr>
          <a:xfrm>
            <a:off x="0" y="0"/>
            <a:ext cx="12192000" cy="1000103"/>
          </a:xfrm>
          <a:prstGeom prst="rect">
            <a:avLst/>
          </a:prstGeom>
          <a:gradFill flip="none" rotWithShape="1">
            <a:gsLst>
              <a:gs pos="2000">
                <a:srgbClr val="152C73"/>
              </a:gs>
              <a:gs pos="100000">
                <a:srgbClr val="1891F6"/>
              </a:gs>
            </a:gsLst>
            <a:lin ang="0" scaled="1"/>
            <a:tileRect/>
          </a:gradFill>
          <a:ln>
            <a:noFill/>
          </a:ln>
          <a:effectLst/>
        </p:spPr>
        <p:txBody>
          <a:bodyPr rtlCol="0" anchor="ctr"/>
          <a:lstStyle/>
          <a:p>
            <a:pPr algn="ctr" defTabSz="761970">
              <a:lnSpc>
                <a:spcPct val="95000"/>
              </a:lnSpc>
              <a:defRPr/>
            </a:pPr>
            <a:endParaRPr lang="en-US" sz="1600" kern="0" dirty="0">
              <a:solidFill>
                <a:srgbClr val="FFFFFF"/>
              </a:solidFill>
              <a:latin typeface="Arial"/>
            </a:endParaRPr>
          </a:p>
        </p:txBody>
      </p:sp>
      <p:sp>
        <p:nvSpPr>
          <p:cNvPr id="15" name="Slide Number Placeholder 4">
            <a:extLst>
              <a:ext uri="{FF2B5EF4-FFF2-40B4-BE49-F238E27FC236}">
                <a16:creationId xmlns:a16="http://schemas.microsoft.com/office/drawing/2014/main" id="{8A74FDD1-27C1-A14D-8BF9-96917F74E2E4}"/>
              </a:ext>
            </a:extLst>
          </p:cNvPr>
          <p:cNvSpPr>
            <a:spLocks noGrp="1"/>
          </p:cNvSpPr>
          <p:nvPr>
            <p:ph type="sldNum" sz="quarter" idx="12"/>
          </p:nvPr>
        </p:nvSpPr>
        <p:spPr>
          <a:xfrm>
            <a:off x="11277600" y="6423660"/>
            <a:ext cx="457200" cy="365760"/>
          </a:xfrm>
        </p:spPr>
        <p:txBody>
          <a:bodyPr/>
          <a:lstStyle/>
          <a:p>
            <a:fld id="{54C43044-12A5-4144-ACF2-73440A089539}" type="slidenum">
              <a:rPr lang="en-US" smtClean="0"/>
              <a:t>8</a:t>
            </a:fld>
            <a:endParaRPr lang="en-US" dirty="0"/>
          </a:p>
        </p:txBody>
      </p:sp>
      <p:sp>
        <p:nvSpPr>
          <p:cNvPr id="17" name="TextBox 16">
            <a:extLst>
              <a:ext uri="{FF2B5EF4-FFF2-40B4-BE49-F238E27FC236}">
                <a16:creationId xmlns:a16="http://schemas.microsoft.com/office/drawing/2014/main" id="{C46E2130-8C98-EE4C-95D5-BCE5BB270D3F}"/>
              </a:ext>
            </a:extLst>
          </p:cNvPr>
          <p:cNvSpPr txBox="1"/>
          <p:nvPr/>
        </p:nvSpPr>
        <p:spPr>
          <a:xfrm>
            <a:off x="867418" y="2071397"/>
            <a:ext cx="4093465" cy="2708434"/>
          </a:xfrm>
          <a:prstGeom prst="rect">
            <a:avLst/>
          </a:prstGeom>
          <a:noFill/>
        </p:spPr>
        <p:txBody>
          <a:bodyPr wrap="square" lIns="0" tIns="0" rIns="0" bIns="0" rtlCol="0">
            <a:spAutoFit/>
          </a:bodyPr>
          <a:lstStyle/>
          <a:p>
            <a:r>
              <a:rPr lang="en-US" sz="1600" dirty="0"/>
              <a:t>In 2020, as part of our Healthy Buildings Program, Carrier launched Healthy Homes – </a:t>
            </a:r>
            <a:br>
              <a:rPr lang="en-US" sz="1600" dirty="0"/>
            </a:br>
            <a:r>
              <a:rPr lang="en-US" sz="1600" dirty="0"/>
              <a:t>a suite of targeted solutions that can help improve the overall health of homes and the people inside. </a:t>
            </a:r>
          </a:p>
          <a:p>
            <a:endParaRPr lang="en-US" sz="1600" dirty="0"/>
          </a:p>
          <a:p>
            <a:r>
              <a:rPr lang="en-US" sz="1600" dirty="0"/>
              <a:t>Carrier products make homes more comfortable and help make the air inside fresher and cleaner. Fire safety products can help protect people, pets and structures in the event of a fire.</a:t>
            </a:r>
          </a:p>
        </p:txBody>
      </p:sp>
      <p:cxnSp>
        <p:nvCxnSpPr>
          <p:cNvPr id="18" name="Straight Connector 17">
            <a:extLst>
              <a:ext uri="{FF2B5EF4-FFF2-40B4-BE49-F238E27FC236}">
                <a16:creationId xmlns:a16="http://schemas.microsoft.com/office/drawing/2014/main" id="{7F1DEA65-0C7C-D547-BF83-106FC6C2875D}"/>
              </a:ext>
            </a:extLst>
          </p:cNvPr>
          <p:cNvCxnSpPr/>
          <p:nvPr/>
        </p:nvCxnSpPr>
        <p:spPr>
          <a:xfrm>
            <a:off x="885183" y="5086364"/>
            <a:ext cx="620110" cy="0"/>
          </a:xfrm>
          <a:prstGeom prst="line">
            <a:avLst/>
          </a:prstGeom>
          <a:ln w="28575" cap="sq">
            <a:solidFill>
              <a:srgbClr val="1891F6"/>
            </a:solidFill>
          </a:ln>
        </p:spPr>
        <p:style>
          <a:lnRef idx="1">
            <a:schemeClr val="accent1"/>
          </a:lnRef>
          <a:fillRef idx="0">
            <a:schemeClr val="accent1"/>
          </a:fillRef>
          <a:effectRef idx="0">
            <a:schemeClr val="dk1"/>
          </a:effectRef>
          <a:fontRef idx="minor">
            <a:schemeClr val="lt1"/>
          </a:fontRef>
        </p:style>
      </p:cxnSp>
      <p:grpSp>
        <p:nvGrpSpPr>
          <p:cNvPr id="21" name="Group 20">
            <a:extLst>
              <a:ext uri="{FF2B5EF4-FFF2-40B4-BE49-F238E27FC236}">
                <a16:creationId xmlns:a16="http://schemas.microsoft.com/office/drawing/2014/main" id="{34FD491F-63A1-2541-BE70-F27271A69093}"/>
              </a:ext>
            </a:extLst>
          </p:cNvPr>
          <p:cNvGrpSpPr>
            <a:grpSpLocks noChangeAspect="1"/>
          </p:cNvGrpSpPr>
          <p:nvPr/>
        </p:nvGrpSpPr>
        <p:grpSpPr>
          <a:xfrm>
            <a:off x="524342" y="358538"/>
            <a:ext cx="3387151" cy="320040"/>
            <a:chOff x="2093189" y="1287250"/>
            <a:chExt cx="1679785" cy="158717"/>
          </a:xfrm>
        </p:grpSpPr>
        <p:sp>
          <p:nvSpPr>
            <p:cNvPr id="22" name="Freeform 21">
              <a:extLst>
                <a:ext uri="{FF2B5EF4-FFF2-40B4-BE49-F238E27FC236}">
                  <a16:creationId xmlns:a16="http://schemas.microsoft.com/office/drawing/2014/main" id="{1B7CAA2F-221F-E943-A46C-2DCA8E381289}"/>
                </a:ext>
              </a:extLst>
            </p:cNvPr>
            <p:cNvSpPr/>
            <p:nvPr/>
          </p:nvSpPr>
          <p:spPr>
            <a:xfrm>
              <a:off x="2093189" y="1289849"/>
              <a:ext cx="112615" cy="153542"/>
            </a:xfrm>
            <a:custGeom>
              <a:avLst/>
              <a:gdLst>
                <a:gd name="connsiteX0" fmla="*/ 0 w 112615"/>
                <a:gd name="connsiteY0" fmla="*/ 0 h 153542"/>
                <a:gd name="connsiteX1" fmla="*/ 17438 w 112615"/>
                <a:gd name="connsiteY1" fmla="*/ 0 h 153542"/>
                <a:gd name="connsiteX2" fmla="*/ 17438 w 112615"/>
                <a:gd name="connsiteY2" fmla="*/ 66540 h 153542"/>
                <a:gd name="connsiteX3" fmla="*/ 95178 w 112615"/>
                <a:gd name="connsiteY3" fmla="*/ 66540 h 153542"/>
                <a:gd name="connsiteX4" fmla="*/ 95178 w 112615"/>
                <a:gd name="connsiteY4" fmla="*/ 0 h 153542"/>
                <a:gd name="connsiteX5" fmla="*/ 112616 w 112615"/>
                <a:gd name="connsiteY5" fmla="*/ 0 h 153542"/>
                <a:gd name="connsiteX6" fmla="*/ 112616 w 112615"/>
                <a:gd name="connsiteY6" fmla="*/ 153542 h 153542"/>
                <a:gd name="connsiteX7" fmla="*/ 95178 w 112615"/>
                <a:gd name="connsiteY7" fmla="*/ 153542 h 153542"/>
                <a:gd name="connsiteX8" fmla="*/ 95178 w 112615"/>
                <a:gd name="connsiteY8" fmla="*/ 81828 h 153542"/>
                <a:gd name="connsiteX9" fmla="*/ 17438 w 112615"/>
                <a:gd name="connsiteY9" fmla="*/ 81828 h 153542"/>
                <a:gd name="connsiteX10" fmla="*/ 17438 w 112615"/>
                <a:gd name="connsiteY10" fmla="*/ 153542 h 153542"/>
                <a:gd name="connsiteX11" fmla="*/ 0 w 112615"/>
                <a:gd name="connsiteY11" fmla="*/ 153542 h 153542"/>
                <a:gd name="connsiteX12" fmla="*/ 0 w 112615"/>
                <a:gd name="connsiteY12" fmla="*/ 0 h 15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615" h="153542">
                  <a:moveTo>
                    <a:pt x="0" y="0"/>
                  </a:moveTo>
                  <a:lnTo>
                    <a:pt x="17438" y="0"/>
                  </a:lnTo>
                  <a:lnTo>
                    <a:pt x="17438" y="66540"/>
                  </a:lnTo>
                  <a:lnTo>
                    <a:pt x="95178" y="66540"/>
                  </a:lnTo>
                  <a:lnTo>
                    <a:pt x="95178" y="0"/>
                  </a:lnTo>
                  <a:lnTo>
                    <a:pt x="112616" y="0"/>
                  </a:lnTo>
                  <a:lnTo>
                    <a:pt x="112616" y="153542"/>
                  </a:lnTo>
                  <a:lnTo>
                    <a:pt x="95178" y="153542"/>
                  </a:lnTo>
                  <a:lnTo>
                    <a:pt x="95178" y="81828"/>
                  </a:lnTo>
                  <a:lnTo>
                    <a:pt x="17438" y="81828"/>
                  </a:lnTo>
                  <a:lnTo>
                    <a:pt x="17438" y="153542"/>
                  </a:lnTo>
                  <a:lnTo>
                    <a:pt x="0" y="153542"/>
                  </a:lnTo>
                  <a:lnTo>
                    <a:pt x="0" y="0"/>
                  </a:lnTo>
                  <a:close/>
                </a:path>
              </a:pathLst>
            </a:custGeom>
            <a:solidFill>
              <a:schemeClr val="bg1"/>
            </a:solidFill>
            <a:ln w="218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68DB2DE-5EF5-9244-9E6F-6710CD426426}"/>
                </a:ext>
              </a:extLst>
            </p:cNvPr>
            <p:cNvSpPr/>
            <p:nvPr/>
          </p:nvSpPr>
          <p:spPr>
            <a:xfrm>
              <a:off x="2245241" y="1289636"/>
              <a:ext cx="99052" cy="153755"/>
            </a:xfrm>
            <a:custGeom>
              <a:avLst/>
              <a:gdLst>
                <a:gd name="connsiteX0" fmla="*/ 0 w 99052"/>
                <a:gd name="connsiteY0" fmla="*/ 0 h 153755"/>
                <a:gd name="connsiteX1" fmla="*/ 98627 w 99052"/>
                <a:gd name="connsiteY1" fmla="*/ 0 h 153755"/>
                <a:gd name="connsiteX2" fmla="*/ 98627 w 99052"/>
                <a:gd name="connsiteY2" fmla="*/ 15501 h 153755"/>
                <a:gd name="connsiteX3" fmla="*/ 17438 w 99052"/>
                <a:gd name="connsiteY3" fmla="*/ 15501 h 153755"/>
                <a:gd name="connsiteX4" fmla="*/ 17438 w 99052"/>
                <a:gd name="connsiteY4" fmla="*/ 66752 h 153755"/>
                <a:gd name="connsiteX5" fmla="*/ 85702 w 99052"/>
                <a:gd name="connsiteY5" fmla="*/ 66752 h 153755"/>
                <a:gd name="connsiteX6" fmla="*/ 85702 w 99052"/>
                <a:gd name="connsiteY6" fmla="*/ 82041 h 153755"/>
                <a:gd name="connsiteX7" fmla="*/ 17438 w 99052"/>
                <a:gd name="connsiteY7" fmla="*/ 82041 h 153755"/>
                <a:gd name="connsiteX8" fmla="*/ 17438 w 99052"/>
                <a:gd name="connsiteY8" fmla="*/ 138254 h 153755"/>
                <a:gd name="connsiteX9" fmla="*/ 99053 w 99052"/>
                <a:gd name="connsiteY9" fmla="*/ 138254 h 153755"/>
                <a:gd name="connsiteX10" fmla="*/ 99053 w 99052"/>
                <a:gd name="connsiteY10" fmla="*/ 153755 h 153755"/>
                <a:gd name="connsiteX11" fmla="*/ 0 w 99052"/>
                <a:gd name="connsiteY11" fmla="*/ 153755 h 153755"/>
                <a:gd name="connsiteX12" fmla="*/ 0 w 99052"/>
                <a:gd name="connsiteY12" fmla="*/ 0 h 15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052" h="153755">
                  <a:moveTo>
                    <a:pt x="0" y="0"/>
                  </a:moveTo>
                  <a:lnTo>
                    <a:pt x="98627" y="0"/>
                  </a:lnTo>
                  <a:lnTo>
                    <a:pt x="98627" y="15501"/>
                  </a:lnTo>
                  <a:lnTo>
                    <a:pt x="17438" y="15501"/>
                  </a:lnTo>
                  <a:lnTo>
                    <a:pt x="17438" y="66752"/>
                  </a:lnTo>
                  <a:lnTo>
                    <a:pt x="85702" y="66752"/>
                  </a:lnTo>
                  <a:lnTo>
                    <a:pt x="85702" y="82041"/>
                  </a:lnTo>
                  <a:lnTo>
                    <a:pt x="17438" y="82041"/>
                  </a:lnTo>
                  <a:lnTo>
                    <a:pt x="17438" y="138254"/>
                  </a:lnTo>
                  <a:lnTo>
                    <a:pt x="99053" y="138254"/>
                  </a:lnTo>
                  <a:lnTo>
                    <a:pt x="99053" y="153755"/>
                  </a:lnTo>
                  <a:lnTo>
                    <a:pt x="0" y="153755"/>
                  </a:lnTo>
                  <a:lnTo>
                    <a:pt x="0" y="0"/>
                  </a:lnTo>
                  <a:close/>
                </a:path>
              </a:pathLst>
            </a:custGeom>
            <a:solidFill>
              <a:schemeClr val="bg1"/>
            </a:solidFill>
            <a:ln w="218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4D9A672-0B94-224B-B095-0B7AA1F78FDD}"/>
                </a:ext>
              </a:extLst>
            </p:cNvPr>
            <p:cNvSpPr/>
            <p:nvPr/>
          </p:nvSpPr>
          <p:spPr>
            <a:xfrm>
              <a:off x="2367356" y="1289424"/>
              <a:ext cx="130290" cy="153991"/>
            </a:xfrm>
            <a:custGeom>
              <a:avLst/>
              <a:gdLst>
                <a:gd name="connsiteX0" fmla="*/ 57489 w 130290"/>
                <a:gd name="connsiteY0" fmla="*/ 0 h 153991"/>
                <a:gd name="connsiteX1" fmla="*/ 73652 w 130290"/>
                <a:gd name="connsiteY1" fmla="*/ 0 h 153991"/>
                <a:gd name="connsiteX2" fmla="*/ 130290 w 130290"/>
                <a:gd name="connsiteY2" fmla="*/ 153991 h 153991"/>
                <a:gd name="connsiteX3" fmla="*/ 111978 w 130290"/>
                <a:gd name="connsiteY3" fmla="*/ 153991 h 153991"/>
                <a:gd name="connsiteX4" fmla="*/ 96265 w 130290"/>
                <a:gd name="connsiteY4" fmla="*/ 109403 h 153991"/>
                <a:gd name="connsiteX5" fmla="*/ 33600 w 130290"/>
                <a:gd name="connsiteY5" fmla="*/ 109403 h 153991"/>
                <a:gd name="connsiteX6" fmla="*/ 17438 w 130290"/>
                <a:gd name="connsiteY6" fmla="*/ 153991 h 153991"/>
                <a:gd name="connsiteX7" fmla="*/ 0 w 130290"/>
                <a:gd name="connsiteY7" fmla="*/ 153991 h 153991"/>
                <a:gd name="connsiteX8" fmla="*/ 57489 w 130290"/>
                <a:gd name="connsiteY8" fmla="*/ 0 h 153991"/>
                <a:gd name="connsiteX9" fmla="*/ 91302 w 130290"/>
                <a:gd name="connsiteY9" fmla="*/ 94753 h 153991"/>
                <a:gd name="connsiteX10" fmla="*/ 65240 w 130290"/>
                <a:gd name="connsiteY10" fmla="*/ 20888 h 153991"/>
                <a:gd name="connsiteX11" fmla="*/ 65027 w 130290"/>
                <a:gd name="connsiteY11" fmla="*/ 20888 h 153991"/>
                <a:gd name="connsiteX12" fmla="*/ 38539 w 130290"/>
                <a:gd name="connsiteY12" fmla="*/ 94753 h 153991"/>
                <a:gd name="connsiteX13" fmla="*/ 91302 w 130290"/>
                <a:gd name="connsiteY13" fmla="*/ 94753 h 15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290" h="153991">
                  <a:moveTo>
                    <a:pt x="57489" y="0"/>
                  </a:moveTo>
                  <a:lnTo>
                    <a:pt x="73652" y="0"/>
                  </a:lnTo>
                  <a:lnTo>
                    <a:pt x="130290" y="153991"/>
                  </a:lnTo>
                  <a:lnTo>
                    <a:pt x="111978" y="153991"/>
                  </a:lnTo>
                  <a:lnTo>
                    <a:pt x="96265" y="109403"/>
                  </a:lnTo>
                  <a:lnTo>
                    <a:pt x="33600" y="109403"/>
                  </a:lnTo>
                  <a:lnTo>
                    <a:pt x="17438" y="153991"/>
                  </a:lnTo>
                  <a:lnTo>
                    <a:pt x="0" y="153991"/>
                  </a:lnTo>
                  <a:lnTo>
                    <a:pt x="57489" y="0"/>
                  </a:lnTo>
                  <a:close/>
                  <a:moveTo>
                    <a:pt x="91302" y="94753"/>
                  </a:moveTo>
                  <a:lnTo>
                    <a:pt x="65240" y="20888"/>
                  </a:lnTo>
                  <a:lnTo>
                    <a:pt x="65027" y="20888"/>
                  </a:lnTo>
                  <a:lnTo>
                    <a:pt x="38539" y="94753"/>
                  </a:lnTo>
                  <a:lnTo>
                    <a:pt x="91302" y="94753"/>
                  </a:lnTo>
                  <a:close/>
                </a:path>
              </a:pathLst>
            </a:custGeom>
            <a:solidFill>
              <a:schemeClr val="bg1"/>
            </a:solidFill>
            <a:ln w="218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08A8FCE-CB6A-E14C-9C12-1BBEC300C5B5}"/>
                </a:ext>
              </a:extLst>
            </p:cNvPr>
            <p:cNvSpPr/>
            <p:nvPr/>
          </p:nvSpPr>
          <p:spPr>
            <a:xfrm>
              <a:off x="2525623" y="1289636"/>
              <a:ext cx="96689" cy="153755"/>
            </a:xfrm>
            <a:custGeom>
              <a:avLst/>
              <a:gdLst>
                <a:gd name="connsiteX0" fmla="*/ 0 w 96689"/>
                <a:gd name="connsiteY0" fmla="*/ 0 h 153755"/>
                <a:gd name="connsiteX1" fmla="*/ 17438 w 96689"/>
                <a:gd name="connsiteY1" fmla="*/ 0 h 153755"/>
                <a:gd name="connsiteX2" fmla="*/ 17438 w 96689"/>
                <a:gd name="connsiteY2" fmla="*/ 138254 h 153755"/>
                <a:gd name="connsiteX3" fmla="*/ 96690 w 96689"/>
                <a:gd name="connsiteY3" fmla="*/ 138254 h 153755"/>
                <a:gd name="connsiteX4" fmla="*/ 96690 w 96689"/>
                <a:gd name="connsiteY4" fmla="*/ 153755 h 153755"/>
                <a:gd name="connsiteX5" fmla="*/ 0 w 96689"/>
                <a:gd name="connsiteY5" fmla="*/ 153755 h 153755"/>
                <a:gd name="connsiteX6" fmla="*/ 0 w 96689"/>
                <a:gd name="connsiteY6" fmla="*/ 0 h 15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89" h="153755">
                  <a:moveTo>
                    <a:pt x="0" y="0"/>
                  </a:moveTo>
                  <a:lnTo>
                    <a:pt x="17438" y="0"/>
                  </a:lnTo>
                  <a:lnTo>
                    <a:pt x="17438" y="138254"/>
                  </a:lnTo>
                  <a:lnTo>
                    <a:pt x="96690" y="138254"/>
                  </a:lnTo>
                  <a:lnTo>
                    <a:pt x="96690" y="153755"/>
                  </a:lnTo>
                  <a:lnTo>
                    <a:pt x="0" y="153755"/>
                  </a:lnTo>
                  <a:lnTo>
                    <a:pt x="0" y="0"/>
                  </a:lnTo>
                  <a:close/>
                </a:path>
              </a:pathLst>
            </a:custGeom>
            <a:solidFill>
              <a:schemeClr val="bg1"/>
            </a:solidFill>
            <a:ln w="218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8400139-EF24-CA47-AD25-55AC2D78D99C}"/>
                </a:ext>
              </a:extLst>
            </p:cNvPr>
            <p:cNvSpPr/>
            <p:nvPr/>
          </p:nvSpPr>
          <p:spPr>
            <a:xfrm>
              <a:off x="2617800" y="1289849"/>
              <a:ext cx="116939" cy="153542"/>
            </a:xfrm>
            <a:custGeom>
              <a:avLst/>
              <a:gdLst>
                <a:gd name="connsiteX0" fmla="*/ 49952 w 116939"/>
                <a:gd name="connsiteY0" fmla="*/ 14863 h 153542"/>
                <a:gd name="connsiteX1" fmla="*/ 0 w 116939"/>
                <a:gd name="connsiteY1" fmla="*/ 14863 h 153542"/>
                <a:gd name="connsiteX2" fmla="*/ 0 w 116939"/>
                <a:gd name="connsiteY2" fmla="*/ 0 h 153542"/>
                <a:gd name="connsiteX3" fmla="*/ 116940 w 116939"/>
                <a:gd name="connsiteY3" fmla="*/ 0 h 153542"/>
                <a:gd name="connsiteX4" fmla="*/ 116940 w 116939"/>
                <a:gd name="connsiteY4" fmla="*/ 14863 h 153542"/>
                <a:gd name="connsiteX5" fmla="*/ 67177 w 116939"/>
                <a:gd name="connsiteY5" fmla="*/ 14863 h 153542"/>
                <a:gd name="connsiteX6" fmla="*/ 67177 w 116939"/>
                <a:gd name="connsiteY6" fmla="*/ 153542 h 153542"/>
                <a:gd name="connsiteX7" fmla="*/ 49952 w 116939"/>
                <a:gd name="connsiteY7" fmla="*/ 153542 h 153542"/>
                <a:gd name="connsiteX8" fmla="*/ 49952 w 116939"/>
                <a:gd name="connsiteY8" fmla="*/ 14863 h 15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39" h="153542">
                  <a:moveTo>
                    <a:pt x="49952" y="14863"/>
                  </a:moveTo>
                  <a:lnTo>
                    <a:pt x="0" y="14863"/>
                  </a:lnTo>
                  <a:lnTo>
                    <a:pt x="0" y="0"/>
                  </a:lnTo>
                  <a:lnTo>
                    <a:pt x="116940" y="0"/>
                  </a:lnTo>
                  <a:lnTo>
                    <a:pt x="116940" y="14863"/>
                  </a:lnTo>
                  <a:lnTo>
                    <a:pt x="67177" y="14863"/>
                  </a:lnTo>
                  <a:lnTo>
                    <a:pt x="67177" y="153542"/>
                  </a:lnTo>
                  <a:lnTo>
                    <a:pt x="49952" y="153542"/>
                  </a:lnTo>
                  <a:lnTo>
                    <a:pt x="49952" y="14863"/>
                  </a:lnTo>
                  <a:close/>
                </a:path>
              </a:pathLst>
            </a:custGeom>
            <a:solidFill>
              <a:schemeClr val="bg1"/>
            </a:solidFill>
            <a:ln w="218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26D50E1-56A2-5D43-97B3-88CD988FA0EA}"/>
                </a:ext>
              </a:extLst>
            </p:cNvPr>
            <p:cNvSpPr/>
            <p:nvPr/>
          </p:nvSpPr>
          <p:spPr>
            <a:xfrm>
              <a:off x="2762716" y="1289849"/>
              <a:ext cx="112615" cy="153542"/>
            </a:xfrm>
            <a:custGeom>
              <a:avLst/>
              <a:gdLst>
                <a:gd name="connsiteX0" fmla="*/ 0 w 112615"/>
                <a:gd name="connsiteY0" fmla="*/ 0 h 153542"/>
                <a:gd name="connsiteX1" fmla="*/ 17438 w 112615"/>
                <a:gd name="connsiteY1" fmla="*/ 0 h 153542"/>
                <a:gd name="connsiteX2" fmla="*/ 17438 w 112615"/>
                <a:gd name="connsiteY2" fmla="*/ 66540 h 153542"/>
                <a:gd name="connsiteX3" fmla="*/ 95178 w 112615"/>
                <a:gd name="connsiteY3" fmla="*/ 66540 h 153542"/>
                <a:gd name="connsiteX4" fmla="*/ 95178 w 112615"/>
                <a:gd name="connsiteY4" fmla="*/ 0 h 153542"/>
                <a:gd name="connsiteX5" fmla="*/ 112616 w 112615"/>
                <a:gd name="connsiteY5" fmla="*/ 0 h 153542"/>
                <a:gd name="connsiteX6" fmla="*/ 112616 w 112615"/>
                <a:gd name="connsiteY6" fmla="*/ 153542 h 153542"/>
                <a:gd name="connsiteX7" fmla="*/ 95178 w 112615"/>
                <a:gd name="connsiteY7" fmla="*/ 153542 h 153542"/>
                <a:gd name="connsiteX8" fmla="*/ 95178 w 112615"/>
                <a:gd name="connsiteY8" fmla="*/ 81828 h 153542"/>
                <a:gd name="connsiteX9" fmla="*/ 17438 w 112615"/>
                <a:gd name="connsiteY9" fmla="*/ 81828 h 153542"/>
                <a:gd name="connsiteX10" fmla="*/ 17438 w 112615"/>
                <a:gd name="connsiteY10" fmla="*/ 153542 h 153542"/>
                <a:gd name="connsiteX11" fmla="*/ 0 w 112615"/>
                <a:gd name="connsiteY11" fmla="*/ 153542 h 153542"/>
                <a:gd name="connsiteX12" fmla="*/ 0 w 112615"/>
                <a:gd name="connsiteY12" fmla="*/ 0 h 15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615" h="153542">
                  <a:moveTo>
                    <a:pt x="0" y="0"/>
                  </a:moveTo>
                  <a:lnTo>
                    <a:pt x="17438" y="0"/>
                  </a:lnTo>
                  <a:lnTo>
                    <a:pt x="17438" y="66540"/>
                  </a:lnTo>
                  <a:lnTo>
                    <a:pt x="95178" y="66540"/>
                  </a:lnTo>
                  <a:lnTo>
                    <a:pt x="95178" y="0"/>
                  </a:lnTo>
                  <a:lnTo>
                    <a:pt x="112616" y="0"/>
                  </a:lnTo>
                  <a:lnTo>
                    <a:pt x="112616" y="153542"/>
                  </a:lnTo>
                  <a:lnTo>
                    <a:pt x="95178" y="153542"/>
                  </a:lnTo>
                  <a:lnTo>
                    <a:pt x="95178" y="81828"/>
                  </a:lnTo>
                  <a:lnTo>
                    <a:pt x="17438" y="81828"/>
                  </a:lnTo>
                  <a:lnTo>
                    <a:pt x="17438" y="153542"/>
                  </a:lnTo>
                  <a:lnTo>
                    <a:pt x="0" y="153542"/>
                  </a:lnTo>
                  <a:lnTo>
                    <a:pt x="0" y="0"/>
                  </a:lnTo>
                  <a:close/>
                </a:path>
              </a:pathLst>
            </a:custGeom>
            <a:solidFill>
              <a:schemeClr val="bg1"/>
            </a:solidFill>
            <a:ln w="218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BFC18CA-82F3-B64A-93AC-846C305828E9}"/>
                </a:ext>
              </a:extLst>
            </p:cNvPr>
            <p:cNvSpPr/>
            <p:nvPr/>
          </p:nvSpPr>
          <p:spPr>
            <a:xfrm>
              <a:off x="2902293" y="1289849"/>
              <a:ext cx="116514" cy="153542"/>
            </a:xfrm>
            <a:custGeom>
              <a:avLst/>
              <a:gdLst>
                <a:gd name="connsiteX0" fmla="*/ 49739 w 116514"/>
                <a:gd name="connsiteY0" fmla="*/ 89578 h 153542"/>
                <a:gd name="connsiteX1" fmla="*/ 0 w 116514"/>
                <a:gd name="connsiteY1" fmla="*/ 0 h 153542"/>
                <a:gd name="connsiteX2" fmla="*/ 19163 w 116514"/>
                <a:gd name="connsiteY2" fmla="*/ 0 h 153542"/>
                <a:gd name="connsiteX3" fmla="*/ 58576 w 116514"/>
                <a:gd name="connsiteY3" fmla="*/ 72778 h 153542"/>
                <a:gd name="connsiteX4" fmla="*/ 97564 w 116514"/>
                <a:gd name="connsiteY4" fmla="*/ 0 h 153542"/>
                <a:gd name="connsiteX5" fmla="*/ 116515 w 116514"/>
                <a:gd name="connsiteY5" fmla="*/ 0 h 153542"/>
                <a:gd name="connsiteX6" fmla="*/ 66563 w 116514"/>
                <a:gd name="connsiteY6" fmla="*/ 89791 h 153542"/>
                <a:gd name="connsiteX7" fmla="*/ 66563 w 116514"/>
                <a:gd name="connsiteY7" fmla="*/ 153542 h 153542"/>
                <a:gd name="connsiteX8" fmla="*/ 49763 w 116514"/>
                <a:gd name="connsiteY8" fmla="*/ 153542 h 153542"/>
                <a:gd name="connsiteX9" fmla="*/ 49763 w 116514"/>
                <a:gd name="connsiteY9" fmla="*/ 89578 h 15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14" h="153542">
                  <a:moveTo>
                    <a:pt x="49739" y="89578"/>
                  </a:moveTo>
                  <a:lnTo>
                    <a:pt x="0" y="0"/>
                  </a:lnTo>
                  <a:lnTo>
                    <a:pt x="19163" y="0"/>
                  </a:lnTo>
                  <a:lnTo>
                    <a:pt x="58576" y="72778"/>
                  </a:lnTo>
                  <a:lnTo>
                    <a:pt x="97564" y="0"/>
                  </a:lnTo>
                  <a:lnTo>
                    <a:pt x="116515" y="0"/>
                  </a:lnTo>
                  <a:lnTo>
                    <a:pt x="66563" y="89791"/>
                  </a:lnTo>
                  <a:lnTo>
                    <a:pt x="66563" y="153542"/>
                  </a:lnTo>
                  <a:lnTo>
                    <a:pt x="49763" y="153542"/>
                  </a:lnTo>
                  <a:lnTo>
                    <a:pt x="49763" y="89578"/>
                  </a:lnTo>
                  <a:close/>
                </a:path>
              </a:pathLst>
            </a:custGeom>
            <a:solidFill>
              <a:schemeClr val="bg1"/>
            </a:solidFill>
            <a:ln w="218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87FD55D-6032-5445-AE61-2DD07A5D6ECB}"/>
                </a:ext>
              </a:extLst>
            </p:cNvPr>
            <p:cNvSpPr/>
            <p:nvPr/>
          </p:nvSpPr>
          <p:spPr>
            <a:xfrm>
              <a:off x="3048698" y="1289849"/>
              <a:ext cx="118641" cy="153542"/>
            </a:xfrm>
            <a:custGeom>
              <a:avLst/>
              <a:gdLst>
                <a:gd name="connsiteX0" fmla="*/ 0 w 118641"/>
                <a:gd name="connsiteY0" fmla="*/ 0 h 153542"/>
                <a:gd name="connsiteX1" fmla="*/ 28638 w 118641"/>
                <a:gd name="connsiteY1" fmla="*/ 0 h 153542"/>
                <a:gd name="connsiteX2" fmla="*/ 28638 w 118641"/>
                <a:gd name="connsiteY2" fmla="*/ 62665 h 153542"/>
                <a:gd name="connsiteX3" fmla="*/ 90003 w 118641"/>
                <a:gd name="connsiteY3" fmla="*/ 62665 h 153542"/>
                <a:gd name="connsiteX4" fmla="*/ 90003 w 118641"/>
                <a:gd name="connsiteY4" fmla="*/ 0 h 153542"/>
                <a:gd name="connsiteX5" fmla="*/ 118641 w 118641"/>
                <a:gd name="connsiteY5" fmla="*/ 0 h 153542"/>
                <a:gd name="connsiteX6" fmla="*/ 118641 w 118641"/>
                <a:gd name="connsiteY6" fmla="*/ 153542 h 153542"/>
                <a:gd name="connsiteX7" fmla="*/ 90003 w 118641"/>
                <a:gd name="connsiteY7" fmla="*/ 153542 h 153542"/>
                <a:gd name="connsiteX8" fmla="*/ 90003 w 118641"/>
                <a:gd name="connsiteY8" fmla="*/ 87853 h 153542"/>
                <a:gd name="connsiteX9" fmla="*/ 28638 w 118641"/>
                <a:gd name="connsiteY9" fmla="*/ 87853 h 153542"/>
                <a:gd name="connsiteX10" fmla="*/ 28638 w 118641"/>
                <a:gd name="connsiteY10" fmla="*/ 153542 h 153542"/>
                <a:gd name="connsiteX11" fmla="*/ 0 w 118641"/>
                <a:gd name="connsiteY11" fmla="*/ 153542 h 153542"/>
                <a:gd name="connsiteX12" fmla="*/ 0 w 118641"/>
                <a:gd name="connsiteY12" fmla="*/ 0 h 15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641" h="153542">
                  <a:moveTo>
                    <a:pt x="0" y="0"/>
                  </a:moveTo>
                  <a:lnTo>
                    <a:pt x="28638" y="0"/>
                  </a:lnTo>
                  <a:lnTo>
                    <a:pt x="28638" y="62665"/>
                  </a:lnTo>
                  <a:lnTo>
                    <a:pt x="90003" y="62665"/>
                  </a:lnTo>
                  <a:lnTo>
                    <a:pt x="90003" y="0"/>
                  </a:lnTo>
                  <a:lnTo>
                    <a:pt x="118641" y="0"/>
                  </a:lnTo>
                  <a:lnTo>
                    <a:pt x="118641" y="153542"/>
                  </a:lnTo>
                  <a:lnTo>
                    <a:pt x="90003" y="153542"/>
                  </a:lnTo>
                  <a:lnTo>
                    <a:pt x="90003" y="87853"/>
                  </a:lnTo>
                  <a:lnTo>
                    <a:pt x="28638" y="87853"/>
                  </a:lnTo>
                  <a:lnTo>
                    <a:pt x="28638" y="153542"/>
                  </a:lnTo>
                  <a:lnTo>
                    <a:pt x="0" y="153542"/>
                  </a:lnTo>
                  <a:lnTo>
                    <a:pt x="0" y="0"/>
                  </a:lnTo>
                  <a:close/>
                </a:path>
              </a:pathLst>
            </a:custGeom>
            <a:solidFill>
              <a:srgbClr val="1891F6"/>
            </a:solidFill>
            <a:ln w="218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00A1FCA-698D-4946-8752-FA43EF51C432}"/>
                </a:ext>
              </a:extLst>
            </p:cNvPr>
            <p:cNvSpPr/>
            <p:nvPr/>
          </p:nvSpPr>
          <p:spPr>
            <a:xfrm>
              <a:off x="3195151" y="1287250"/>
              <a:ext cx="123816" cy="158717"/>
            </a:xfrm>
            <a:custGeom>
              <a:avLst/>
              <a:gdLst>
                <a:gd name="connsiteX0" fmla="*/ 62452 w 123816"/>
                <a:gd name="connsiteY0" fmla="*/ 158717 h 158717"/>
                <a:gd name="connsiteX1" fmla="*/ 38657 w 123816"/>
                <a:gd name="connsiteY1" fmla="*/ 155267 h 158717"/>
                <a:gd name="connsiteX2" fmla="*/ 18738 w 123816"/>
                <a:gd name="connsiteY2" fmla="*/ 145036 h 158717"/>
                <a:gd name="connsiteX3" fmla="*/ 5057 w 123816"/>
                <a:gd name="connsiteY3" fmla="*/ 128448 h 158717"/>
                <a:gd name="connsiteX4" fmla="*/ 0 w 123816"/>
                <a:gd name="connsiteY4" fmla="*/ 105717 h 158717"/>
                <a:gd name="connsiteX5" fmla="*/ 0 w 123816"/>
                <a:gd name="connsiteY5" fmla="*/ 56639 h 158717"/>
                <a:gd name="connsiteX6" fmla="*/ 5269 w 123816"/>
                <a:gd name="connsiteY6" fmla="*/ 32514 h 158717"/>
                <a:gd name="connsiteX7" fmla="*/ 19258 w 123816"/>
                <a:gd name="connsiteY7" fmla="*/ 14745 h 158717"/>
                <a:gd name="connsiteX8" fmla="*/ 38964 w 123816"/>
                <a:gd name="connsiteY8" fmla="*/ 3757 h 158717"/>
                <a:gd name="connsiteX9" fmla="*/ 61365 w 123816"/>
                <a:gd name="connsiteY9" fmla="*/ 0 h 158717"/>
                <a:gd name="connsiteX10" fmla="*/ 85159 w 123816"/>
                <a:gd name="connsiteY10" fmla="*/ 3993 h 158717"/>
                <a:gd name="connsiteX11" fmla="*/ 105078 w 123816"/>
                <a:gd name="connsiteY11" fmla="*/ 15194 h 158717"/>
                <a:gd name="connsiteX12" fmla="*/ 118759 w 123816"/>
                <a:gd name="connsiteY12" fmla="*/ 32750 h 158717"/>
                <a:gd name="connsiteX13" fmla="*/ 123816 w 123816"/>
                <a:gd name="connsiteY13" fmla="*/ 56001 h 158717"/>
                <a:gd name="connsiteX14" fmla="*/ 123816 w 123816"/>
                <a:gd name="connsiteY14" fmla="*/ 102078 h 158717"/>
                <a:gd name="connsiteX15" fmla="*/ 118547 w 123816"/>
                <a:gd name="connsiteY15" fmla="*/ 126203 h 158717"/>
                <a:gd name="connsiteX16" fmla="*/ 104558 w 123816"/>
                <a:gd name="connsiteY16" fmla="*/ 143973 h 158717"/>
                <a:gd name="connsiteX17" fmla="*/ 84852 w 123816"/>
                <a:gd name="connsiteY17" fmla="*/ 154960 h 158717"/>
                <a:gd name="connsiteX18" fmla="*/ 62452 w 123816"/>
                <a:gd name="connsiteY18" fmla="*/ 158717 h 158717"/>
                <a:gd name="connsiteX19" fmla="*/ 62452 w 123816"/>
                <a:gd name="connsiteY19" fmla="*/ 133316 h 158717"/>
                <a:gd name="connsiteX20" fmla="*/ 73864 w 123816"/>
                <a:gd name="connsiteY20" fmla="*/ 131804 h 158717"/>
                <a:gd name="connsiteX21" fmla="*/ 84427 w 123816"/>
                <a:gd name="connsiteY21" fmla="*/ 126747 h 158717"/>
                <a:gd name="connsiteX22" fmla="*/ 92295 w 123816"/>
                <a:gd name="connsiteY22" fmla="*/ 117484 h 158717"/>
                <a:gd name="connsiteX23" fmla="*/ 95414 w 123816"/>
                <a:gd name="connsiteY23" fmla="*/ 103590 h 158717"/>
                <a:gd name="connsiteX24" fmla="*/ 95414 w 123816"/>
                <a:gd name="connsiteY24" fmla="*/ 54489 h 158717"/>
                <a:gd name="connsiteX25" fmla="*/ 92602 w 123816"/>
                <a:gd name="connsiteY25" fmla="*/ 42107 h 158717"/>
                <a:gd name="connsiteX26" fmla="*/ 85183 w 123816"/>
                <a:gd name="connsiteY26" fmla="*/ 32963 h 158717"/>
                <a:gd name="connsiteX27" fmla="*/ 74408 w 123816"/>
                <a:gd name="connsiteY27" fmla="*/ 27363 h 158717"/>
                <a:gd name="connsiteX28" fmla="*/ 61388 w 123816"/>
                <a:gd name="connsiteY28" fmla="*/ 25425 h 158717"/>
                <a:gd name="connsiteX29" fmla="*/ 50070 w 123816"/>
                <a:gd name="connsiteY29" fmla="*/ 26937 h 158717"/>
                <a:gd name="connsiteX30" fmla="*/ 39413 w 123816"/>
                <a:gd name="connsiteY30" fmla="*/ 31994 h 158717"/>
                <a:gd name="connsiteX31" fmla="*/ 31545 w 123816"/>
                <a:gd name="connsiteY31" fmla="*/ 41257 h 158717"/>
                <a:gd name="connsiteX32" fmla="*/ 28426 w 123816"/>
                <a:gd name="connsiteY32" fmla="*/ 55150 h 158717"/>
                <a:gd name="connsiteX33" fmla="*/ 28426 w 123816"/>
                <a:gd name="connsiteY33" fmla="*/ 104252 h 158717"/>
                <a:gd name="connsiteX34" fmla="*/ 31214 w 123816"/>
                <a:gd name="connsiteY34" fmla="*/ 116539 h 158717"/>
                <a:gd name="connsiteX35" fmla="*/ 38634 w 123816"/>
                <a:gd name="connsiteY35" fmla="*/ 125684 h 158717"/>
                <a:gd name="connsiteX36" fmla="*/ 49503 w 123816"/>
                <a:gd name="connsiteY36" fmla="*/ 131402 h 158717"/>
                <a:gd name="connsiteX37" fmla="*/ 62452 w 123816"/>
                <a:gd name="connsiteY37" fmla="*/ 133316 h 15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3816" h="158717">
                  <a:moveTo>
                    <a:pt x="62452" y="158717"/>
                  </a:moveTo>
                  <a:cubicBezTo>
                    <a:pt x="54134" y="158717"/>
                    <a:pt x="46195" y="157559"/>
                    <a:pt x="38657" y="155267"/>
                  </a:cubicBezTo>
                  <a:cubicBezTo>
                    <a:pt x="31119" y="152975"/>
                    <a:pt x="24480" y="149549"/>
                    <a:pt x="18738" y="145036"/>
                  </a:cubicBezTo>
                  <a:cubicBezTo>
                    <a:pt x="12996" y="140523"/>
                    <a:pt x="8436" y="134993"/>
                    <a:pt x="5057" y="128448"/>
                  </a:cubicBezTo>
                  <a:cubicBezTo>
                    <a:pt x="1678" y="121927"/>
                    <a:pt x="0" y="114342"/>
                    <a:pt x="0" y="105717"/>
                  </a:cubicBezTo>
                  <a:lnTo>
                    <a:pt x="0" y="56639"/>
                  </a:lnTo>
                  <a:cubicBezTo>
                    <a:pt x="0" y="47589"/>
                    <a:pt x="1749" y="39555"/>
                    <a:pt x="5269" y="32514"/>
                  </a:cubicBezTo>
                  <a:cubicBezTo>
                    <a:pt x="8790" y="25472"/>
                    <a:pt x="13445" y="19565"/>
                    <a:pt x="19258" y="14745"/>
                  </a:cubicBezTo>
                  <a:cubicBezTo>
                    <a:pt x="25070" y="9924"/>
                    <a:pt x="31639" y="6285"/>
                    <a:pt x="38964" y="3757"/>
                  </a:cubicBezTo>
                  <a:cubicBezTo>
                    <a:pt x="46289" y="1252"/>
                    <a:pt x="53756" y="0"/>
                    <a:pt x="61365" y="0"/>
                  </a:cubicBezTo>
                  <a:cubicBezTo>
                    <a:pt x="69682" y="0"/>
                    <a:pt x="77621" y="1323"/>
                    <a:pt x="85159" y="3993"/>
                  </a:cubicBezTo>
                  <a:cubicBezTo>
                    <a:pt x="92697" y="6640"/>
                    <a:pt x="99336" y="10397"/>
                    <a:pt x="105078" y="15194"/>
                  </a:cubicBezTo>
                  <a:cubicBezTo>
                    <a:pt x="110820" y="20014"/>
                    <a:pt x="115380" y="25850"/>
                    <a:pt x="118759" y="32750"/>
                  </a:cubicBezTo>
                  <a:cubicBezTo>
                    <a:pt x="122138" y="39650"/>
                    <a:pt x="123816" y="47400"/>
                    <a:pt x="123816" y="56001"/>
                  </a:cubicBezTo>
                  <a:lnTo>
                    <a:pt x="123816" y="102078"/>
                  </a:lnTo>
                  <a:cubicBezTo>
                    <a:pt x="123816" y="111128"/>
                    <a:pt x="122044" y="119162"/>
                    <a:pt x="118547" y="126203"/>
                  </a:cubicBezTo>
                  <a:cubicBezTo>
                    <a:pt x="115026" y="133245"/>
                    <a:pt x="110371" y="139152"/>
                    <a:pt x="104558" y="143973"/>
                  </a:cubicBezTo>
                  <a:cubicBezTo>
                    <a:pt x="98746" y="148793"/>
                    <a:pt x="92177" y="152455"/>
                    <a:pt x="84852" y="154960"/>
                  </a:cubicBezTo>
                  <a:cubicBezTo>
                    <a:pt x="77527" y="157465"/>
                    <a:pt x="70060" y="158717"/>
                    <a:pt x="62452" y="158717"/>
                  </a:cubicBezTo>
                  <a:close/>
                  <a:moveTo>
                    <a:pt x="62452" y="133316"/>
                  </a:moveTo>
                  <a:cubicBezTo>
                    <a:pt x="66185" y="133316"/>
                    <a:pt x="69989" y="132820"/>
                    <a:pt x="73864" y="131804"/>
                  </a:cubicBezTo>
                  <a:cubicBezTo>
                    <a:pt x="77739" y="130811"/>
                    <a:pt x="81260" y="129110"/>
                    <a:pt x="84427" y="126747"/>
                  </a:cubicBezTo>
                  <a:cubicBezTo>
                    <a:pt x="87593" y="124384"/>
                    <a:pt x="90216" y="121289"/>
                    <a:pt x="92295" y="117484"/>
                  </a:cubicBezTo>
                  <a:cubicBezTo>
                    <a:pt x="94374" y="113680"/>
                    <a:pt x="95414" y="109049"/>
                    <a:pt x="95414" y="103590"/>
                  </a:cubicBezTo>
                  <a:lnTo>
                    <a:pt x="95414" y="54489"/>
                  </a:lnTo>
                  <a:cubicBezTo>
                    <a:pt x="95414" y="49905"/>
                    <a:pt x="94469" y="45770"/>
                    <a:pt x="92602" y="42107"/>
                  </a:cubicBezTo>
                  <a:cubicBezTo>
                    <a:pt x="90735" y="38445"/>
                    <a:pt x="88254" y="35396"/>
                    <a:pt x="85183" y="32963"/>
                  </a:cubicBezTo>
                  <a:cubicBezTo>
                    <a:pt x="82087" y="30529"/>
                    <a:pt x="78496" y="28662"/>
                    <a:pt x="74408" y="27363"/>
                  </a:cubicBezTo>
                  <a:cubicBezTo>
                    <a:pt x="70320" y="26063"/>
                    <a:pt x="65972" y="25425"/>
                    <a:pt x="61388" y="25425"/>
                  </a:cubicBezTo>
                  <a:cubicBezTo>
                    <a:pt x="57797" y="25425"/>
                    <a:pt x="54040" y="25921"/>
                    <a:pt x="50070" y="26937"/>
                  </a:cubicBezTo>
                  <a:cubicBezTo>
                    <a:pt x="46124" y="27953"/>
                    <a:pt x="42556" y="29631"/>
                    <a:pt x="39413" y="31994"/>
                  </a:cubicBezTo>
                  <a:cubicBezTo>
                    <a:pt x="36247" y="34357"/>
                    <a:pt x="33624" y="37452"/>
                    <a:pt x="31545" y="41257"/>
                  </a:cubicBezTo>
                  <a:cubicBezTo>
                    <a:pt x="29465" y="45061"/>
                    <a:pt x="28426" y="49692"/>
                    <a:pt x="28426" y="55150"/>
                  </a:cubicBezTo>
                  <a:lnTo>
                    <a:pt x="28426" y="104252"/>
                  </a:lnTo>
                  <a:cubicBezTo>
                    <a:pt x="28426" y="108860"/>
                    <a:pt x="29347" y="112947"/>
                    <a:pt x="31214" y="116539"/>
                  </a:cubicBezTo>
                  <a:cubicBezTo>
                    <a:pt x="33081" y="120131"/>
                    <a:pt x="35562" y="123179"/>
                    <a:pt x="38634" y="125684"/>
                  </a:cubicBezTo>
                  <a:cubicBezTo>
                    <a:pt x="41729" y="128188"/>
                    <a:pt x="45344" y="130102"/>
                    <a:pt x="49503" y="131402"/>
                  </a:cubicBezTo>
                  <a:cubicBezTo>
                    <a:pt x="53685" y="132678"/>
                    <a:pt x="58009" y="133316"/>
                    <a:pt x="62452" y="133316"/>
                  </a:cubicBezTo>
                  <a:close/>
                </a:path>
              </a:pathLst>
            </a:custGeom>
            <a:solidFill>
              <a:srgbClr val="1891F6"/>
            </a:solidFill>
            <a:ln w="218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72F6E9D-6EF7-EE4A-9F9A-94F0064AEF8F}"/>
                </a:ext>
              </a:extLst>
            </p:cNvPr>
            <p:cNvSpPr/>
            <p:nvPr/>
          </p:nvSpPr>
          <p:spPr>
            <a:xfrm>
              <a:off x="3346754" y="1289849"/>
              <a:ext cx="148366" cy="153542"/>
            </a:xfrm>
            <a:custGeom>
              <a:avLst/>
              <a:gdLst>
                <a:gd name="connsiteX0" fmla="*/ 24 w 148366"/>
                <a:gd name="connsiteY0" fmla="*/ 0 h 153542"/>
                <a:gd name="connsiteX1" fmla="*/ 34900 w 148366"/>
                <a:gd name="connsiteY1" fmla="*/ 0 h 153542"/>
                <a:gd name="connsiteX2" fmla="*/ 74526 w 148366"/>
                <a:gd name="connsiteY2" fmla="*/ 96053 h 153542"/>
                <a:gd name="connsiteX3" fmla="*/ 74951 w 148366"/>
                <a:gd name="connsiteY3" fmla="*/ 96053 h 153542"/>
                <a:gd name="connsiteX4" fmla="*/ 113490 w 148366"/>
                <a:gd name="connsiteY4" fmla="*/ 0 h 153542"/>
                <a:gd name="connsiteX5" fmla="*/ 148366 w 148366"/>
                <a:gd name="connsiteY5" fmla="*/ 0 h 153542"/>
                <a:gd name="connsiteX6" fmla="*/ 148366 w 148366"/>
                <a:gd name="connsiteY6" fmla="*/ 153542 h 153542"/>
                <a:gd name="connsiteX7" fmla="*/ 120791 w 148366"/>
                <a:gd name="connsiteY7" fmla="*/ 153542 h 153542"/>
                <a:gd name="connsiteX8" fmla="*/ 120791 w 148366"/>
                <a:gd name="connsiteY8" fmla="*/ 51252 h 153542"/>
                <a:gd name="connsiteX9" fmla="*/ 120366 w 148366"/>
                <a:gd name="connsiteY9" fmla="*/ 51252 h 153542"/>
                <a:gd name="connsiteX10" fmla="*/ 85490 w 148366"/>
                <a:gd name="connsiteY10" fmla="*/ 135891 h 153542"/>
                <a:gd name="connsiteX11" fmla="*/ 62877 w 148366"/>
                <a:gd name="connsiteY11" fmla="*/ 135891 h 153542"/>
                <a:gd name="connsiteX12" fmla="*/ 28000 w 148366"/>
                <a:gd name="connsiteY12" fmla="*/ 51677 h 153542"/>
                <a:gd name="connsiteX13" fmla="*/ 27575 w 148366"/>
                <a:gd name="connsiteY13" fmla="*/ 51677 h 153542"/>
                <a:gd name="connsiteX14" fmla="*/ 27575 w 148366"/>
                <a:gd name="connsiteY14" fmla="*/ 153542 h 153542"/>
                <a:gd name="connsiteX15" fmla="*/ 0 w 148366"/>
                <a:gd name="connsiteY15" fmla="*/ 153542 h 153542"/>
                <a:gd name="connsiteX16" fmla="*/ 0 w 148366"/>
                <a:gd name="connsiteY16" fmla="*/ 0 h 15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8366" h="153542">
                  <a:moveTo>
                    <a:pt x="24" y="0"/>
                  </a:moveTo>
                  <a:lnTo>
                    <a:pt x="34900" y="0"/>
                  </a:lnTo>
                  <a:lnTo>
                    <a:pt x="74526" y="96053"/>
                  </a:lnTo>
                  <a:lnTo>
                    <a:pt x="74951" y="96053"/>
                  </a:lnTo>
                  <a:lnTo>
                    <a:pt x="113490" y="0"/>
                  </a:lnTo>
                  <a:lnTo>
                    <a:pt x="148366" y="0"/>
                  </a:lnTo>
                  <a:lnTo>
                    <a:pt x="148366" y="153542"/>
                  </a:lnTo>
                  <a:lnTo>
                    <a:pt x="120791" y="153542"/>
                  </a:lnTo>
                  <a:lnTo>
                    <a:pt x="120791" y="51252"/>
                  </a:lnTo>
                  <a:lnTo>
                    <a:pt x="120366" y="51252"/>
                  </a:lnTo>
                  <a:lnTo>
                    <a:pt x="85490" y="135891"/>
                  </a:lnTo>
                  <a:lnTo>
                    <a:pt x="62877" y="135891"/>
                  </a:lnTo>
                  <a:lnTo>
                    <a:pt x="28000" y="51677"/>
                  </a:lnTo>
                  <a:lnTo>
                    <a:pt x="27575" y="51677"/>
                  </a:lnTo>
                  <a:lnTo>
                    <a:pt x="27575" y="153542"/>
                  </a:lnTo>
                  <a:lnTo>
                    <a:pt x="0" y="153542"/>
                  </a:lnTo>
                  <a:lnTo>
                    <a:pt x="0" y="0"/>
                  </a:lnTo>
                  <a:close/>
                </a:path>
              </a:pathLst>
            </a:custGeom>
            <a:solidFill>
              <a:srgbClr val="1891F6"/>
            </a:solidFill>
            <a:ln w="218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2F548FB-C89B-6F40-9360-2FD111A3D7E1}"/>
                </a:ext>
              </a:extLst>
            </p:cNvPr>
            <p:cNvSpPr/>
            <p:nvPr/>
          </p:nvSpPr>
          <p:spPr>
            <a:xfrm>
              <a:off x="3526807" y="1289849"/>
              <a:ext cx="107488" cy="153518"/>
            </a:xfrm>
            <a:custGeom>
              <a:avLst/>
              <a:gdLst>
                <a:gd name="connsiteX0" fmla="*/ 0 w 107488"/>
                <a:gd name="connsiteY0" fmla="*/ 0 h 153518"/>
                <a:gd name="connsiteX1" fmla="*/ 106590 w 107488"/>
                <a:gd name="connsiteY1" fmla="*/ 0 h 153518"/>
                <a:gd name="connsiteX2" fmla="*/ 106590 w 107488"/>
                <a:gd name="connsiteY2" fmla="*/ 25189 h 153518"/>
                <a:gd name="connsiteX3" fmla="*/ 28662 w 107488"/>
                <a:gd name="connsiteY3" fmla="*/ 25189 h 153518"/>
                <a:gd name="connsiteX4" fmla="*/ 28662 w 107488"/>
                <a:gd name="connsiteY4" fmla="*/ 62665 h 153518"/>
                <a:gd name="connsiteX5" fmla="*/ 97800 w 107488"/>
                <a:gd name="connsiteY5" fmla="*/ 62665 h 153518"/>
                <a:gd name="connsiteX6" fmla="*/ 97800 w 107488"/>
                <a:gd name="connsiteY6" fmla="*/ 87853 h 153518"/>
                <a:gd name="connsiteX7" fmla="*/ 28662 w 107488"/>
                <a:gd name="connsiteY7" fmla="*/ 87853 h 153518"/>
                <a:gd name="connsiteX8" fmla="*/ 28662 w 107488"/>
                <a:gd name="connsiteY8" fmla="*/ 128330 h 153518"/>
                <a:gd name="connsiteX9" fmla="*/ 107488 w 107488"/>
                <a:gd name="connsiteY9" fmla="*/ 128330 h 153518"/>
                <a:gd name="connsiteX10" fmla="*/ 107488 w 107488"/>
                <a:gd name="connsiteY10" fmla="*/ 153519 h 153518"/>
                <a:gd name="connsiteX11" fmla="*/ 24 w 107488"/>
                <a:gd name="connsiteY11" fmla="*/ 153519 h 153518"/>
                <a:gd name="connsiteX12" fmla="*/ 24 w 107488"/>
                <a:gd name="connsiteY12" fmla="*/ 0 h 1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488" h="153518">
                  <a:moveTo>
                    <a:pt x="0" y="0"/>
                  </a:moveTo>
                  <a:lnTo>
                    <a:pt x="106590" y="0"/>
                  </a:lnTo>
                  <a:lnTo>
                    <a:pt x="106590" y="25189"/>
                  </a:lnTo>
                  <a:lnTo>
                    <a:pt x="28662" y="25189"/>
                  </a:lnTo>
                  <a:lnTo>
                    <a:pt x="28662" y="62665"/>
                  </a:lnTo>
                  <a:lnTo>
                    <a:pt x="97800" y="62665"/>
                  </a:lnTo>
                  <a:lnTo>
                    <a:pt x="97800" y="87853"/>
                  </a:lnTo>
                  <a:lnTo>
                    <a:pt x="28662" y="87853"/>
                  </a:lnTo>
                  <a:lnTo>
                    <a:pt x="28662" y="128330"/>
                  </a:lnTo>
                  <a:lnTo>
                    <a:pt x="107488" y="128330"/>
                  </a:lnTo>
                  <a:lnTo>
                    <a:pt x="107488" y="153519"/>
                  </a:lnTo>
                  <a:lnTo>
                    <a:pt x="24" y="153519"/>
                  </a:lnTo>
                  <a:lnTo>
                    <a:pt x="24" y="0"/>
                  </a:lnTo>
                  <a:close/>
                </a:path>
              </a:pathLst>
            </a:custGeom>
            <a:solidFill>
              <a:srgbClr val="1891F6"/>
            </a:solidFill>
            <a:ln w="2182"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B6C2B356-E584-EE40-A7C1-183BEB5D50D2}"/>
                </a:ext>
              </a:extLst>
            </p:cNvPr>
            <p:cNvSpPr/>
            <p:nvPr/>
          </p:nvSpPr>
          <p:spPr>
            <a:xfrm>
              <a:off x="3651947" y="1287297"/>
              <a:ext cx="121027" cy="158457"/>
            </a:xfrm>
            <a:custGeom>
              <a:avLst/>
              <a:gdLst>
                <a:gd name="connsiteX0" fmla="*/ 62026 w 121027"/>
                <a:gd name="connsiteY0" fmla="*/ 158457 h 158457"/>
                <a:gd name="connsiteX1" fmla="*/ 41563 w 121027"/>
                <a:gd name="connsiteY1" fmla="*/ 156189 h 158457"/>
                <a:gd name="connsiteX2" fmla="*/ 23464 w 121027"/>
                <a:gd name="connsiteY2" fmla="*/ 149289 h 158457"/>
                <a:gd name="connsiteX3" fmla="*/ 9144 w 121027"/>
                <a:gd name="connsiteY3" fmla="*/ 137451 h 158457"/>
                <a:gd name="connsiteX4" fmla="*/ 0 w 121027"/>
                <a:gd name="connsiteY4" fmla="*/ 120556 h 158457"/>
                <a:gd name="connsiteX5" fmla="*/ 25850 w 121027"/>
                <a:gd name="connsiteY5" fmla="*/ 110443 h 158457"/>
                <a:gd name="connsiteX6" fmla="*/ 40075 w 121027"/>
                <a:gd name="connsiteY6" fmla="*/ 127668 h 158457"/>
                <a:gd name="connsiteX7" fmla="*/ 62900 w 121027"/>
                <a:gd name="connsiteY7" fmla="*/ 133694 h 158457"/>
                <a:gd name="connsiteX8" fmla="*/ 74195 w 121027"/>
                <a:gd name="connsiteY8" fmla="*/ 132512 h 158457"/>
                <a:gd name="connsiteX9" fmla="*/ 83883 w 121027"/>
                <a:gd name="connsiteY9" fmla="*/ 128850 h 158457"/>
                <a:gd name="connsiteX10" fmla="*/ 90570 w 121027"/>
                <a:gd name="connsiteY10" fmla="*/ 122612 h 158457"/>
                <a:gd name="connsiteX11" fmla="*/ 93051 w 121027"/>
                <a:gd name="connsiteY11" fmla="*/ 113467 h 158457"/>
                <a:gd name="connsiteX12" fmla="*/ 87026 w 121027"/>
                <a:gd name="connsiteY12" fmla="*/ 100448 h 158457"/>
                <a:gd name="connsiteX13" fmla="*/ 71950 w 121027"/>
                <a:gd name="connsiteY13" fmla="*/ 93453 h 158457"/>
                <a:gd name="connsiteX14" fmla="*/ 46100 w 121027"/>
                <a:gd name="connsiteY14" fmla="*/ 87215 h 158457"/>
                <a:gd name="connsiteX15" fmla="*/ 31663 w 121027"/>
                <a:gd name="connsiteY15" fmla="*/ 82371 h 158457"/>
                <a:gd name="connsiteX16" fmla="*/ 20037 w 121027"/>
                <a:gd name="connsiteY16" fmla="*/ 74715 h 158457"/>
                <a:gd name="connsiteX17" fmla="*/ 12169 w 121027"/>
                <a:gd name="connsiteY17" fmla="*/ 62877 h 158457"/>
                <a:gd name="connsiteX18" fmla="*/ 9263 w 121027"/>
                <a:gd name="connsiteY18" fmla="*/ 45652 h 158457"/>
                <a:gd name="connsiteX19" fmla="*/ 13681 w 121027"/>
                <a:gd name="connsiteY19" fmla="*/ 26370 h 158457"/>
                <a:gd name="connsiteX20" fmla="*/ 25638 w 121027"/>
                <a:gd name="connsiteY20" fmla="*/ 12051 h 158457"/>
                <a:gd name="connsiteX21" fmla="*/ 43076 w 121027"/>
                <a:gd name="connsiteY21" fmla="*/ 3119 h 158457"/>
                <a:gd name="connsiteX22" fmla="*/ 64176 w 121027"/>
                <a:gd name="connsiteY22" fmla="*/ 0 h 158457"/>
                <a:gd name="connsiteX23" fmla="*/ 97115 w 121027"/>
                <a:gd name="connsiteY23" fmla="*/ 6994 h 158457"/>
                <a:gd name="connsiteX24" fmla="*/ 118216 w 121027"/>
                <a:gd name="connsiteY24" fmla="*/ 31427 h 158457"/>
                <a:gd name="connsiteX25" fmla="*/ 94752 w 121027"/>
                <a:gd name="connsiteY25" fmla="*/ 41753 h 158457"/>
                <a:gd name="connsiteX26" fmla="*/ 81402 w 121027"/>
                <a:gd name="connsiteY26" fmla="*/ 28071 h 158457"/>
                <a:gd name="connsiteX27" fmla="*/ 61814 w 121027"/>
                <a:gd name="connsiteY27" fmla="*/ 24078 h 158457"/>
                <a:gd name="connsiteX28" fmla="*/ 52669 w 121027"/>
                <a:gd name="connsiteY28" fmla="*/ 25165 h 158457"/>
                <a:gd name="connsiteX29" fmla="*/ 44801 w 121027"/>
                <a:gd name="connsiteY29" fmla="*/ 28615 h 158457"/>
                <a:gd name="connsiteX30" fmla="*/ 39319 w 121027"/>
                <a:gd name="connsiteY30" fmla="*/ 34640 h 158457"/>
                <a:gd name="connsiteX31" fmla="*/ 37263 w 121027"/>
                <a:gd name="connsiteY31" fmla="*/ 43478 h 158457"/>
                <a:gd name="connsiteX32" fmla="*/ 43950 w 121027"/>
                <a:gd name="connsiteY32" fmla="*/ 55765 h 158457"/>
                <a:gd name="connsiteX33" fmla="*/ 59663 w 121027"/>
                <a:gd name="connsiteY33" fmla="*/ 62452 h 158457"/>
                <a:gd name="connsiteX34" fmla="*/ 85939 w 121027"/>
                <a:gd name="connsiteY34" fmla="*/ 68903 h 158457"/>
                <a:gd name="connsiteX35" fmla="*/ 99171 w 121027"/>
                <a:gd name="connsiteY35" fmla="*/ 73534 h 158457"/>
                <a:gd name="connsiteX36" fmla="*/ 110371 w 121027"/>
                <a:gd name="connsiteY36" fmla="*/ 81615 h 158457"/>
                <a:gd name="connsiteX37" fmla="*/ 118121 w 121027"/>
                <a:gd name="connsiteY37" fmla="*/ 93902 h 158457"/>
                <a:gd name="connsiteX38" fmla="*/ 121028 w 121027"/>
                <a:gd name="connsiteY38" fmla="*/ 111553 h 158457"/>
                <a:gd name="connsiteX39" fmla="*/ 116609 w 121027"/>
                <a:gd name="connsiteY39" fmla="*/ 130835 h 158457"/>
                <a:gd name="connsiteX40" fmla="*/ 104228 w 121027"/>
                <a:gd name="connsiteY40" fmla="*/ 145697 h 158457"/>
                <a:gd name="connsiteX41" fmla="*/ 85490 w 121027"/>
                <a:gd name="connsiteY41" fmla="*/ 155173 h 158457"/>
                <a:gd name="connsiteX42" fmla="*/ 62026 w 121027"/>
                <a:gd name="connsiteY42" fmla="*/ 158457 h 15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027" h="158457">
                  <a:moveTo>
                    <a:pt x="62026" y="158457"/>
                  </a:moveTo>
                  <a:cubicBezTo>
                    <a:pt x="54985" y="158457"/>
                    <a:pt x="48180" y="157701"/>
                    <a:pt x="41563" y="156189"/>
                  </a:cubicBezTo>
                  <a:cubicBezTo>
                    <a:pt x="34971" y="154677"/>
                    <a:pt x="28922" y="152385"/>
                    <a:pt x="23464" y="149289"/>
                  </a:cubicBezTo>
                  <a:cubicBezTo>
                    <a:pt x="18005" y="146194"/>
                    <a:pt x="13232" y="142248"/>
                    <a:pt x="9144" y="137451"/>
                  </a:cubicBezTo>
                  <a:cubicBezTo>
                    <a:pt x="5057" y="132654"/>
                    <a:pt x="2009" y="127007"/>
                    <a:pt x="0" y="120556"/>
                  </a:cubicBezTo>
                  <a:lnTo>
                    <a:pt x="25850" y="110443"/>
                  </a:lnTo>
                  <a:cubicBezTo>
                    <a:pt x="28709" y="117910"/>
                    <a:pt x="33459" y="123651"/>
                    <a:pt x="40075" y="127668"/>
                  </a:cubicBezTo>
                  <a:cubicBezTo>
                    <a:pt x="46667" y="131685"/>
                    <a:pt x="54276" y="133694"/>
                    <a:pt x="62900" y="133694"/>
                  </a:cubicBezTo>
                  <a:cubicBezTo>
                    <a:pt x="66776" y="133694"/>
                    <a:pt x="70556" y="133292"/>
                    <a:pt x="74195" y="132512"/>
                  </a:cubicBezTo>
                  <a:cubicBezTo>
                    <a:pt x="77858" y="131733"/>
                    <a:pt x="81095" y="130504"/>
                    <a:pt x="83883" y="128850"/>
                  </a:cubicBezTo>
                  <a:cubicBezTo>
                    <a:pt x="86671" y="127196"/>
                    <a:pt x="88916" y="125116"/>
                    <a:pt x="90570" y="122612"/>
                  </a:cubicBezTo>
                  <a:cubicBezTo>
                    <a:pt x="92224" y="120107"/>
                    <a:pt x="93051" y="117059"/>
                    <a:pt x="93051" y="113467"/>
                  </a:cubicBezTo>
                  <a:cubicBezTo>
                    <a:pt x="93051" y="107725"/>
                    <a:pt x="91043" y="103378"/>
                    <a:pt x="87026" y="100448"/>
                  </a:cubicBezTo>
                  <a:cubicBezTo>
                    <a:pt x="83009" y="97518"/>
                    <a:pt x="77976" y="95178"/>
                    <a:pt x="71950" y="93453"/>
                  </a:cubicBezTo>
                  <a:lnTo>
                    <a:pt x="46100" y="87215"/>
                  </a:lnTo>
                  <a:cubicBezTo>
                    <a:pt x="40925" y="85916"/>
                    <a:pt x="36129" y="84309"/>
                    <a:pt x="31663" y="82371"/>
                  </a:cubicBezTo>
                  <a:cubicBezTo>
                    <a:pt x="27221" y="80434"/>
                    <a:pt x="23345" y="77882"/>
                    <a:pt x="20037" y="74715"/>
                  </a:cubicBezTo>
                  <a:cubicBezTo>
                    <a:pt x="16729" y="71573"/>
                    <a:pt x="14107" y="67603"/>
                    <a:pt x="12169" y="62877"/>
                  </a:cubicBezTo>
                  <a:cubicBezTo>
                    <a:pt x="10231" y="58151"/>
                    <a:pt x="9263" y="52410"/>
                    <a:pt x="9263" y="45652"/>
                  </a:cubicBezTo>
                  <a:cubicBezTo>
                    <a:pt x="9263" y="38468"/>
                    <a:pt x="10728" y="32041"/>
                    <a:pt x="13681" y="26370"/>
                  </a:cubicBezTo>
                  <a:cubicBezTo>
                    <a:pt x="16635" y="20699"/>
                    <a:pt x="20605" y="15926"/>
                    <a:pt x="25638" y="12051"/>
                  </a:cubicBezTo>
                  <a:cubicBezTo>
                    <a:pt x="30671" y="8176"/>
                    <a:pt x="36483" y="5198"/>
                    <a:pt x="43076" y="3119"/>
                  </a:cubicBezTo>
                  <a:cubicBezTo>
                    <a:pt x="49668" y="1040"/>
                    <a:pt x="56710" y="0"/>
                    <a:pt x="64176" y="0"/>
                  </a:cubicBezTo>
                  <a:cubicBezTo>
                    <a:pt x="77101" y="0"/>
                    <a:pt x="88089" y="2339"/>
                    <a:pt x="97115" y="6994"/>
                  </a:cubicBezTo>
                  <a:cubicBezTo>
                    <a:pt x="106165" y="11673"/>
                    <a:pt x="113183" y="19801"/>
                    <a:pt x="118216" y="31427"/>
                  </a:cubicBezTo>
                  <a:lnTo>
                    <a:pt x="94752" y="41753"/>
                  </a:lnTo>
                  <a:cubicBezTo>
                    <a:pt x="91444" y="35302"/>
                    <a:pt x="87002" y="30742"/>
                    <a:pt x="81402" y="28071"/>
                  </a:cubicBezTo>
                  <a:cubicBezTo>
                    <a:pt x="75802" y="25425"/>
                    <a:pt x="69257" y="24078"/>
                    <a:pt x="61814" y="24078"/>
                  </a:cubicBezTo>
                  <a:cubicBezTo>
                    <a:pt x="58647" y="24078"/>
                    <a:pt x="55599" y="24433"/>
                    <a:pt x="52669" y="25165"/>
                  </a:cubicBezTo>
                  <a:cubicBezTo>
                    <a:pt x="49716" y="25874"/>
                    <a:pt x="47093" y="27032"/>
                    <a:pt x="44801" y="28615"/>
                  </a:cubicBezTo>
                  <a:cubicBezTo>
                    <a:pt x="42509" y="30198"/>
                    <a:pt x="40666" y="32207"/>
                    <a:pt x="39319" y="34640"/>
                  </a:cubicBezTo>
                  <a:cubicBezTo>
                    <a:pt x="37948" y="37074"/>
                    <a:pt x="37263" y="40028"/>
                    <a:pt x="37263" y="43478"/>
                  </a:cubicBezTo>
                  <a:cubicBezTo>
                    <a:pt x="37263" y="48794"/>
                    <a:pt x="39484" y="52882"/>
                    <a:pt x="43950" y="55765"/>
                  </a:cubicBezTo>
                  <a:cubicBezTo>
                    <a:pt x="48392" y="58648"/>
                    <a:pt x="53638" y="60869"/>
                    <a:pt x="59663" y="62452"/>
                  </a:cubicBezTo>
                  <a:lnTo>
                    <a:pt x="85939" y="68903"/>
                  </a:lnTo>
                  <a:cubicBezTo>
                    <a:pt x="90523" y="69919"/>
                    <a:pt x="94941" y="71455"/>
                    <a:pt x="99171" y="73534"/>
                  </a:cubicBezTo>
                  <a:cubicBezTo>
                    <a:pt x="103401" y="75613"/>
                    <a:pt x="107134" y="78307"/>
                    <a:pt x="110371" y="81615"/>
                  </a:cubicBezTo>
                  <a:cubicBezTo>
                    <a:pt x="113608" y="84923"/>
                    <a:pt x="116184" y="89011"/>
                    <a:pt x="118121" y="93902"/>
                  </a:cubicBezTo>
                  <a:cubicBezTo>
                    <a:pt x="120059" y="98794"/>
                    <a:pt x="121028" y="104677"/>
                    <a:pt x="121028" y="111553"/>
                  </a:cubicBezTo>
                  <a:cubicBezTo>
                    <a:pt x="121028" y="118595"/>
                    <a:pt x="119563" y="125022"/>
                    <a:pt x="116609" y="130835"/>
                  </a:cubicBezTo>
                  <a:cubicBezTo>
                    <a:pt x="113656" y="136648"/>
                    <a:pt x="109544" y="141610"/>
                    <a:pt x="104228" y="145697"/>
                  </a:cubicBezTo>
                  <a:cubicBezTo>
                    <a:pt x="98911" y="149785"/>
                    <a:pt x="92673" y="152952"/>
                    <a:pt x="85490" y="155173"/>
                  </a:cubicBezTo>
                  <a:cubicBezTo>
                    <a:pt x="78307" y="157347"/>
                    <a:pt x="70485" y="158457"/>
                    <a:pt x="62026" y="158457"/>
                  </a:cubicBezTo>
                  <a:close/>
                </a:path>
              </a:pathLst>
            </a:custGeom>
            <a:solidFill>
              <a:srgbClr val="1891F6"/>
            </a:solidFill>
            <a:ln w="2182" cap="flat">
              <a:noFill/>
              <a:prstDash val="solid"/>
              <a:miter/>
            </a:ln>
          </p:spPr>
          <p:txBody>
            <a:bodyPr rtlCol="0" anchor="ctr"/>
            <a:lstStyle/>
            <a:p>
              <a:endParaRPr lang="en-US"/>
            </a:p>
          </p:txBody>
        </p:sp>
      </p:grpSp>
      <p:sp>
        <p:nvSpPr>
          <p:cNvPr id="34" name="Rectangle 33">
            <a:extLst>
              <a:ext uri="{FF2B5EF4-FFF2-40B4-BE49-F238E27FC236}">
                <a16:creationId xmlns:a16="http://schemas.microsoft.com/office/drawing/2014/main" id="{32F35606-0AA2-4C37-9CA8-4AC02C95EFD3}"/>
              </a:ext>
            </a:extLst>
          </p:cNvPr>
          <p:cNvSpPr/>
          <p:nvPr/>
        </p:nvSpPr>
        <p:spPr>
          <a:xfrm>
            <a:off x="4879312" y="6475730"/>
            <a:ext cx="2335438" cy="26162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pic>
        <p:nvPicPr>
          <p:cNvPr id="16" name="Picture 15" descr="Diagram, engineering drawing&#10;&#10;Description automatically generated">
            <a:extLst>
              <a:ext uri="{FF2B5EF4-FFF2-40B4-BE49-F238E27FC236}">
                <a16:creationId xmlns:a16="http://schemas.microsoft.com/office/drawing/2014/main" id="{6D70B207-F27C-FF4F-9057-B1ED66A10669}"/>
              </a:ext>
            </a:extLst>
          </p:cNvPr>
          <p:cNvPicPr>
            <a:picLocks noChangeAspect="1"/>
          </p:cNvPicPr>
          <p:nvPr/>
        </p:nvPicPr>
        <p:blipFill rotWithShape="1">
          <a:blip r:embed="rId3"/>
          <a:srcRect l="4839" r="3079"/>
          <a:stretch/>
        </p:blipFill>
        <p:spPr>
          <a:xfrm>
            <a:off x="5370786" y="320885"/>
            <a:ext cx="6600498" cy="6347927"/>
          </a:xfrm>
          <a:prstGeom prst="rect">
            <a:avLst/>
          </a:prstGeom>
        </p:spPr>
      </p:pic>
    </p:spTree>
    <p:extLst>
      <p:ext uri="{BB962C8B-B14F-4D97-AF65-F5344CB8AC3E}">
        <p14:creationId xmlns:p14="http://schemas.microsoft.com/office/powerpoint/2010/main" val="296539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ECE6490-278D-0342-BD41-7CF81DDBFA6A}"/>
              </a:ext>
            </a:extLst>
          </p:cNvPr>
          <p:cNvSpPr/>
          <p:nvPr/>
        </p:nvSpPr>
        <p:spPr>
          <a:xfrm>
            <a:off x="0" y="0"/>
            <a:ext cx="12192000" cy="1000103"/>
          </a:xfrm>
          <a:prstGeom prst="rect">
            <a:avLst/>
          </a:prstGeom>
          <a:gradFill flip="none" rotWithShape="1">
            <a:gsLst>
              <a:gs pos="2000">
                <a:srgbClr val="152C73"/>
              </a:gs>
              <a:gs pos="100000">
                <a:srgbClr val="1891F6"/>
              </a:gs>
            </a:gsLst>
            <a:lin ang="0" scaled="1"/>
            <a:tileRect/>
          </a:gradFill>
          <a:ln>
            <a:noFill/>
          </a:ln>
          <a:effectLst/>
        </p:spPr>
        <p:txBody>
          <a:bodyPr rtlCol="0" anchor="ctr"/>
          <a:lstStyle/>
          <a:p>
            <a:pPr algn="ctr" defTabSz="761970">
              <a:lnSpc>
                <a:spcPct val="95000"/>
              </a:lnSpc>
              <a:defRPr/>
            </a:pPr>
            <a:endParaRPr lang="en-US" sz="1600" kern="0">
              <a:solidFill>
                <a:srgbClr val="FFFFFF"/>
              </a:solidFill>
              <a:latin typeface="Arial"/>
            </a:endParaRPr>
          </a:p>
        </p:txBody>
      </p:sp>
      <p:sp>
        <p:nvSpPr>
          <p:cNvPr id="17" name="Rectangle 16">
            <a:extLst>
              <a:ext uri="{FF2B5EF4-FFF2-40B4-BE49-F238E27FC236}">
                <a16:creationId xmlns:a16="http://schemas.microsoft.com/office/drawing/2014/main" id="{F58E7BD8-59D0-1C45-8B3A-8A9531DB1233}"/>
              </a:ext>
            </a:extLst>
          </p:cNvPr>
          <p:cNvSpPr/>
          <p:nvPr/>
        </p:nvSpPr>
        <p:spPr>
          <a:xfrm>
            <a:off x="4879312" y="6475730"/>
            <a:ext cx="2335438" cy="26162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en-US" sz="1600"/>
          </a:p>
        </p:txBody>
      </p:sp>
      <p:sp>
        <p:nvSpPr>
          <p:cNvPr id="18" name="Slide Number Placeholder 9">
            <a:extLst>
              <a:ext uri="{FF2B5EF4-FFF2-40B4-BE49-F238E27FC236}">
                <a16:creationId xmlns:a16="http://schemas.microsoft.com/office/drawing/2014/main" id="{7D8A1377-DE00-E543-BB47-721BAEF9842C}"/>
              </a:ext>
            </a:extLst>
          </p:cNvPr>
          <p:cNvSpPr>
            <a:spLocks noGrp="1"/>
          </p:cNvSpPr>
          <p:nvPr>
            <p:ph type="sldNum" sz="quarter" idx="12"/>
          </p:nvPr>
        </p:nvSpPr>
        <p:spPr>
          <a:xfrm>
            <a:off x="11277600" y="6423660"/>
            <a:ext cx="457200" cy="365760"/>
          </a:xfrm>
        </p:spPr>
        <p:txBody>
          <a:bodyPr/>
          <a:lstStyle/>
          <a:p>
            <a:fld id="{54C43044-12A5-4144-ACF2-73440A089539}" type="slidenum">
              <a:rPr lang="en-US" smtClean="0"/>
              <a:t>9</a:t>
            </a:fld>
            <a:endParaRPr lang="en-US" dirty="0"/>
          </a:p>
        </p:txBody>
      </p:sp>
      <p:sp>
        <p:nvSpPr>
          <p:cNvPr id="20" name="Rectangle 19">
            <a:extLst>
              <a:ext uri="{FF2B5EF4-FFF2-40B4-BE49-F238E27FC236}">
                <a16:creationId xmlns:a16="http://schemas.microsoft.com/office/drawing/2014/main" id="{F08EB4A1-3600-1841-B6BC-4B676C6F60F4}"/>
              </a:ext>
            </a:extLst>
          </p:cNvPr>
          <p:cNvSpPr/>
          <p:nvPr/>
        </p:nvSpPr>
        <p:spPr>
          <a:xfrm>
            <a:off x="6110438" y="5034455"/>
            <a:ext cx="5471962" cy="1264417"/>
          </a:xfrm>
          <a:prstGeom prst="rect">
            <a:avLst/>
          </a:prstGeom>
          <a:solidFill>
            <a:srgbClr val="152C7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endParaRPr lang="en-US" sz="1600" dirty="0"/>
          </a:p>
        </p:txBody>
      </p:sp>
      <p:sp>
        <p:nvSpPr>
          <p:cNvPr id="21" name="TextBox 20">
            <a:extLst>
              <a:ext uri="{FF2B5EF4-FFF2-40B4-BE49-F238E27FC236}">
                <a16:creationId xmlns:a16="http://schemas.microsoft.com/office/drawing/2014/main" id="{3978ED7E-1089-4147-8E45-4F5A21067CF6}"/>
              </a:ext>
            </a:extLst>
          </p:cNvPr>
          <p:cNvSpPr txBox="1"/>
          <p:nvPr/>
        </p:nvSpPr>
        <p:spPr>
          <a:xfrm>
            <a:off x="7975774" y="5361208"/>
            <a:ext cx="3427247" cy="671625"/>
          </a:xfrm>
          <a:prstGeom prst="rect">
            <a:avLst/>
          </a:prstGeom>
          <a:noFill/>
        </p:spPr>
        <p:txBody>
          <a:bodyPr wrap="square" lIns="0" tIns="0" rIns="0" bIns="0" rtlCol="0">
            <a:noAutofit/>
          </a:bodyPr>
          <a:lstStyle/>
          <a:p>
            <a:r>
              <a:rPr lang="en-US" sz="1200" dirty="0">
                <a:solidFill>
                  <a:schemeClr val="bg1"/>
                </a:solidFill>
              </a:rPr>
              <a:t>We are collaborating with Amazon Web Services to develop Lynx, Carrier’s proprietary cloud-enabled platform with machine learning to better address long-standing cold chain challenges. </a:t>
            </a:r>
          </a:p>
        </p:txBody>
      </p:sp>
      <p:sp>
        <p:nvSpPr>
          <p:cNvPr id="22" name="TextBox 21">
            <a:extLst>
              <a:ext uri="{FF2B5EF4-FFF2-40B4-BE49-F238E27FC236}">
                <a16:creationId xmlns:a16="http://schemas.microsoft.com/office/drawing/2014/main" id="{F0C660E1-36BC-6F45-B368-5CCACB56024C}"/>
              </a:ext>
            </a:extLst>
          </p:cNvPr>
          <p:cNvSpPr txBox="1"/>
          <p:nvPr/>
        </p:nvSpPr>
        <p:spPr>
          <a:xfrm>
            <a:off x="865655" y="2071401"/>
            <a:ext cx="4640003" cy="2708430"/>
          </a:xfrm>
          <a:prstGeom prst="rect">
            <a:avLst/>
          </a:prstGeom>
          <a:noFill/>
        </p:spPr>
        <p:txBody>
          <a:bodyPr wrap="square" lIns="0" tIns="0" rIns="0" bIns="0" rtlCol="0">
            <a:noAutofit/>
          </a:bodyPr>
          <a:lstStyle/>
          <a:p>
            <a:r>
              <a:rPr lang="en-US" sz="1600" dirty="0"/>
              <a:t>The world needs a more connected cold chain for greater visibility and control. Carrier is committed </a:t>
            </a:r>
            <a:br>
              <a:rPr lang="en-US" sz="1600" dirty="0"/>
            </a:br>
            <a:r>
              <a:rPr lang="en-US" sz="1600" dirty="0"/>
              <a:t>to rapid innovation, partnerships and thought leadership to help preserve, protect and extend </a:t>
            </a:r>
            <a:br>
              <a:rPr lang="en-US" sz="1600" dirty="0"/>
            </a:br>
            <a:r>
              <a:rPr lang="en-US" sz="1600" dirty="0"/>
              <a:t>the supply of food, medicine and vaccines around the planet.</a:t>
            </a:r>
            <a:br>
              <a:rPr lang="en-US" sz="1600" dirty="0"/>
            </a:br>
            <a:br>
              <a:rPr lang="en-US" sz="1600" dirty="0"/>
            </a:br>
            <a:r>
              <a:rPr lang="en-US" sz="1600" dirty="0"/>
              <a:t> In 2020, we launched the Healthy, Safe, Sustainable Cold Chain Program to help customers meet rapidly evolving supply chain demands and make their cold chain activities more effective.</a:t>
            </a:r>
          </a:p>
        </p:txBody>
      </p:sp>
      <p:pic>
        <p:nvPicPr>
          <p:cNvPr id="23" name="Graphic 8">
            <a:extLst>
              <a:ext uri="{FF2B5EF4-FFF2-40B4-BE49-F238E27FC236}">
                <a16:creationId xmlns:a16="http://schemas.microsoft.com/office/drawing/2014/main" id="{D3883A47-A2E1-FF4E-9C79-5950477AE5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80045" y="5580993"/>
            <a:ext cx="1098145" cy="306459"/>
          </a:xfrm>
          <a:prstGeom prst="rect">
            <a:avLst/>
          </a:prstGeom>
        </p:spPr>
      </p:pic>
      <p:cxnSp>
        <p:nvCxnSpPr>
          <p:cNvPr id="24" name="Straight Connector 23">
            <a:extLst>
              <a:ext uri="{FF2B5EF4-FFF2-40B4-BE49-F238E27FC236}">
                <a16:creationId xmlns:a16="http://schemas.microsoft.com/office/drawing/2014/main" id="{C83A2281-C127-054F-B035-4E6C4C9E7B9E}"/>
              </a:ext>
            </a:extLst>
          </p:cNvPr>
          <p:cNvCxnSpPr/>
          <p:nvPr/>
        </p:nvCxnSpPr>
        <p:spPr>
          <a:xfrm>
            <a:off x="885298" y="5122452"/>
            <a:ext cx="620110" cy="0"/>
          </a:xfrm>
          <a:prstGeom prst="line">
            <a:avLst/>
          </a:prstGeom>
          <a:ln w="28575" cap="sq">
            <a:solidFill>
              <a:srgbClr val="1891F6"/>
            </a:solidFill>
          </a:ln>
        </p:spPr>
        <p:style>
          <a:lnRef idx="1">
            <a:schemeClr val="accent1"/>
          </a:lnRef>
          <a:fillRef idx="0">
            <a:schemeClr val="accent1"/>
          </a:fillRef>
          <a:effectRef idx="0">
            <a:schemeClr val="dk1"/>
          </a:effectRef>
          <a:fontRef idx="minor">
            <a:schemeClr val="lt1"/>
          </a:fontRef>
        </p:style>
      </p:cxnSp>
      <p:cxnSp>
        <p:nvCxnSpPr>
          <p:cNvPr id="26" name="Straight Connector 25">
            <a:extLst>
              <a:ext uri="{FF2B5EF4-FFF2-40B4-BE49-F238E27FC236}">
                <a16:creationId xmlns:a16="http://schemas.microsoft.com/office/drawing/2014/main" id="{7CAB5A61-0F38-E746-8053-5535909B00F1}"/>
              </a:ext>
            </a:extLst>
          </p:cNvPr>
          <p:cNvCxnSpPr>
            <a:cxnSpLocks/>
          </p:cNvCxnSpPr>
          <p:nvPr/>
        </p:nvCxnSpPr>
        <p:spPr>
          <a:xfrm flipV="1">
            <a:off x="7735615" y="5402317"/>
            <a:ext cx="0" cy="641132"/>
          </a:xfrm>
          <a:prstGeom prst="line">
            <a:avLst/>
          </a:prstGeom>
          <a:ln w="12700" cap="sq">
            <a:solidFill>
              <a:schemeClr val="bg1"/>
            </a:solidFill>
          </a:ln>
        </p:spPr>
        <p:style>
          <a:lnRef idx="1">
            <a:schemeClr val="accent1"/>
          </a:lnRef>
          <a:fillRef idx="0">
            <a:schemeClr val="accent1"/>
          </a:fillRef>
          <a:effectRef idx="0">
            <a:schemeClr val="dk1"/>
          </a:effectRef>
          <a:fontRef idx="minor">
            <a:schemeClr val="lt1"/>
          </a:fontRef>
        </p:style>
      </p:cxnSp>
      <p:grpSp>
        <p:nvGrpSpPr>
          <p:cNvPr id="28" name="Group 27">
            <a:extLst>
              <a:ext uri="{FF2B5EF4-FFF2-40B4-BE49-F238E27FC236}">
                <a16:creationId xmlns:a16="http://schemas.microsoft.com/office/drawing/2014/main" id="{D214D7D8-02DC-AC48-8875-846779C0803A}"/>
              </a:ext>
            </a:extLst>
          </p:cNvPr>
          <p:cNvGrpSpPr>
            <a:grpSpLocks noChangeAspect="1"/>
          </p:cNvGrpSpPr>
          <p:nvPr/>
        </p:nvGrpSpPr>
        <p:grpSpPr>
          <a:xfrm>
            <a:off x="516846" y="355264"/>
            <a:ext cx="4874871" cy="320040"/>
            <a:chOff x="1941401" y="1764220"/>
            <a:chExt cx="2384641" cy="156554"/>
          </a:xfrm>
        </p:grpSpPr>
        <p:sp>
          <p:nvSpPr>
            <p:cNvPr id="29" name="Freeform 28">
              <a:extLst>
                <a:ext uri="{FF2B5EF4-FFF2-40B4-BE49-F238E27FC236}">
                  <a16:creationId xmlns:a16="http://schemas.microsoft.com/office/drawing/2014/main" id="{A703D0AD-4BB1-8242-9C3C-3C483B233568}"/>
                </a:ext>
              </a:extLst>
            </p:cNvPr>
            <p:cNvSpPr/>
            <p:nvPr/>
          </p:nvSpPr>
          <p:spPr>
            <a:xfrm>
              <a:off x="1941401" y="1764643"/>
              <a:ext cx="111764" cy="156131"/>
            </a:xfrm>
            <a:custGeom>
              <a:avLst/>
              <a:gdLst>
                <a:gd name="connsiteX0" fmla="*/ 0 w 111764"/>
                <a:gd name="connsiteY0" fmla="*/ 105568 h 156131"/>
                <a:gd name="connsiteX1" fmla="*/ 0 w 111764"/>
                <a:gd name="connsiteY1" fmla="*/ 53312 h 156131"/>
                <a:gd name="connsiteX2" fmla="*/ 57678 w 111764"/>
                <a:gd name="connsiteY2" fmla="*/ 0 h 156131"/>
                <a:gd name="connsiteX3" fmla="*/ 111741 w 111764"/>
                <a:gd name="connsiteY3" fmla="*/ 45280 h 156131"/>
                <a:gd name="connsiteX4" fmla="*/ 111741 w 111764"/>
                <a:gd name="connsiteY4" fmla="*/ 52678 h 156131"/>
                <a:gd name="connsiteX5" fmla="*/ 95342 w 111764"/>
                <a:gd name="connsiteY5" fmla="*/ 52678 h 156131"/>
                <a:gd name="connsiteX6" fmla="*/ 95342 w 111764"/>
                <a:gd name="connsiteY6" fmla="*/ 47394 h 156131"/>
                <a:gd name="connsiteX7" fmla="*/ 57040 w 111764"/>
                <a:gd name="connsiteY7" fmla="*/ 15242 h 156131"/>
                <a:gd name="connsiteX8" fmla="*/ 17036 w 111764"/>
                <a:gd name="connsiteY8" fmla="*/ 53101 h 156131"/>
                <a:gd name="connsiteX9" fmla="*/ 17036 w 111764"/>
                <a:gd name="connsiteY9" fmla="*/ 103665 h 156131"/>
                <a:gd name="connsiteX10" fmla="*/ 58127 w 111764"/>
                <a:gd name="connsiteY10" fmla="*/ 140890 h 156131"/>
                <a:gd name="connsiteX11" fmla="*/ 95366 w 111764"/>
                <a:gd name="connsiteY11" fmla="*/ 108527 h 156131"/>
                <a:gd name="connsiteX12" fmla="*/ 95366 w 111764"/>
                <a:gd name="connsiteY12" fmla="*/ 105356 h 156131"/>
                <a:gd name="connsiteX13" fmla="*/ 111764 w 111764"/>
                <a:gd name="connsiteY13" fmla="*/ 105356 h 156131"/>
                <a:gd name="connsiteX14" fmla="*/ 111764 w 111764"/>
                <a:gd name="connsiteY14" fmla="*/ 110852 h 156131"/>
                <a:gd name="connsiteX15" fmla="*/ 58127 w 111764"/>
                <a:gd name="connsiteY15" fmla="*/ 156132 h 156131"/>
                <a:gd name="connsiteX16" fmla="*/ 0 w 111764"/>
                <a:gd name="connsiteY16" fmla="*/ 105568 h 15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764" h="156131">
                  <a:moveTo>
                    <a:pt x="0" y="105568"/>
                  </a:moveTo>
                  <a:lnTo>
                    <a:pt x="0" y="53312"/>
                  </a:lnTo>
                  <a:cubicBezTo>
                    <a:pt x="0" y="21160"/>
                    <a:pt x="24479" y="0"/>
                    <a:pt x="57678" y="0"/>
                  </a:cubicBezTo>
                  <a:cubicBezTo>
                    <a:pt x="87899" y="0"/>
                    <a:pt x="111741" y="17356"/>
                    <a:pt x="111741" y="45280"/>
                  </a:cubicBezTo>
                  <a:lnTo>
                    <a:pt x="111741" y="52678"/>
                  </a:lnTo>
                  <a:lnTo>
                    <a:pt x="95342" y="52678"/>
                  </a:lnTo>
                  <a:lnTo>
                    <a:pt x="95342" y="47394"/>
                  </a:lnTo>
                  <a:cubicBezTo>
                    <a:pt x="95342" y="27079"/>
                    <a:pt x="79369" y="15242"/>
                    <a:pt x="57040" y="15242"/>
                  </a:cubicBezTo>
                  <a:cubicBezTo>
                    <a:pt x="34900" y="15219"/>
                    <a:pt x="17036" y="29193"/>
                    <a:pt x="17036" y="53101"/>
                  </a:cubicBezTo>
                  <a:lnTo>
                    <a:pt x="17036" y="103665"/>
                  </a:lnTo>
                  <a:cubicBezTo>
                    <a:pt x="17036" y="126517"/>
                    <a:pt x="34285" y="140890"/>
                    <a:pt x="58127" y="140890"/>
                  </a:cubicBezTo>
                  <a:cubicBezTo>
                    <a:pt x="80267" y="140890"/>
                    <a:pt x="95366" y="128842"/>
                    <a:pt x="95366" y="108527"/>
                  </a:cubicBezTo>
                  <a:lnTo>
                    <a:pt x="95366" y="105356"/>
                  </a:lnTo>
                  <a:lnTo>
                    <a:pt x="111764" y="105356"/>
                  </a:lnTo>
                  <a:lnTo>
                    <a:pt x="111764" y="110852"/>
                  </a:lnTo>
                  <a:cubicBezTo>
                    <a:pt x="111764" y="139410"/>
                    <a:pt x="88348" y="156132"/>
                    <a:pt x="58127" y="156132"/>
                  </a:cubicBezTo>
                  <a:cubicBezTo>
                    <a:pt x="25755" y="156108"/>
                    <a:pt x="0" y="138565"/>
                    <a:pt x="0" y="105568"/>
                  </a:cubicBezTo>
                  <a:close/>
                </a:path>
              </a:pathLst>
            </a:custGeom>
            <a:solidFill>
              <a:schemeClr val="bg1"/>
            </a:solidFill>
            <a:ln w="235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2402994-88B6-A64A-8499-E977C6E32279}"/>
                </a:ext>
              </a:extLst>
            </p:cNvPr>
            <p:cNvSpPr/>
            <p:nvPr/>
          </p:nvSpPr>
          <p:spPr>
            <a:xfrm>
              <a:off x="2077408" y="1764220"/>
              <a:ext cx="115568" cy="156554"/>
            </a:xfrm>
            <a:custGeom>
              <a:avLst/>
              <a:gdLst>
                <a:gd name="connsiteX0" fmla="*/ 0 w 115568"/>
                <a:gd name="connsiteY0" fmla="*/ 105990 h 156554"/>
                <a:gd name="connsiteX1" fmla="*/ 0 w 115568"/>
                <a:gd name="connsiteY1" fmla="*/ 54580 h 156554"/>
                <a:gd name="connsiteX2" fmla="*/ 57678 w 115568"/>
                <a:gd name="connsiteY2" fmla="*/ 0 h 156554"/>
                <a:gd name="connsiteX3" fmla="*/ 115568 w 115568"/>
                <a:gd name="connsiteY3" fmla="*/ 52255 h 156554"/>
                <a:gd name="connsiteX4" fmla="*/ 115568 w 115568"/>
                <a:gd name="connsiteY4" fmla="*/ 101974 h 156554"/>
                <a:gd name="connsiteX5" fmla="*/ 58103 w 115568"/>
                <a:gd name="connsiteY5" fmla="*/ 156555 h 156554"/>
                <a:gd name="connsiteX6" fmla="*/ 0 w 115568"/>
                <a:gd name="connsiteY6" fmla="*/ 105990 h 156554"/>
                <a:gd name="connsiteX7" fmla="*/ 98532 w 115568"/>
                <a:gd name="connsiteY7" fmla="*/ 103219 h 156554"/>
                <a:gd name="connsiteX8" fmla="*/ 98532 w 115568"/>
                <a:gd name="connsiteY8" fmla="*/ 51621 h 156554"/>
                <a:gd name="connsiteX9" fmla="*/ 57016 w 115568"/>
                <a:gd name="connsiteY9" fmla="*/ 15242 h 156554"/>
                <a:gd name="connsiteX10" fmla="*/ 17013 w 115568"/>
                <a:gd name="connsiteY10" fmla="*/ 54369 h 156554"/>
                <a:gd name="connsiteX11" fmla="*/ 17013 w 115568"/>
                <a:gd name="connsiteY11" fmla="*/ 104088 h 156554"/>
                <a:gd name="connsiteX12" fmla="*/ 58103 w 115568"/>
                <a:gd name="connsiteY12" fmla="*/ 141313 h 156554"/>
                <a:gd name="connsiteX13" fmla="*/ 98532 w 115568"/>
                <a:gd name="connsiteY13" fmla="*/ 103219 h 15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568" h="156554">
                  <a:moveTo>
                    <a:pt x="0" y="105990"/>
                  </a:moveTo>
                  <a:lnTo>
                    <a:pt x="0" y="54580"/>
                  </a:lnTo>
                  <a:cubicBezTo>
                    <a:pt x="0" y="20315"/>
                    <a:pt x="26393" y="0"/>
                    <a:pt x="57678" y="0"/>
                  </a:cubicBezTo>
                  <a:cubicBezTo>
                    <a:pt x="90026" y="0"/>
                    <a:pt x="115568" y="19258"/>
                    <a:pt x="115568" y="52255"/>
                  </a:cubicBezTo>
                  <a:lnTo>
                    <a:pt x="115568" y="101974"/>
                  </a:lnTo>
                  <a:cubicBezTo>
                    <a:pt x="115568" y="136028"/>
                    <a:pt x="89388" y="156555"/>
                    <a:pt x="58103" y="156555"/>
                  </a:cubicBezTo>
                  <a:cubicBezTo>
                    <a:pt x="26393" y="156531"/>
                    <a:pt x="0" y="138987"/>
                    <a:pt x="0" y="105990"/>
                  </a:cubicBezTo>
                  <a:close/>
                  <a:moveTo>
                    <a:pt x="98532" y="103219"/>
                  </a:moveTo>
                  <a:lnTo>
                    <a:pt x="98532" y="51621"/>
                  </a:lnTo>
                  <a:cubicBezTo>
                    <a:pt x="98532" y="28770"/>
                    <a:pt x="81496" y="15242"/>
                    <a:pt x="57016" y="15242"/>
                  </a:cubicBezTo>
                  <a:cubicBezTo>
                    <a:pt x="34876" y="15242"/>
                    <a:pt x="17013" y="29404"/>
                    <a:pt x="17013" y="54369"/>
                  </a:cubicBezTo>
                  <a:lnTo>
                    <a:pt x="17013" y="104088"/>
                  </a:lnTo>
                  <a:cubicBezTo>
                    <a:pt x="17013" y="127151"/>
                    <a:pt x="34262" y="141313"/>
                    <a:pt x="58103" y="141313"/>
                  </a:cubicBezTo>
                  <a:cubicBezTo>
                    <a:pt x="80031" y="141313"/>
                    <a:pt x="98532" y="127973"/>
                    <a:pt x="98532" y="103219"/>
                  </a:cubicBezTo>
                  <a:close/>
                </a:path>
              </a:pathLst>
            </a:custGeom>
            <a:solidFill>
              <a:schemeClr val="bg1"/>
            </a:solidFill>
            <a:ln w="235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4CB5A17-CDFD-8246-91CB-9E5509B906EA}"/>
                </a:ext>
              </a:extLst>
            </p:cNvPr>
            <p:cNvSpPr/>
            <p:nvPr/>
          </p:nvSpPr>
          <p:spPr>
            <a:xfrm>
              <a:off x="2222985" y="1766968"/>
              <a:ext cx="112402" cy="151059"/>
            </a:xfrm>
            <a:custGeom>
              <a:avLst/>
              <a:gdLst>
                <a:gd name="connsiteX0" fmla="*/ 0 w 112402"/>
                <a:gd name="connsiteY0" fmla="*/ 0 h 151059"/>
                <a:gd name="connsiteX1" fmla="*/ 17249 w 112402"/>
                <a:gd name="connsiteY1" fmla="*/ 0 h 151059"/>
                <a:gd name="connsiteX2" fmla="*/ 95578 w 112402"/>
                <a:gd name="connsiteY2" fmla="*/ 121420 h 151059"/>
                <a:gd name="connsiteX3" fmla="*/ 96004 w 112402"/>
                <a:gd name="connsiteY3" fmla="*/ 121420 h 151059"/>
                <a:gd name="connsiteX4" fmla="*/ 96004 w 112402"/>
                <a:gd name="connsiteY4" fmla="*/ 0 h 151059"/>
                <a:gd name="connsiteX5" fmla="*/ 112402 w 112402"/>
                <a:gd name="connsiteY5" fmla="*/ 0 h 151059"/>
                <a:gd name="connsiteX6" fmla="*/ 112402 w 112402"/>
                <a:gd name="connsiteY6" fmla="*/ 151059 h 151059"/>
                <a:gd name="connsiteX7" fmla="*/ 95578 w 112402"/>
                <a:gd name="connsiteY7" fmla="*/ 151059 h 151059"/>
                <a:gd name="connsiteX8" fmla="*/ 16611 w 112402"/>
                <a:gd name="connsiteY8" fmla="*/ 27948 h 151059"/>
                <a:gd name="connsiteX9" fmla="*/ 16186 w 112402"/>
                <a:gd name="connsiteY9" fmla="*/ 27948 h 151059"/>
                <a:gd name="connsiteX10" fmla="*/ 16186 w 112402"/>
                <a:gd name="connsiteY10" fmla="*/ 151059 h 151059"/>
                <a:gd name="connsiteX11" fmla="*/ 0 w 112402"/>
                <a:gd name="connsiteY11" fmla="*/ 151059 h 151059"/>
                <a:gd name="connsiteX12" fmla="*/ 0 w 112402"/>
                <a:gd name="connsiteY12" fmla="*/ 0 h 15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402" h="151059">
                  <a:moveTo>
                    <a:pt x="0" y="0"/>
                  </a:moveTo>
                  <a:lnTo>
                    <a:pt x="17249" y="0"/>
                  </a:lnTo>
                  <a:lnTo>
                    <a:pt x="95578" y="121420"/>
                  </a:lnTo>
                  <a:lnTo>
                    <a:pt x="96004" y="121420"/>
                  </a:lnTo>
                  <a:lnTo>
                    <a:pt x="96004" y="0"/>
                  </a:lnTo>
                  <a:lnTo>
                    <a:pt x="112402" y="0"/>
                  </a:lnTo>
                  <a:lnTo>
                    <a:pt x="112402" y="151059"/>
                  </a:lnTo>
                  <a:lnTo>
                    <a:pt x="95578" y="151059"/>
                  </a:lnTo>
                  <a:lnTo>
                    <a:pt x="16611" y="27948"/>
                  </a:lnTo>
                  <a:lnTo>
                    <a:pt x="16186" y="27948"/>
                  </a:lnTo>
                  <a:lnTo>
                    <a:pt x="16186" y="151059"/>
                  </a:lnTo>
                  <a:lnTo>
                    <a:pt x="0" y="151059"/>
                  </a:lnTo>
                  <a:lnTo>
                    <a:pt x="0" y="0"/>
                  </a:lnTo>
                  <a:close/>
                </a:path>
              </a:pathLst>
            </a:custGeom>
            <a:solidFill>
              <a:schemeClr val="bg1"/>
            </a:solidFill>
            <a:ln w="235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7FD53C2-B528-B146-ADAC-569EDB416BCB}"/>
                </a:ext>
              </a:extLst>
            </p:cNvPr>
            <p:cNvSpPr/>
            <p:nvPr/>
          </p:nvSpPr>
          <p:spPr>
            <a:xfrm>
              <a:off x="2368775" y="1766968"/>
              <a:ext cx="112402" cy="151059"/>
            </a:xfrm>
            <a:custGeom>
              <a:avLst/>
              <a:gdLst>
                <a:gd name="connsiteX0" fmla="*/ 0 w 112402"/>
                <a:gd name="connsiteY0" fmla="*/ 0 h 151059"/>
                <a:gd name="connsiteX1" fmla="*/ 17249 w 112402"/>
                <a:gd name="connsiteY1" fmla="*/ 0 h 151059"/>
                <a:gd name="connsiteX2" fmla="*/ 95578 w 112402"/>
                <a:gd name="connsiteY2" fmla="*/ 121420 h 151059"/>
                <a:gd name="connsiteX3" fmla="*/ 96004 w 112402"/>
                <a:gd name="connsiteY3" fmla="*/ 121420 h 151059"/>
                <a:gd name="connsiteX4" fmla="*/ 96004 w 112402"/>
                <a:gd name="connsiteY4" fmla="*/ 0 h 151059"/>
                <a:gd name="connsiteX5" fmla="*/ 112402 w 112402"/>
                <a:gd name="connsiteY5" fmla="*/ 0 h 151059"/>
                <a:gd name="connsiteX6" fmla="*/ 112402 w 112402"/>
                <a:gd name="connsiteY6" fmla="*/ 151059 h 151059"/>
                <a:gd name="connsiteX7" fmla="*/ 95578 w 112402"/>
                <a:gd name="connsiteY7" fmla="*/ 151059 h 151059"/>
                <a:gd name="connsiteX8" fmla="*/ 16611 w 112402"/>
                <a:gd name="connsiteY8" fmla="*/ 27948 h 151059"/>
                <a:gd name="connsiteX9" fmla="*/ 16186 w 112402"/>
                <a:gd name="connsiteY9" fmla="*/ 27948 h 151059"/>
                <a:gd name="connsiteX10" fmla="*/ 16186 w 112402"/>
                <a:gd name="connsiteY10" fmla="*/ 151059 h 151059"/>
                <a:gd name="connsiteX11" fmla="*/ 0 w 112402"/>
                <a:gd name="connsiteY11" fmla="*/ 151059 h 151059"/>
                <a:gd name="connsiteX12" fmla="*/ 0 w 112402"/>
                <a:gd name="connsiteY12" fmla="*/ 0 h 15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402" h="151059">
                  <a:moveTo>
                    <a:pt x="0" y="0"/>
                  </a:moveTo>
                  <a:lnTo>
                    <a:pt x="17249" y="0"/>
                  </a:lnTo>
                  <a:lnTo>
                    <a:pt x="95578" y="121420"/>
                  </a:lnTo>
                  <a:lnTo>
                    <a:pt x="96004" y="121420"/>
                  </a:lnTo>
                  <a:lnTo>
                    <a:pt x="96004" y="0"/>
                  </a:lnTo>
                  <a:lnTo>
                    <a:pt x="112402" y="0"/>
                  </a:lnTo>
                  <a:lnTo>
                    <a:pt x="112402" y="151059"/>
                  </a:lnTo>
                  <a:lnTo>
                    <a:pt x="95578" y="151059"/>
                  </a:lnTo>
                  <a:lnTo>
                    <a:pt x="16611" y="27948"/>
                  </a:lnTo>
                  <a:lnTo>
                    <a:pt x="16186" y="27948"/>
                  </a:lnTo>
                  <a:lnTo>
                    <a:pt x="16186" y="151059"/>
                  </a:lnTo>
                  <a:lnTo>
                    <a:pt x="0" y="151059"/>
                  </a:lnTo>
                  <a:lnTo>
                    <a:pt x="0" y="0"/>
                  </a:lnTo>
                  <a:close/>
                </a:path>
              </a:pathLst>
            </a:custGeom>
            <a:solidFill>
              <a:schemeClr val="bg1"/>
            </a:solidFill>
            <a:ln w="235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E43D5D8-C48A-0A4C-BED0-36CC8B389802}"/>
                </a:ext>
              </a:extLst>
            </p:cNvPr>
            <p:cNvSpPr/>
            <p:nvPr/>
          </p:nvSpPr>
          <p:spPr>
            <a:xfrm>
              <a:off x="2514588" y="1766968"/>
              <a:ext cx="97917" cy="151082"/>
            </a:xfrm>
            <a:custGeom>
              <a:avLst/>
              <a:gdLst>
                <a:gd name="connsiteX0" fmla="*/ 0 w 97917"/>
                <a:gd name="connsiteY0" fmla="*/ 0 h 151082"/>
                <a:gd name="connsiteX1" fmla="*/ 97492 w 97917"/>
                <a:gd name="connsiteY1" fmla="*/ 0 h 151082"/>
                <a:gd name="connsiteX2" fmla="*/ 97492 w 97917"/>
                <a:gd name="connsiteY2" fmla="*/ 15242 h 151082"/>
                <a:gd name="connsiteX3" fmla="*/ 17249 w 97917"/>
                <a:gd name="connsiteY3" fmla="*/ 15242 h 151082"/>
                <a:gd name="connsiteX4" fmla="*/ 17249 w 97917"/>
                <a:gd name="connsiteY4" fmla="*/ 65595 h 151082"/>
                <a:gd name="connsiteX5" fmla="*/ 84709 w 97917"/>
                <a:gd name="connsiteY5" fmla="*/ 65595 h 151082"/>
                <a:gd name="connsiteX6" fmla="*/ 84709 w 97917"/>
                <a:gd name="connsiteY6" fmla="*/ 80626 h 151082"/>
                <a:gd name="connsiteX7" fmla="*/ 17249 w 97917"/>
                <a:gd name="connsiteY7" fmla="*/ 80626 h 151082"/>
                <a:gd name="connsiteX8" fmla="*/ 17249 w 97917"/>
                <a:gd name="connsiteY8" fmla="*/ 135840 h 151082"/>
                <a:gd name="connsiteX9" fmla="*/ 97918 w 97917"/>
                <a:gd name="connsiteY9" fmla="*/ 135840 h 151082"/>
                <a:gd name="connsiteX10" fmla="*/ 97918 w 97917"/>
                <a:gd name="connsiteY10" fmla="*/ 151083 h 151082"/>
                <a:gd name="connsiteX11" fmla="*/ 0 w 97917"/>
                <a:gd name="connsiteY11" fmla="*/ 151083 h 151082"/>
                <a:gd name="connsiteX12" fmla="*/ 0 w 97917"/>
                <a:gd name="connsiteY12" fmla="*/ 0 h 15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917" h="151082">
                  <a:moveTo>
                    <a:pt x="0" y="0"/>
                  </a:moveTo>
                  <a:lnTo>
                    <a:pt x="97492" y="0"/>
                  </a:lnTo>
                  <a:lnTo>
                    <a:pt x="97492" y="15242"/>
                  </a:lnTo>
                  <a:lnTo>
                    <a:pt x="17249" y="15242"/>
                  </a:lnTo>
                  <a:lnTo>
                    <a:pt x="17249" y="65595"/>
                  </a:lnTo>
                  <a:lnTo>
                    <a:pt x="84709" y="65595"/>
                  </a:lnTo>
                  <a:lnTo>
                    <a:pt x="84709" y="80626"/>
                  </a:lnTo>
                  <a:lnTo>
                    <a:pt x="17249" y="80626"/>
                  </a:lnTo>
                  <a:lnTo>
                    <a:pt x="17249" y="135840"/>
                  </a:lnTo>
                  <a:lnTo>
                    <a:pt x="97918" y="135840"/>
                  </a:lnTo>
                  <a:lnTo>
                    <a:pt x="97918" y="151083"/>
                  </a:lnTo>
                  <a:lnTo>
                    <a:pt x="0" y="151083"/>
                  </a:lnTo>
                  <a:lnTo>
                    <a:pt x="0" y="0"/>
                  </a:lnTo>
                  <a:close/>
                </a:path>
              </a:pathLst>
            </a:custGeom>
            <a:solidFill>
              <a:schemeClr val="bg1"/>
            </a:solidFill>
            <a:ln w="235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B73106F4-75E5-7341-95AA-17A63EA0087B}"/>
                </a:ext>
              </a:extLst>
            </p:cNvPr>
            <p:cNvSpPr/>
            <p:nvPr/>
          </p:nvSpPr>
          <p:spPr>
            <a:xfrm>
              <a:off x="2631007" y="1764643"/>
              <a:ext cx="111764" cy="156131"/>
            </a:xfrm>
            <a:custGeom>
              <a:avLst/>
              <a:gdLst>
                <a:gd name="connsiteX0" fmla="*/ 0 w 111764"/>
                <a:gd name="connsiteY0" fmla="*/ 105568 h 156131"/>
                <a:gd name="connsiteX1" fmla="*/ 0 w 111764"/>
                <a:gd name="connsiteY1" fmla="*/ 53312 h 156131"/>
                <a:gd name="connsiteX2" fmla="*/ 57678 w 111764"/>
                <a:gd name="connsiteY2" fmla="*/ 0 h 156131"/>
                <a:gd name="connsiteX3" fmla="*/ 111741 w 111764"/>
                <a:gd name="connsiteY3" fmla="*/ 45280 h 156131"/>
                <a:gd name="connsiteX4" fmla="*/ 111741 w 111764"/>
                <a:gd name="connsiteY4" fmla="*/ 52678 h 156131"/>
                <a:gd name="connsiteX5" fmla="*/ 95342 w 111764"/>
                <a:gd name="connsiteY5" fmla="*/ 52678 h 156131"/>
                <a:gd name="connsiteX6" fmla="*/ 95342 w 111764"/>
                <a:gd name="connsiteY6" fmla="*/ 47394 h 156131"/>
                <a:gd name="connsiteX7" fmla="*/ 57040 w 111764"/>
                <a:gd name="connsiteY7" fmla="*/ 15242 h 156131"/>
                <a:gd name="connsiteX8" fmla="*/ 17036 w 111764"/>
                <a:gd name="connsiteY8" fmla="*/ 53101 h 156131"/>
                <a:gd name="connsiteX9" fmla="*/ 17036 w 111764"/>
                <a:gd name="connsiteY9" fmla="*/ 103665 h 156131"/>
                <a:gd name="connsiteX10" fmla="*/ 58127 w 111764"/>
                <a:gd name="connsiteY10" fmla="*/ 140890 h 156131"/>
                <a:gd name="connsiteX11" fmla="*/ 95366 w 111764"/>
                <a:gd name="connsiteY11" fmla="*/ 108527 h 156131"/>
                <a:gd name="connsiteX12" fmla="*/ 95366 w 111764"/>
                <a:gd name="connsiteY12" fmla="*/ 105356 h 156131"/>
                <a:gd name="connsiteX13" fmla="*/ 111764 w 111764"/>
                <a:gd name="connsiteY13" fmla="*/ 105356 h 156131"/>
                <a:gd name="connsiteX14" fmla="*/ 111764 w 111764"/>
                <a:gd name="connsiteY14" fmla="*/ 110852 h 156131"/>
                <a:gd name="connsiteX15" fmla="*/ 58127 w 111764"/>
                <a:gd name="connsiteY15" fmla="*/ 156132 h 156131"/>
                <a:gd name="connsiteX16" fmla="*/ 0 w 111764"/>
                <a:gd name="connsiteY16" fmla="*/ 105568 h 15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764" h="156131">
                  <a:moveTo>
                    <a:pt x="0" y="105568"/>
                  </a:moveTo>
                  <a:lnTo>
                    <a:pt x="0" y="53312"/>
                  </a:lnTo>
                  <a:cubicBezTo>
                    <a:pt x="0" y="21160"/>
                    <a:pt x="24479" y="0"/>
                    <a:pt x="57678" y="0"/>
                  </a:cubicBezTo>
                  <a:cubicBezTo>
                    <a:pt x="87899" y="0"/>
                    <a:pt x="111741" y="17356"/>
                    <a:pt x="111741" y="45280"/>
                  </a:cubicBezTo>
                  <a:lnTo>
                    <a:pt x="111741" y="52678"/>
                  </a:lnTo>
                  <a:lnTo>
                    <a:pt x="95342" y="52678"/>
                  </a:lnTo>
                  <a:lnTo>
                    <a:pt x="95342" y="47394"/>
                  </a:lnTo>
                  <a:cubicBezTo>
                    <a:pt x="95342" y="27079"/>
                    <a:pt x="79369" y="15242"/>
                    <a:pt x="57040" y="15242"/>
                  </a:cubicBezTo>
                  <a:cubicBezTo>
                    <a:pt x="34900" y="15242"/>
                    <a:pt x="17036" y="29193"/>
                    <a:pt x="17036" y="53101"/>
                  </a:cubicBezTo>
                  <a:lnTo>
                    <a:pt x="17036" y="103665"/>
                  </a:lnTo>
                  <a:cubicBezTo>
                    <a:pt x="17036" y="126517"/>
                    <a:pt x="34285" y="140890"/>
                    <a:pt x="58127" y="140890"/>
                  </a:cubicBezTo>
                  <a:cubicBezTo>
                    <a:pt x="80267" y="140890"/>
                    <a:pt x="95366" y="128842"/>
                    <a:pt x="95366" y="108527"/>
                  </a:cubicBezTo>
                  <a:lnTo>
                    <a:pt x="95366" y="105356"/>
                  </a:lnTo>
                  <a:lnTo>
                    <a:pt x="111764" y="105356"/>
                  </a:lnTo>
                  <a:lnTo>
                    <a:pt x="111764" y="110852"/>
                  </a:lnTo>
                  <a:cubicBezTo>
                    <a:pt x="111764" y="139410"/>
                    <a:pt x="88348" y="156132"/>
                    <a:pt x="58127" y="156132"/>
                  </a:cubicBezTo>
                  <a:cubicBezTo>
                    <a:pt x="25755" y="156108"/>
                    <a:pt x="0" y="138565"/>
                    <a:pt x="0" y="105568"/>
                  </a:cubicBezTo>
                  <a:close/>
                </a:path>
              </a:pathLst>
            </a:custGeom>
            <a:solidFill>
              <a:schemeClr val="bg1"/>
            </a:solidFill>
            <a:ln w="2354"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D7E5ED9-3581-5A4B-A054-9C0118E86845}"/>
                </a:ext>
              </a:extLst>
            </p:cNvPr>
            <p:cNvSpPr/>
            <p:nvPr/>
          </p:nvSpPr>
          <p:spPr>
            <a:xfrm>
              <a:off x="2755933" y="1767179"/>
              <a:ext cx="115568" cy="150824"/>
            </a:xfrm>
            <a:custGeom>
              <a:avLst/>
              <a:gdLst>
                <a:gd name="connsiteX0" fmla="*/ 49384 w 115568"/>
                <a:gd name="connsiteY0" fmla="*/ 14585 h 150824"/>
                <a:gd name="connsiteX1" fmla="*/ 0 w 115568"/>
                <a:gd name="connsiteY1" fmla="*/ 14585 h 150824"/>
                <a:gd name="connsiteX2" fmla="*/ 0 w 115568"/>
                <a:gd name="connsiteY2" fmla="*/ 0 h 150824"/>
                <a:gd name="connsiteX3" fmla="*/ 115568 w 115568"/>
                <a:gd name="connsiteY3" fmla="*/ 0 h 150824"/>
                <a:gd name="connsiteX4" fmla="*/ 115568 w 115568"/>
                <a:gd name="connsiteY4" fmla="*/ 14585 h 150824"/>
                <a:gd name="connsiteX5" fmla="*/ 66397 w 115568"/>
                <a:gd name="connsiteY5" fmla="*/ 14585 h 150824"/>
                <a:gd name="connsiteX6" fmla="*/ 66397 w 115568"/>
                <a:gd name="connsiteY6" fmla="*/ 150824 h 150824"/>
                <a:gd name="connsiteX7" fmla="*/ 49361 w 115568"/>
                <a:gd name="connsiteY7" fmla="*/ 150824 h 150824"/>
                <a:gd name="connsiteX8" fmla="*/ 49361 w 115568"/>
                <a:gd name="connsiteY8" fmla="*/ 14585 h 15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8" h="150824">
                  <a:moveTo>
                    <a:pt x="49384" y="14585"/>
                  </a:moveTo>
                  <a:lnTo>
                    <a:pt x="0" y="14585"/>
                  </a:lnTo>
                  <a:lnTo>
                    <a:pt x="0" y="0"/>
                  </a:lnTo>
                  <a:lnTo>
                    <a:pt x="115568" y="0"/>
                  </a:lnTo>
                  <a:lnTo>
                    <a:pt x="115568" y="14585"/>
                  </a:lnTo>
                  <a:lnTo>
                    <a:pt x="66397" y="14585"/>
                  </a:lnTo>
                  <a:lnTo>
                    <a:pt x="66397" y="150824"/>
                  </a:lnTo>
                  <a:lnTo>
                    <a:pt x="49361" y="150824"/>
                  </a:lnTo>
                  <a:lnTo>
                    <a:pt x="49361" y="14585"/>
                  </a:lnTo>
                  <a:close/>
                </a:path>
              </a:pathLst>
            </a:custGeom>
            <a:solidFill>
              <a:schemeClr val="bg1"/>
            </a:solidFill>
            <a:ln w="2354"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A44FAED-3BA4-874D-A078-9400480D3D67}"/>
                </a:ext>
              </a:extLst>
            </p:cNvPr>
            <p:cNvSpPr/>
            <p:nvPr/>
          </p:nvSpPr>
          <p:spPr>
            <a:xfrm>
              <a:off x="2893854" y="1766968"/>
              <a:ext cx="97917" cy="151082"/>
            </a:xfrm>
            <a:custGeom>
              <a:avLst/>
              <a:gdLst>
                <a:gd name="connsiteX0" fmla="*/ 0 w 97917"/>
                <a:gd name="connsiteY0" fmla="*/ 0 h 151082"/>
                <a:gd name="connsiteX1" fmla="*/ 97492 w 97917"/>
                <a:gd name="connsiteY1" fmla="*/ 0 h 151082"/>
                <a:gd name="connsiteX2" fmla="*/ 97492 w 97917"/>
                <a:gd name="connsiteY2" fmla="*/ 15242 h 151082"/>
                <a:gd name="connsiteX3" fmla="*/ 17249 w 97917"/>
                <a:gd name="connsiteY3" fmla="*/ 15242 h 151082"/>
                <a:gd name="connsiteX4" fmla="*/ 17249 w 97917"/>
                <a:gd name="connsiteY4" fmla="*/ 65595 h 151082"/>
                <a:gd name="connsiteX5" fmla="*/ 84709 w 97917"/>
                <a:gd name="connsiteY5" fmla="*/ 65595 h 151082"/>
                <a:gd name="connsiteX6" fmla="*/ 84709 w 97917"/>
                <a:gd name="connsiteY6" fmla="*/ 80626 h 151082"/>
                <a:gd name="connsiteX7" fmla="*/ 17249 w 97917"/>
                <a:gd name="connsiteY7" fmla="*/ 80626 h 151082"/>
                <a:gd name="connsiteX8" fmla="*/ 17249 w 97917"/>
                <a:gd name="connsiteY8" fmla="*/ 135840 h 151082"/>
                <a:gd name="connsiteX9" fmla="*/ 97918 w 97917"/>
                <a:gd name="connsiteY9" fmla="*/ 135840 h 151082"/>
                <a:gd name="connsiteX10" fmla="*/ 97918 w 97917"/>
                <a:gd name="connsiteY10" fmla="*/ 151083 h 151082"/>
                <a:gd name="connsiteX11" fmla="*/ 0 w 97917"/>
                <a:gd name="connsiteY11" fmla="*/ 151083 h 151082"/>
                <a:gd name="connsiteX12" fmla="*/ 0 w 97917"/>
                <a:gd name="connsiteY12" fmla="*/ 0 h 15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917" h="151082">
                  <a:moveTo>
                    <a:pt x="0" y="0"/>
                  </a:moveTo>
                  <a:lnTo>
                    <a:pt x="97492" y="0"/>
                  </a:lnTo>
                  <a:lnTo>
                    <a:pt x="97492" y="15242"/>
                  </a:lnTo>
                  <a:lnTo>
                    <a:pt x="17249" y="15242"/>
                  </a:lnTo>
                  <a:lnTo>
                    <a:pt x="17249" y="65595"/>
                  </a:lnTo>
                  <a:lnTo>
                    <a:pt x="84709" y="65595"/>
                  </a:lnTo>
                  <a:lnTo>
                    <a:pt x="84709" y="80626"/>
                  </a:lnTo>
                  <a:lnTo>
                    <a:pt x="17249" y="80626"/>
                  </a:lnTo>
                  <a:lnTo>
                    <a:pt x="17249" y="135840"/>
                  </a:lnTo>
                  <a:lnTo>
                    <a:pt x="97918" y="135840"/>
                  </a:lnTo>
                  <a:lnTo>
                    <a:pt x="97918" y="151083"/>
                  </a:lnTo>
                  <a:lnTo>
                    <a:pt x="0" y="151083"/>
                  </a:lnTo>
                  <a:lnTo>
                    <a:pt x="0" y="0"/>
                  </a:lnTo>
                  <a:close/>
                </a:path>
              </a:pathLst>
            </a:custGeom>
            <a:solidFill>
              <a:schemeClr val="bg1"/>
            </a:solidFill>
            <a:ln w="235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A3D93C6-3AE7-FA4A-9306-7F51A415D697}"/>
                </a:ext>
              </a:extLst>
            </p:cNvPr>
            <p:cNvSpPr/>
            <p:nvPr/>
          </p:nvSpPr>
          <p:spPr>
            <a:xfrm>
              <a:off x="3020504" y="1767179"/>
              <a:ext cx="111102" cy="150847"/>
            </a:xfrm>
            <a:custGeom>
              <a:avLst/>
              <a:gdLst>
                <a:gd name="connsiteX0" fmla="*/ 0 w 111102"/>
                <a:gd name="connsiteY0" fmla="*/ 0 h 150847"/>
                <a:gd name="connsiteX1" fmla="*/ 56402 w 111102"/>
                <a:gd name="connsiteY1" fmla="*/ 0 h 150847"/>
                <a:gd name="connsiteX2" fmla="*/ 111103 w 111102"/>
                <a:gd name="connsiteY2" fmla="*/ 50564 h 150847"/>
                <a:gd name="connsiteX3" fmla="*/ 111103 w 111102"/>
                <a:gd name="connsiteY3" fmla="*/ 99015 h 150847"/>
                <a:gd name="connsiteX4" fmla="*/ 56615 w 111102"/>
                <a:gd name="connsiteY4" fmla="*/ 150848 h 150847"/>
                <a:gd name="connsiteX5" fmla="*/ 0 w 111102"/>
                <a:gd name="connsiteY5" fmla="*/ 150848 h 150847"/>
                <a:gd name="connsiteX6" fmla="*/ 0 w 111102"/>
                <a:gd name="connsiteY6" fmla="*/ 0 h 150847"/>
                <a:gd name="connsiteX7" fmla="*/ 55528 w 111102"/>
                <a:gd name="connsiteY7" fmla="*/ 135606 h 150847"/>
                <a:gd name="connsiteX8" fmla="*/ 93830 w 111102"/>
                <a:gd name="connsiteY8" fmla="*/ 100072 h 150847"/>
                <a:gd name="connsiteX9" fmla="*/ 93830 w 111102"/>
                <a:gd name="connsiteY9" fmla="*/ 50564 h 150847"/>
                <a:gd name="connsiteX10" fmla="*/ 55102 w 111102"/>
                <a:gd name="connsiteY10" fmla="*/ 15031 h 150847"/>
                <a:gd name="connsiteX11" fmla="*/ 17225 w 111102"/>
                <a:gd name="connsiteY11" fmla="*/ 15031 h 150847"/>
                <a:gd name="connsiteX12" fmla="*/ 17225 w 111102"/>
                <a:gd name="connsiteY12" fmla="*/ 135606 h 150847"/>
                <a:gd name="connsiteX13" fmla="*/ 55528 w 111102"/>
                <a:gd name="connsiteY13" fmla="*/ 135606 h 15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102" h="150847">
                  <a:moveTo>
                    <a:pt x="0" y="0"/>
                  </a:moveTo>
                  <a:lnTo>
                    <a:pt x="56402" y="0"/>
                  </a:lnTo>
                  <a:cubicBezTo>
                    <a:pt x="87686" y="0"/>
                    <a:pt x="111103" y="18413"/>
                    <a:pt x="111103" y="50564"/>
                  </a:cubicBezTo>
                  <a:lnTo>
                    <a:pt x="111103" y="99015"/>
                  </a:lnTo>
                  <a:cubicBezTo>
                    <a:pt x="111103" y="131590"/>
                    <a:pt x="86410" y="150848"/>
                    <a:pt x="56615" y="150848"/>
                  </a:cubicBezTo>
                  <a:lnTo>
                    <a:pt x="0" y="150848"/>
                  </a:lnTo>
                  <a:lnTo>
                    <a:pt x="0" y="0"/>
                  </a:lnTo>
                  <a:close/>
                  <a:moveTo>
                    <a:pt x="55528" y="135606"/>
                  </a:moveTo>
                  <a:cubicBezTo>
                    <a:pt x="78518" y="135606"/>
                    <a:pt x="93830" y="121209"/>
                    <a:pt x="93830" y="100072"/>
                  </a:cubicBezTo>
                  <a:lnTo>
                    <a:pt x="93830" y="50564"/>
                  </a:lnTo>
                  <a:cubicBezTo>
                    <a:pt x="93830" y="29615"/>
                    <a:pt x="79345" y="15031"/>
                    <a:pt x="55102" y="15031"/>
                  </a:cubicBezTo>
                  <a:lnTo>
                    <a:pt x="17225" y="15031"/>
                  </a:lnTo>
                  <a:lnTo>
                    <a:pt x="17225" y="135606"/>
                  </a:lnTo>
                  <a:lnTo>
                    <a:pt x="55528" y="135606"/>
                  </a:lnTo>
                  <a:close/>
                </a:path>
              </a:pathLst>
            </a:custGeom>
            <a:solidFill>
              <a:schemeClr val="bg1"/>
            </a:solidFill>
            <a:ln w="235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C1B9DE65-5118-8743-8F4F-548D3FE8D4BC}"/>
                </a:ext>
              </a:extLst>
            </p:cNvPr>
            <p:cNvSpPr/>
            <p:nvPr/>
          </p:nvSpPr>
          <p:spPr>
            <a:xfrm>
              <a:off x="3156063" y="1764643"/>
              <a:ext cx="118545" cy="155920"/>
            </a:xfrm>
            <a:custGeom>
              <a:avLst/>
              <a:gdLst>
                <a:gd name="connsiteX0" fmla="*/ 0 w 118545"/>
                <a:gd name="connsiteY0" fmla="*/ 103853 h 155920"/>
                <a:gd name="connsiteX1" fmla="*/ 0 w 118545"/>
                <a:gd name="connsiteY1" fmla="*/ 55637 h 155920"/>
                <a:gd name="connsiteX2" fmla="*/ 60655 w 118545"/>
                <a:gd name="connsiteY2" fmla="*/ 0 h 155920"/>
                <a:gd name="connsiteX3" fmla="*/ 118546 w 118545"/>
                <a:gd name="connsiteY3" fmla="*/ 49719 h 155920"/>
                <a:gd name="connsiteX4" fmla="*/ 118546 w 118545"/>
                <a:gd name="connsiteY4" fmla="*/ 54369 h 155920"/>
                <a:gd name="connsiteX5" fmla="*/ 91727 w 118545"/>
                <a:gd name="connsiteY5" fmla="*/ 54369 h 155920"/>
                <a:gd name="connsiteX6" fmla="*/ 91727 w 118545"/>
                <a:gd name="connsiteY6" fmla="*/ 52255 h 155920"/>
                <a:gd name="connsiteX7" fmla="*/ 60655 w 118545"/>
                <a:gd name="connsiteY7" fmla="*/ 24965 h 155920"/>
                <a:gd name="connsiteX8" fmla="*/ 28095 w 118545"/>
                <a:gd name="connsiteY8" fmla="*/ 54158 h 155920"/>
                <a:gd name="connsiteX9" fmla="*/ 28095 w 118545"/>
                <a:gd name="connsiteY9" fmla="*/ 102397 h 155920"/>
                <a:gd name="connsiteX10" fmla="*/ 61718 w 118545"/>
                <a:gd name="connsiteY10" fmla="*/ 130955 h 155920"/>
                <a:gd name="connsiteX11" fmla="*/ 91727 w 118545"/>
                <a:gd name="connsiteY11" fmla="*/ 103665 h 155920"/>
                <a:gd name="connsiteX12" fmla="*/ 91727 w 118545"/>
                <a:gd name="connsiteY12" fmla="*/ 101551 h 155920"/>
                <a:gd name="connsiteX13" fmla="*/ 118546 w 118545"/>
                <a:gd name="connsiteY13" fmla="*/ 101551 h 155920"/>
                <a:gd name="connsiteX14" fmla="*/ 118546 w 118545"/>
                <a:gd name="connsiteY14" fmla="*/ 106202 h 155920"/>
                <a:gd name="connsiteX15" fmla="*/ 61718 w 118545"/>
                <a:gd name="connsiteY15" fmla="*/ 155921 h 155920"/>
                <a:gd name="connsiteX16" fmla="*/ 0 w 118545"/>
                <a:gd name="connsiteY16" fmla="*/ 103853 h 15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8545" h="155920">
                  <a:moveTo>
                    <a:pt x="0" y="103853"/>
                  </a:moveTo>
                  <a:lnTo>
                    <a:pt x="0" y="55637"/>
                  </a:lnTo>
                  <a:cubicBezTo>
                    <a:pt x="0" y="19892"/>
                    <a:pt x="27457" y="0"/>
                    <a:pt x="60655" y="0"/>
                  </a:cubicBezTo>
                  <a:cubicBezTo>
                    <a:pt x="89600" y="0"/>
                    <a:pt x="118546" y="16088"/>
                    <a:pt x="118546" y="49719"/>
                  </a:cubicBezTo>
                  <a:lnTo>
                    <a:pt x="118546" y="54369"/>
                  </a:lnTo>
                  <a:lnTo>
                    <a:pt x="91727" y="54369"/>
                  </a:lnTo>
                  <a:lnTo>
                    <a:pt x="91727" y="52255"/>
                  </a:lnTo>
                  <a:cubicBezTo>
                    <a:pt x="91727" y="32574"/>
                    <a:pt x="74478" y="24965"/>
                    <a:pt x="60655" y="24965"/>
                  </a:cubicBezTo>
                  <a:cubicBezTo>
                    <a:pt x="46171" y="24965"/>
                    <a:pt x="28095" y="32574"/>
                    <a:pt x="28095" y="54158"/>
                  </a:cubicBezTo>
                  <a:lnTo>
                    <a:pt x="28095" y="102397"/>
                  </a:lnTo>
                  <a:cubicBezTo>
                    <a:pt x="28095" y="120598"/>
                    <a:pt x="43855" y="130955"/>
                    <a:pt x="61718" y="130955"/>
                  </a:cubicBezTo>
                  <a:cubicBezTo>
                    <a:pt x="75565" y="130955"/>
                    <a:pt x="91727" y="123346"/>
                    <a:pt x="91727" y="103665"/>
                  </a:cubicBezTo>
                  <a:lnTo>
                    <a:pt x="91727" y="101551"/>
                  </a:lnTo>
                  <a:lnTo>
                    <a:pt x="118546" y="101551"/>
                  </a:lnTo>
                  <a:lnTo>
                    <a:pt x="118546" y="106202"/>
                  </a:lnTo>
                  <a:cubicBezTo>
                    <a:pt x="118546" y="139833"/>
                    <a:pt x="90664" y="155921"/>
                    <a:pt x="61718" y="155921"/>
                  </a:cubicBezTo>
                  <a:cubicBezTo>
                    <a:pt x="28733" y="155897"/>
                    <a:pt x="0" y="137508"/>
                    <a:pt x="0" y="103853"/>
                  </a:cubicBezTo>
                  <a:close/>
                </a:path>
              </a:pathLst>
            </a:custGeom>
            <a:solidFill>
              <a:srgbClr val="1891F6"/>
            </a:solidFill>
            <a:ln w="235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95CE092-5C4A-204A-8AB3-92C1F314D6F3}"/>
                </a:ext>
              </a:extLst>
            </p:cNvPr>
            <p:cNvSpPr/>
            <p:nvPr/>
          </p:nvSpPr>
          <p:spPr>
            <a:xfrm>
              <a:off x="3296536" y="1764643"/>
              <a:ext cx="122373" cy="155920"/>
            </a:xfrm>
            <a:custGeom>
              <a:avLst/>
              <a:gdLst>
                <a:gd name="connsiteX0" fmla="*/ 0 w 122373"/>
                <a:gd name="connsiteY0" fmla="*/ 103853 h 155920"/>
                <a:gd name="connsiteX1" fmla="*/ 0 w 122373"/>
                <a:gd name="connsiteY1" fmla="*/ 55637 h 155920"/>
                <a:gd name="connsiteX2" fmla="*/ 60655 w 122373"/>
                <a:gd name="connsiteY2" fmla="*/ 0 h 155920"/>
                <a:gd name="connsiteX3" fmla="*/ 122374 w 122373"/>
                <a:gd name="connsiteY3" fmla="*/ 55003 h 155920"/>
                <a:gd name="connsiteX4" fmla="*/ 122374 w 122373"/>
                <a:gd name="connsiteY4" fmla="*/ 100283 h 155920"/>
                <a:gd name="connsiteX5" fmla="*/ 61718 w 122373"/>
                <a:gd name="connsiteY5" fmla="*/ 155921 h 155920"/>
                <a:gd name="connsiteX6" fmla="*/ 0 w 122373"/>
                <a:gd name="connsiteY6" fmla="*/ 103853 h 155920"/>
                <a:gd name="connsiteX7" fmla="*/ 94303 w 122373"/>
                <a:gd name="connsiteY7" fmla="*/ 101739 h 155920"/>
                <a:gd name="connsiteX8" fmla="*/ 94303 w 122373"/>
                <a:gd name="connsiteY8" fmla="*/ 53524 h 155920"/>
                <a:gd name="connsiteX9" fmla="*/ 60679 w 122373"/>
                <a:gd name="connsiteY9" fmla="*/ 24965 h 155920"/>
                <a:gd name="connsiteX10" fmla="*/ 28118 w 122373"/>
                <a:gd name="connsiteY10" fmla="*/ 54158 h 155920"/>
                <a:gd name="connsiteX11" fmla="*/ 28118 w 122373"/>
                <a:gd name="connsiteY11" fmla="*/ 102397 h 155920"/>
                <a:gd name="connsiteX12" fmla="*/ 61742 w 122373"/>
                <a:gd name="connsiteY12" fmla="*/ 130955 h 155920"/>
                <a:gd name="connsiteX13" fmla="*/ 94303 w 122373"/>
                <a:gd name="connsiteY13" fmla="*/ 101739 h 15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73" h="155920">
                  <a:moveTo>
                    <a:pt x="0" y="103853"/>
                  </a:moveTo>
                  <a:lnTo>
                    <a:pt x="0" y="55637"/>
                  </a:lnTo>
                  <a:cubicBezTo>
                    <a:pt x="0" y="19892"/>
                    <a:pt x="30647" y="0"/>
                    <a:pt x="60655" y="0"/>
                  </a:cubicBezTo>
                  <a:cubicBezTo>
                    <a:pt x="93641" y="0"/>
                    <a:pt x="122374" y="21372"/>
                    <a:pt x="122374" y="55003"/>
                  </a:cubicBezTo>
                  <a:lnTo>
                    <a:pt x="122374" y="100283"/>
                  </a:lnTo>
                  <a:cubicBezTo>
                    <a:pt x="122374" y="136028"/>
                    <a:pt x="91727" y="155921"/>
                    <a:pt x="61718" y="155921"/>
                  </a:cubicBezTo>
                  <a:cubicBezTo>
                    <a:pt x="28733" y="155897"/>
                    <a:pt x="0" y="137508"/>
                    <a:pt x="0" y="103853"/>
                  </a:cubicBezTo>
                  <a:close/>
                  <a:moveTo>
                    <a:pt x="94303" y="101739"/>
                  </a:moveTo>
                  <a:lnTo>
                    <a:pt x="94303" y="53524"/>
                  </a:lnTo>
                  <a:cubicBezTo>
                    <a:pt x="94303" y="35322"/>
                    <a:pt x="78542" y="24965"/>
                    <a:pt x="60679" y="24965"/>
                  </a:cubicBezTo>
                  <a:cubicBezTo>
                    <a:pt x="46194" y="24965"/>
                    <a:pt x="28118" y="32574"/>
                    <a:pt x="28118" y="54158"/>
                  </a:cubicBezTo>
                  <a:lnTo>
                    <a:pt x="28118" y="102397"/>
                  </a:lnTo>
                  <a:cubicBezTo>
                    <a:pt x="28118" y="120598"/>
                    <a:pt x="43879" y="130955"/>
                    <a:pt x="61742" y="130955"/>
                  </a:cubicBezTo>
                  <a:cubicBezTo>
                    <a:pt x="76203" y="130932"/>
                    <a:pt x="94303" y="123323"/>
                    <a:pt x="94303" y="101739"/>
                  </a:cubicBezTo>
                  <a:close/>
                </a:path>
              </a:pathLst>
            </a:custGeom>
            <a:solidFill>
              <a:srgbClr val="1891F6"/>
            </a:solidFill>
            <a:ln w="235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5A304F5-B427-7B43-9602-FC85AFB34578}"/>
                </a:ext>
              </a:extLst>
            </p:cNvPr>
            <p:cNvSpPr/>
            <p:nvPr/>
          </p:nvSpPr>
          <p:spPr>
            <a:xfrm>
              <a:off x="3445752" y="1767179"/>
              <a:ext cx="102170" cy="150847"/>
            </a:xfrm>
            <a:custGeom>
              <a:avLst/>
              <a:gdLst>
                <a:gd name="connsiteX0" fmla="*/ 0 w 102170"/>
                <a:gd name="connsiteY0" fmla="*/ 0 h 150847"/>
                <a:gd name="connsiteX1" fmla="*/ 28307 w 102170"/>
                <a:gd name="connsiteY1" fmla="*/ 0 h 150847"/>
                <a:gd name="connsiteX2" fmla="*/ 28307 w 102170"/>
                <a:gd name="connsiteY2" fmla="*/ 126094 h 150847"/>
                <a:gd name="connsiteX3" fmla="*/ 102171 w 102170"/>
                <a:gd name="connsiteY3" fmla="*/ 126094 h 150847"/>
                <a:gd name="connsiteX4" fmla="*/ 102171 w 102170"/>
                <a:gd name="connsiteY4" fmla="*/ 150848 h 150847"/>
                <a:gd name="connsiteX5" fmla="*/ 0 w 102170"/>
                <a:gd name="connsiteY5" fmla="*/ 150848 h 150847"/>
                <a:gd name="connsiteX6" fmla="*/ 0 w 102170"/>
                <a:gd name="connsiteY6" fmla="*/ 0 h 15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70" h="150847">
                  <a:moveTo>
                    <a:pt x="0" y="0"/>
                  </a:moveTo>
                  <a:lnTo>
                    <a:pt x="28307" y="0"/>
                  </a:lnTo>
                  <a:lnTo>
                    <a:pt x="28307" y="126094"/>
                  </a:lnTo>
                  <a:lnTo>
                    <a:pt x="102171" y="126094"/>
                  </a:lnTo>
                  <a:lnTo>
                    <a:pt x="102171" y="150848"/>
                  </a:lnTo>
                  <a:lnTo>
                    <a:pt x="0" y="150848"/>
                  </a:lnTo>
                  <a:lnTo>
                    <a:pt x="0" y="0"/>
                  </a:lnTo>
                  <a:close/>
                </a:path>
              </a:pathLst>
            </a:custGeom>
            <a:solidFill>
              <a:srgbClr val="1891F6"/>
            </a:solidFill>
            <a:ln w="235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338A224-8976-BD40-B512-F217B811BCA5}"/>
                </a:ext>
              </a:extLst>
            </p:cNvPr>
            <p:cNvSpPr/>
            <p:nvPr/>
          </p:nvSpPr>
          <p:spPr>
            <a:xfrm>
              <a:off x="3568763" y="1767179"/>
              <a:ext cx="118970" cy="150847"/>
            </a:xfrm>
            <a:custGeom>
              <a:avLst/>
              <a:gdLst>
                <a:gd name="connsiteX0" fmla="*/ 0 w 118970"/>
                <a:gd name="connsiteY0" fmla="*/ 0 h 150847"/>
                <a:gd name="connsiteX1" fmla="*/ 59166 w 118970"/>
                <a:gd name="connsiteY1" fmla="*/ 0 h 150847"/>
                <a:gd name="connsiteX2" fmla="*/ 118971 w 118970"/>
                <a:gd name="connsiteY2" fmla="*/ 55003 h 150847"/>
                <a:gd name="connsiteX3" fmla="*/ 118971 w 118970"/>
                <a:gd name="connsiteY3" fmla="*/ 95210 h 150847"/>
                <a:gd name="connsiteX4" fmla="*/ 59379 w 118970"/>
                <a:gd name="connsiteY4" fmla="*/ 150848 h 150847"/>
                <a:gd name="connsiteX5" fmla="*/ 0 w 118970"/>
                <a:gd name="connsiteY5" fmla="*/ 150848 h 150847"/>
                <a:gd name="connsiteX6" fmla="*/ 0 w 118970"/>
                <a:gd name="connsiteY6" fmla="*/ 0 h 150847"/>
                <a:gd name="connsiteX7" fmla="*/ 58316 w 118970"/>
                <a:gd name="connsiteY7" fmla="*/ 126070 h 150847"/>
                <a:gd name="connsiteX8" fmla="*/ 90876 w 118970"/>
                <a:gd name="connsiteY8" fmla="*/ 96878 h 150847"/>
                <a:gd name="connsiteX9" fmla="*/ 90876 w 118970"/>
                <a:gd name="connsiteY9" fmla="*/ 53312 h 150847"/>
                <a:gd name="connsiteX10" fmla="*/ 57253 w 118970"/>
                <a:gd name="connsiteY10" fmla="*/ 24754 h 150847"/>
                <a:gd name="connsiteX11" fmla="*/ 28307 w 118970"/>
                <a:gd name="connsiteY11" fmla="*/ 24754 h 150847"/>
                <a:gd name="connsiteX12" fmla="*/ 28307 w 118970"/>
                <a:gd name="connsiteY12" fmla="*/ 126094 h 150847"/>
                <a:gd name="connsiteX13" fmla="*/ 58316 w 118970"/>
                <a:gd name="connsiteY13" fmla="*/ 126094 h 15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970" h="150847">
                  <a:moveTo>
                    <a:pt x="0" y="0"/>
                  </a:moveTo>
                  <a:lnTo>
                    <a:pt x="59166" y="0"/>
                  </a:lnTo>
                  <a:cubicBezTo>
                    <a:pt x="92152" y="0"/>
                    <a:pt x="118971" y="21372"/>
                    <a:pt x="118971" y="55003"/>
                  </a:cubicBezTo>
                  <a:lnTo>
                    <a:pt x="118971" y="95210"/>
                  </a:lnTo>
                  <a:cubicBezTo>
                    <a:pt x="118971" y="130955"/>
                    <a:pt x="89388" y="150848"/>
                    <a:pt x="59379" y="150848"/>
                  </a:cubicBezTo>
                  <a:lnTo>
                    <a:pt x="0" y="150848"/>
                  </a:lnTo>
                  <a:lnTo>
                    <a:pt x="0" y="0"/>
                  </a:lnTo>
                  <a:close/>
                  <a:moveTo>
                    <a:pt x="58316" y="126070"/>
                  </a:moveTo>
                  <a:cubicBezTo>
                    <a:pt x="72800" y="126070"/>
                    <a:pt x="90876" y="118461"/>
                    <a:pt x="90876" y="96878"/>
                  </a:cubicBezTo>
                  <a:lnTo>
                    <a:pt x="90876" y="53312"/>
                  </a:lnTo>
                  <a:cubicBezTo>
                    <a:pt x="90876" y="35111"/>
                    <a:pt x="75116" y="24754"/>
                    <a:pt x="57253" y="24754"/>
                  </a:cubicBezTo>
                  <a:lnTo>
                    <a:pt x="28307" y="24754"/>
                  </a:lnTo>
                  <a:lnTo>
                    <a:pt x="28307" y="126094"/>
                  </a:lnTo>
                  <a:lnTo>
                    <a:pt x="58316" y="126094"/>
                  </a:lnTo>
                  <a:close/>
                </a:path>
              </a:pathLst>
            </a:custGeom>
            <a:solidFill>
              <a:srgbClr val="1891F6"/>
            </a:solidFill>
            <a:ln w="235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33FF2BC-B9E2-B04A-BE27-F3AB0B370ABB}"/>
                </a:ext>
              </a:extLst>
            </p:cNvPr>
            <p:cNvSpPr/>
            <p:nvPr/>
          </p:nvSpPr>
          <p:spPr>
            <a:xfrm>
              <a:off x="3710725" y="1764643"/>
              <a:ext cx="118545" cy="155920"/>
            </a:xfrm>
            <a:custGeom>
              <a:avLst/>
              <a:gdLst>
                <a:gd name="connsiteX0" fmla="*/ 0 w 118545"/>
                <a:gd name="connsiteY0" fmla="*/ 103853 h 155920"/>
                <a:gd name="connsiteX1" fmla="*/ 0 w 118545"/>
                <a:gd name="connsiteY1" fmla="*/ 55637 h 155920"/>
                <a:gd name="connsiteX2" fmla="*/ 60655 w 118545"/>
                <a:gd name="connsiteY2" fmla="*/ 0 h 155920"/>
                <a:gd name="connsiteX3" fmla="*/ 118546 w 118545"/>
                <a:gd name="connsiteY3" fmla="*/ 49719 h 155920"/>
                <a:gd name="connsiteX4" fmla="*/ 118546 w 118545"/>
                <a:gd name="connsiteY4" fmla="*/ 54369 h 155920"/>
                <a:gd name="connsiteX5" fmla="*/ 91727 w 118545"/>
                <a:gd name="connsiteY5" fmla="*/ 54369 h 155920"/>
                <a:gd name="connsiteX6" fmla="*/ 91727 w 118545"/>
                <a:gd name="connsiteY6" fmla="*/ 52255 h 155920"/>
                <a:gd name="connsiteX7" fmla="*/ 60655 w 118545"/>
                <a:gd name="connsiteY7" fmla="*/ 24965 h 155920"/>
                <a:gd name="connsiteX8" fmla="*/ 28095 w 118545"/>
                <a:gd name="connsiteY8" fmla="*/ 54158 h 155920"/>
                <a:gd name="connsiteX9" fmla="*/ 28095 w 118545"/>
                <a:gd name="connsiteY9" fmla="*/ 102397 h 155920"/>
                <a:gd name="connsiteX10" fmla="*/ 61718 w 118545"/>
                <a:gd name="connsiteY10" fmla="*/ 130955 h 155920"/>
                <a:gd name="connsiteX11" fmla="*/ 91727 w 118545"/>
                <a:gd name="connsiteY11" fmla="*/ 103665 h 155920"/>
                <a:gd name="connsiteX12" fmla="*/ 91727 w 118545"/>
                <a:gd name="connsiteY12" fmla="*/ 101551 h 155920"/>
                <a:gd name="connsiteX13" fmla="*/ 118546 w 118545"/>
                <a:gd name="connsiteY13" fmla="*/ 101551 h 155920"/>
                <a:gd name="connsiteX14" fmla="*/ 118546 w 118545"/>
                <a:gd name="connsiteY14" fmla="*/ 106202 h 155920"/>
                <a:gd name="connsiteX15" fmla="*/ 61718 w 118545"/>
                <a:gd name="connsiteY15" fmla="*/ 155921 h 155920"/>
                <a:gd name="connsiteX16" fmla="*/ 0 w 118545"/>
                <a:gd name="connsiteY16" fmla="*/ 103853 h 15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8545" h="155920">
                  <a:moveTo>
                    <a:pt x="0" y="103853"/>
                  </a:moveTo>
                  <a:lnTo>
                    <a:pt x="0" y="55637"/>
                  </a:lnTo>
                  <a:cubicBezTo>
                    <a:pt x="0" y="19892"/>
                    <a:pt x="27457" y="0"/>
                    <a:pt x="60655" y="0"/>
                  </a:cubicBezTo>
                  <a:cubicBezTo>
                    <a:pt x="89600" y="0"/>
                    <a:pt x="118546" y="16088"/>
                    <a:pt x="118546" y="49719"/>
                  </a:cubicBezTo>
                  <a:lnTo>
                    <a:pt x="118546" y="54369"/>
                  </a:lnTo>
                  <a:lnTo>
                    <a:pt x="91727" y="54369"/>
                  </a:lnTo>
                  <a:lnTo>
                    <a:pt x="91727" y="52255"/>
                  </a:lnTo>
                  <a:cubicBezTo>
                    <a:pt x="91727" y="32574"/>
                    <a:pt x="74478" y="24965"/>
                    <a:pt x="60655" y="24965"/>
                  </a:cubicBezTo>
                  <a:cubicBezTo>
                    <a:pt x="46171" y="24965"/>
                    <a:pt x="28095" y="32574"/>
                    <a:pt x="28095" y="54158"/>
                  </a:cubicBezTo>
                  <a:lnTo>
                    <a:pt x="28095" y="102397"/>
                  </a:lnTo>
                  <a:cubicBezTo>
                    <a:pt x="28095" y="120598"/>
                    <a:pt x="43855" y="130955"/>
                    <a:pt x="61718" y="130955"/>
                  </a:cubicBezTo>
                  <a:cubicBezTo>
                    <a:pt x="75541" y="130955"/>
                    <a:pt x="91727" y="123346"/>
                    <a:pt x="91727" y="103665"/>
                  </a:cubicBezTo>
                  <a:lnTo>
                    <a:pt x="91727" y="101551"/>
                  </a:lnTo>
                  <a:lnTo>
                    <a:pt x="118546" y="101551"/>
                  </a:lnTo>
                  <a:lnTo>
                    <a:pt x="118546" y="106202"/>
                  </a:lnTo>
                  <a:cubicBezTo>
                    <a:pt x="118546" y="139833"/>
                    <a:pt x="90664" y="155921"/>
                    <a:pt x="61718" y="155921"/>
                  </a:cubicBezTo>
                  <a:cubicBezTo>
                    <a:pt x="28733" y="155897"/>
                    <a:pt x="0" y="137508"/>
                    <a:pt x="0" y="103853"/>
                  </a:cubicBezTo>
                  <a:close/>
                </a:path>
              </a:pathLst>
            </a:custGeom>
            <a:solidFill>
              <a:srgbClr val="1891F6"/>
            </a:solidFill>
            <a:ln w="235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E42774B-1030-1644-837E-1BAC79FA4C11}"/>
                </a:ext>
              </a:extLst>
            </p:cNvPr>
            <p:cNvSpPr/>
            <p:nvPr/>
          </p:nvSpPr>
          <p:spPr>
            <a:xfrm>
              <a:off x="3855026" y="1767179"/>
              <a:ext cx="117269" cy="150824"/>
            </a:xfrm>
            <a:custGeom>
              <a:avLst/>
              <a:gdLst>
                <a:gd name="connsiteX0" fmla="*/ 0 w 117269"/>
                <a:gd name="connsiteY0" fmla="*/ 0 h 150824"/>
                <a:gd name="connsiteX1" fmla="*/ 28307 w 117269"/>
                <a:gd name="connsiteY1" fmla="*/ 0 h 150824"/>
                <a:gd name="connsiteX2" fmla="*/ 28307 w 117269"/>
                <a:gd name="connsiteY2" fmla="*/ 61556 h 150824"/>
                <a:gd name="connsiteX3" fmla="*/ 88962 w 117269"/>
                <a:gd name="connsiteY3" fmla="*/ 61556 h 150824"/>
                <a:gd name="connsiteX4" fmla="*/ 88962 w 117269"/>
                <a:gd name="connsiteY4" fmla="*/ 0 h 150824"/>
                <a:gd name="connsiteX5" fmla="*/ 117270 w 117269"/>
                <a:gd name="connsiteY5" fmla="*/ 0 h 150824"/>
                <a:gd name="connsiteX6" fmla="*/ 117270 w 117269"/>
                <a:gd name="connsiteY6" fmla="*/ 150824 h 150824"/>
                <a:gd name="connsiteX7" fmla="*/ 88962 w 117269"/>
                <a:gd name="connsiteY7" fmla="*/ 150824 h 150824"/>
                <a:gd name="connsiteX8" fmla="*/ 88962 w 117269"/>
                <a:gd name="connsiteY8" fmla="*/ 86309 h 150824"/>
                <a:gd name="connsiteX9" fmla="*/ 28307 w 117269"/>
                <a:gd name="connsiteY9" fmla="*/ 86309 h 150824"/>
                <a:gd name="connsiteX10" fmla="*/ 28307 w 117269"/>
                <a:gd name="connsiteY10" fmla="*/ 150824 h 150824"/>
                <a:gd name="connsiteX11" fmla="*/ 0 w 117269"/>
                <a:gd name="connsiteY11" fmla="*/ 150824 h 150824"/>
                <a:gd name="connsiteX12" fmla="*/ 0 w 117269"/>
                <a:gd name="connsiteY12" fmla="*/ 0 h 15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69" h="150824">
                  <a:moveTo>
                    <a:pt x="0" y="0"/>
                  </a:moveTo>
                  <a:lnTo>
                    <a:pt x="28307" y="0"/>
                  </a:lnTo>
                  <a:lnTo>
                    <a:pt x="28307" y="61556"/>
                  </a:lnTo>
                  <a:lnTo>
                    <a:pt x="88962" y="61556"/>
                  </a:lnTo>
                  <a:lnTo>
                    <a:pt x="88962" y="0"/>
                  </a:lnTo>
                  <a:lnTo>
                    <a:pt x="117270" y="0"/>
                  </a:lnTo>
                  <a:lnTo>
                    <a:pt x="117270" y="150824"/>
                  </a:lnTo>
                  <a:lnTo>
                    <a:pt x="88962" y="150824"/>
                  </a:lnTo>
                  <a:lnTo>
                    <a:pt x="88962" y="86309"/>
                  </a:lnTo>
                  <a:lnTo>
                    <a:pt x="28307" y="86309"/>
                  </a:lnTo>
                  <a:lnTo>
                    <a:pt x="28307" y="150824"/>
                  </a:lnTo>
                  <a:lnTo>
                    <a:pt x="0" y="150824"/>
                  </a:lnTo>
                  <a:lnTo>
                    <a:pt x="0" y="0"/>
                  </a:lnTo>
                  <a:close/>
                </a:path>
              </a:pathLst>
            </a:custGeom>
            <a:solidFill>
              <a:srgbClr val="1891F6"/>
            </a:solidFill>
            <a:ln w="235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81ECEAE-9674-4341-9F0A-82E76F2A684E}"/>
                </a:ext>
              </a:extLst>
            </p:cNvPr>
            <p:cNvSpPr/>
            <p:nvPr/>
          </p:nvSpPr>
          <p:spPr>
            <a:xfrm>
              <a:off x="3989994" y="1766968"/>
              <a:ext cx="138322" cy="151059"/>
            </a:xfrm>
            <a:custGeom>
              <a:avLst/>
              <a:gdLst>
                <a:gd name="connsiteX0" fmla="*/ 56378 w 138322"/>
                <a:gd name="connsiteY0" fmla="*/ 0 h 151059"/>
                <a:gd name="connsiteX1" fmla="*/ 82346 w 138322"/>
                <a:gd name="connsiteY1" fmla="*/ 0 h 151059"/>
                <a:gd name="connsiteX2" fmla="*/ 138323 w 138322"/>
                <a:gd name="connsiteY2" fmla="*/ 151059 h 151059"/>
                <a:gd name="connsiteX3" fmla="*/ 108314 w 138322"/>
                <a:gd name="connsiteY3" fmla="*/ 151059 h 151059"/>
                <a:gd name="connsiteX4" fmla="*/ 97256 w 138322"/>
                <a:gd name="connsiteY4" fmla="*/ 118907 h 151059"/>
                <a:gd name="connsiteX5" fmla="*/ 39366 w 138322"/>
                <a:gd name="connsiteY5" fmla="*/ 118907 h 151059"/>
                <a:gd name="connsiteX6" fmla="*/ 27882 w 138322"/>
                <a:gd name="connsiteY6" fmla="*/ 151059 h 151059"/>
                <a:gd name="connsiteX7" fmla="*/ 0 w 138322"/>
                <a:gd name="connsiteY7" fmla="*/ 151059 h 151059"/>
                <a:gd name="connsiteX8" fmla="*/ 56378 w 138322"/>
                <a:gd name="connsiteY8" fmla="*/ 0 h 151059"/>
                <a:gd name="connsiteX9" fmla="*/ 89151 w 138322"/>
                <a:gd name="connsiteY9" fmla="*/ 94764 h 151059"/>
                <a:gd name="connsiteX10" fmla="*/ 68500 w 138322"/>
                <a:gd name="connsiteY10" fmla="*/ 34265 h 151059"/>
                <a:gd name="connsiteX11" fmla="*/ 68075 w 138322"/>
                <a:gd name="connsiteY11" fmla="*/ 34265 h 151059"/>
                <a:gd name="connsiteX12" fmla="*/ 47210 w 138322"/>
                <a:gd name="connsiteY12" fmla="*/ 94764 h 151059"/>
                <a:gd name="connsiteX13" fmla="*/ 89151 w 138322"/>
                <a:gd name="connsiteY13" fmla="*/ 94764 h 15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322" h="151059">
                  <a:moveTo>
                    <a:pt x="56378" y="0"/>
                  </a:moveTo>
                  <a:lnTo>
                    <a:pt x="82346" y="0"/>
                  </a:lnTo>
                  <a:lnTo>
                    <a:pt x="138323" y="151059"/>
                  </a:lnTo>
                  <a:lnTo>
                    <a:pt x="108314" y="151059"/>
                  </a:lnTo>
                  <a:lnTo>
                    <a:pt x="97256" y="118907"/>
                  </a:lnTo>
                  <a:lnTo>
                    <a:pt x="39366" y="118907"/>
                  </a:lnTo>
                  <a:lnTo>
                    <a:pt x="27882" y="151059"/>
                  </a:lnTo>
                  <a:lnTo>
                    <a:pt x="0" y="151059"/>
                  </a:lnTo>
                  <a:lnTo>
                    <a:pt x="56378" y="0"/>
                  </a:lnTo>
                  <a:close/>
                  <a:moveTo>
                    <a:pt x="89151" y="94764"/>
                  </a:moveTo>
                  <a:lnTo>
                    <a:pt x="68500" y="34265"/>
                  </a:lnTo>
                  <a:lnTo>
                    <a:pt x="68075" y="34265"/>
                  </a:lnTo>
                  <a:lnTo>
                    <a:pt x="47210" y="94764"/>
                  </a:lnTo>
                  <a:lnTo>
                    <a:pt x="89151" y="94764"/>
                  </a:lnTo>
                  <a:close/>
                </a:path>
              </a:pathLst>
            </a:custGeom>
            <a:solidFill>
              <a:srgbClr val="1891F6"/>
            </a:solidFill>
            <a:ln w="235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4BC7D4B-5AD8-3D4F-A494-63202D5C9FEF}"/>
                </a:ext>
              </a:extLst>
            </p:cNvPr>
            <p:cNvSpPr/>
            <p:nvPr/>
          </p:nvSpPr>
          <p:spPr>
            <a:xfrm>
              <a:off x="4145991" y="1767179"/>
              <a:ext cx="28307" cy="150824"/>
            </a:xfrm>
            <a:custGeom>
              <a:avLst/>
              <a:gdLst>
                <a:gd name="connsiteX0" fmla="*/ 0 w 28307"/>
                <a:gd name="connsiteY0" fmla="*/ 0 h 150824"/>
                <a:gd name="connsiteX1" fmla="*/ 28307 w 28307"/>
                <a:gd name="connsiteY1" fmla="*/ 0 h 150824"/>
                <a:gd name="connsiteX2" fmla="*/ 28307 w 28307"/>
                <a:gd name="connsiteY2" fmla="*/ 150824 h 150824"/>
                <a:gd name="connsiteX3" fmla="*/ 0 w 28307"/>
                <a:gd name="connsiteY3" fmla="*/ 150824 h 150824"/>
                <a:gd name="connsiteX4" fmla="*/ 0 w 28307"/>
                <a:gd name="connsiteY4" fmla="*/ 0 h 150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07" h="150824">
                  <a:moveTo>
                    <a:pt x="0" y="0"/>
                  </a:moveTo>
                  <a:lnTo>
                    <a:pt x="28307" y="0"/>
                  </a:lnTo>
                  <a:lnTo>
                    <a:pt x="28307" y="150824"/>
                  </a:lnTo>
                  <a:lnTo>
                    <a:pt x="0" y="150824"/>
                  </a:lnTo>
                  <a:lnTo>
                    <a:pt x="0" y="0"/>
                  </a:lnTo>
                  <a:close/>
                </a:path>
              </a:pathLst>
            </a:custGeom>
            <a:solidFill>
              <a:srgbClr val="1891F6"/>
            </a:solidFill>
            <a:ln w="235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292404EC-E99D-8A41-BB1C-18FE82901A65}"/>
                </a:ext>
              </a:extLst>
            </p:cNvPr>
            <p:cNvSpPr/>
            <p:nvPr/>
          </p:nvSpPr>
          <p:spPr>
            <a:xfrm>
              <a:off x="4204945" y="1767179"/>
              <a:ext cx="121097" cy="150824"/>
            </a:xfrm>
            <a:custGeom>
              <a:avLst/>
              <a:gdLst>
                <a:gd name="connsiteX0" fmla="*/ 0 w 121097"/>
                <a:gd name="connsiteY0" fmla="*/ 0 h 150824"/>
                <a:gd name="connsiteX1" fmla="*/ 27457 w 121097"/>
                <a:gd name="connsiteY1" fmla="*/ 0 h 150824"/>
                <a:gd name="connsiteX2" fmla="*/ 93428 w 121097"/>
                <a:gd name="connsiteY2" fmla="*/ 102820 h 150824"/>
                <a:gd name="connsiteX3" fmla="*/ 93853 w 121097"/>
                <a:gd name="connsiteY3" fmla="*/ 102820 h 150824"/>
                <a:gd name="connsiteX4" fmla="*/ 93853 w 121097"/>
                <a:gd name="connsiteY4" fmla="*/ 0 h 150824"/>
                <a:gd name="connsiteX5" fmla="*/ 121098 w 121097"/>
                <a:gd name="connsiteY5" fmla="*/ 0 h 150824"/>
                <a:gd name="connsiteX6" fmla="*/ 121098 w 121097"/>
                <a:gd name="connsiteY6" fmla="*/ 150824 h 150824"/>
                <a:gd name="connsiteX7" fmla="*/ 93428 w 121097"/>
                <a:gd name="connsiteY7" fmla="*/ 150824 h 150824"/>
                <a:gd name="connsiteX8" fmla="*/ 27669 w 121097"/>
                <a:gd name="connsiteY8" fmla="*/ 47793 h 150824"/>
                <a:gd name="connsiteX9" fmla="*/ 27244 w 121097"/>
                <a:gd name="connsiteY9" fmla="*/ 47793 h 150824"/>
                <a:gd name="connsiteX10" fmla="*/ 27244 w 121097"/>
                <a:gd name="connsiteY10" fmla="*/ 150824 h 150824"/>
                <a:gd name="connsiteX11" fmla="*/ 0 w 121097"/>
                <a:gd name="connsiteY11" fmla="*/ 150824 h 150824"/>
                <a:gd name="connsiteX12" fmla="*/ 0 w 121097"/>
                <a:gd name="connsiteY12" fmla="*/ 0 h 15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097" h="150824">
                  <a:moveTo>
                    <a:pt x="0" y="0"/>
                  </a:moveTo>
                  <a:lnTo>
                    <a:pt x="27457" y="0"/>
                  </a:lnTo>
                  <a:lnTo>
                    <a:pt x="93428" y="102820"/>
                  </a:lnTo>
                  <a:lnTo>
                    <a:pt x="93853" y="102820"/>
                  </a:lnTo>
                  <a:lnTo>
                    <a:pt x="93853" y="0"/>
                  </a:lnTo>
                  <a:lnTo>
                    <a:pt x="121098" y="0"/>
                  </a:lnTo>
                  <a:lnTo>
                    <a:pt x="121098" y="150824"/>
                  </a:lnTo>
                  <a:lnTo>
                    <a:pt x="93428" y="150824"/>
                  </a:lnTo>
                  <a:lnTo>
                    <a:pt x="27669" y="47793"/>
                  </a:lnTo>
                  <a:lnTo>
                    <a:pt x="27244" y="47793"/>
                  </a:lnTo>
                  <a:lnTo>
                    <a:pt x="27244" y="150824"/>
                  </a:lnTo>
                  <a:lnTo>
                    <a:pt x="0" y="150824"/>
                  </a:lnTo>
                  <a:lnTo>
                    <a:pt x="0" y="0"/>
                  </a:lnTo>
                  <a:close/>
                </a:path>
              </a:pathLst>
            </a:custGeom>
            <a:solidFill>
              <a:srgbClr val="1891F6"/>
            </a:solidFill>
            <a:ln w="2354" cap="flat">
              <a:noFill/>
              <a:prstDash val="solid"/>
              <a:miter/>
            </a:ln>
          </p:spPr>
          <p:txBody>
            <a:bodyPr rtlCol="0" anchor="ctr"/>
            <a:lstStyle/>
            <a:p>
              <a:endParaRPr lang="en-US"/>
            </a:p>
          </p:txBody>
        </p:sp>
      </p:grpSp>
      <p:pic>
        <p:nvPicPr>
          <p:cNvPr id="47" name="Picture 46" descr="A picture containing text, indoor, toy, vector graphics&#10;&#10;Description automatically generated">
            <a:extLst>
              <a:ext uri="{FF2B5EF4-FFF2-40B4-BE49-F238E27FC236}">
                <a16:creationId xmlns:a16="http://schemas.microsoft.com/office/drawing/2014/main" id="{D637C0C3-1F99-424B-B576-152BB9CB7996}"/>
              </a:ext>
            </a:extLst>
          </p:cNvPr>
          <p:cNvPicPr>
            <a:picLocks noChangeAspect="1"/>
          </p:cNvPicPr>
          <p:nvPr/>
        </p:nvPicPr>
        <p:blipFill>
          <a:blip r:embed="rId5"/>
          <a:stretch>
            <a:fillRect/>
          </a:stretch>
        </p:blipFill>
        <p:spPr>
          <a:xfrm>
            <a:off x="6083357" y="1"/>
            <a:ext cx="5307256" cy="5491678"/>
          </a:xfrm>
          <a:prstGeom prst="rect">
            <a:avLst/>
          </a:prstGeom>
        </p:spPr>
      </p:pic>
    </p:spTree>
    <p:extLst>
      <p:ext uri="{BB962C8B-B14F-4D97-AF65-F5344CB8AC3E}">
        <p14:creationId xmlns:p14="http://schemas.microsoft.com/office/powerpoint/2010/main" val="359173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arrier">
  <a:themeElements>
    <a:clrScheme name="Carrier Colors">
      <a:dk1>
        <a:srgbClr val="000000"/>
      </a:dk1>
      <a:lt1>
        <a:srgbClr val="FFFFFF"/>
      </a:lt1>
      <a:dk2>
        <a:srgbClr val="1891F6"/>
      </a:dk2>
      <a:lt2>
        <a:srgbClr val="152C73"/>
      </a:lt2>
      <a:accent1>
        <a:srgbClr val="152C73"/>
      </a:accent1>
      <a:accent2>
        <a:srgbClr val="1891F6"/>
      </a:accent2>
      <a:accent3>
        <a:srgbClr val="617080"/>
      </a:accent3>
      <a:accent4>
        <a:srgbClr val="BAC0D0"/>
      </a:accent4>
      <a:accent5>
        <a:srgbClr val="61B549"/>
      </a:accent5>
      <a:accent6>
        <a:srgbClr val="F6D009"/>
      </a:accent6>
      <a:hlink>
        <a:srgbClr val="1891F6"/>
      </a:hlink>
      <a:folHlink>
        <a:srgbClr val="1891F6"/>
      </a:folHlink>
    </a:clrScheme>
    <a:fontScheme name="Carrier Fonts">
      <a:majorFont>
        <a:latin typeface="Arial"/>
        <a:ea typeface=""/>
        <a:cs typeface=""/>
      </a:majorFont>
      <a:minorFont>
        <a:latin typeface="Arial"/>
        <a:ea typeface=""/>
        <a:cs typeface=""/>
      </a:minorFont>
    </a:fontScheme>
    <a:fmtScheme name="Carrier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95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a:noAutofit/>
      </a:bodyPr>
      <a:lstStyle>
        <a:defPPr algn="l">
          <a:lnSpc>
            <a:spcPct val="95000"/>
          </a:lnSpc>
          <a:defRPr sz="1600"/>
        </a:defPPr>
      </a:lstStyle>
    </a:txDef>
  </a:objectDefaults>
  <a:extraClrSchemeLst/>
  <a:custClrLst>
    <a:custClr name="Carrier Blue">
      <a:srgbClr val="152C73"/>
    </a:custClr>
    <a:custClr name="Carrier Light Blue">
      <a:srgbClr val="1891F6"/>
    </a:custClr>
    <a:custClr name="Dark Gray">
      <a:srgbClr val="617080"/>
    </a:custClr>
    <a:custClr name="Light Gray">
      <a:srgbClr val="BAC0D0"/>
    </a:custClr>
    <a:custClr name="Green">
      <a:srgbClr val="61B549"/>
    </a:custClr>
    <a:custClr name="Light Green">
      <a:srgbClr val="BED32E"/>
    </a:custClr>
    <a:custClr name="Dark Yellow">
      <a:srgbClr val="E9A52B"/>
    </a:custClr>
    <a:custClr name="Yellow">
      <a:srgbClr val="F6D009"/>
    </a:custClr>
    <a:custClr name="Orange">
      <a:srgbClr val="EB5623"/>
    </a:custClr>
    <a:custClr name="Light Orange">
      <a:srgbClr val="F18C1E"/>
    </a:custClr>
    <a:custClr name="Red">
      <a:srgbClr val="EA0029"/>
    </a:custClr>
  </a:custClrLst>
  <a:extLst>
    <a:ext uri="{05A4C25C-085E-4340-85A3-A5531E510DB2}">
      <thm15:themeFamily xmlns:thm15="http://schemas.microsoft.com/office/thememl/2012/main" name="Carrier_PowerPoint_Template_12_2019" id="{9141B811-7F63-405E-9B43-2105A42D779D}" vid="{C4C62369-C1CA-46C3-B2C2-808836E33ECF}"/>
    </a:ext>
  </a:extLst>
</a:theme>
</file>

<file path=ppt/theme/theme2.xml><?xml version="1.0" encoding="utf-8"?>
<a:theme xmlns:a="http://schemas.openxmlformats.org/drawingml/2006/main" name="Carrier">
  <a:themeElements>
    <a:clrScheme name="Carrier Colors">
      <a:dk1>
        <a:srgbClr val="000000"/>
      </a:dk1>
      <a:lt1>
        <a:srgbClr val="FFFFFF"/>
      </a:lt1>
      <a:dk2>
        <a:srgbClr val="1891F6"/>
      </a:dk2>
      <a:lt2>
        <a:srgbClr val="152C73"/>
      </a:lt2>
      <a:accent1>
        <a:srgbClr val="152C73"/>
      </a:accent1>
      <a:accent2>
        <a:srgbClr val="1891F6"/>
      </a:accent2>
      <a:accent3>
        <a:srgbClr val="617080"/>
      </a:accent3>
      <a:accent4>
        <a:srgbClr val="BAC0D0"/>
      </a:accent4>
      <a:accent5>
        <a:srgbClr val="61B549"/>
      </a:accent5>
      <a:accent6>
        <a:srgbClr val="F6D009"/>
      </a:accent6>
      <a:hlink>
        <a:srgbClr val="1891F6"/>
      </a:hlink>
      <a:folHlink>
        <a:srgbClr val="1891F6"/>
      </a:folHlink>
    </a:clrScheme>
    <a:fontScheme name="Carrier Fonts">
      <a:majorFont>
        <a:latin typeface="Arial"/>
        <a:ea typeface=""/>
        <a:cs typeface=""/>
      </a:majorFont>
      <a:minorFont>
        <a:latin typeface="Arial"/>
        <a:ea typeface=""/>
        <a:cs typeface=""/>
      </a:minorFont>
    </a:fontScheme>
    <a:fmtScheme name="Carrier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95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a:noAutofit/>
      </a:bodyPr>
      <a:lstStyle>
        <a:defPPr algn="l">
          <a:lnSpc>
            <a:spcPct val="95000"/>
          </a:lnSpc>
          <a:defRPr sz="1600"/>
        </a:defPPr>
      </a:lstStyle>
    </a:txDef>
  </a:objectDefaults>
  <a:extraClrSchemeLst/>
  <a:custClrLst>
    <a:custClr name="Carrier Blue">
      <a:srgbClr val="152C73"/>
    </a:custClr>
    <a:custClr name="Carrier Light Blue">
      <a:srgbClr val="1891F6"/>
    </a:custClr>
    <a:custClr name="Dark Gray">
      <a:srgbClr val="617080"/>
    </a:custClr>
    <a:custClr name="Light Gray">
      <a:srgbClr val="BAC0D0"/>
    </a:custClr>
    <a:custClr name="Green">
      <a:srgbClr val="61B549"/>
    </a:custClr>
    <a:custClr name="Light Green">
      <a:srgbClr val="BED32E"/>
    </a:custClr>
    <a:custClr name="Dark Yellow">
      <a:srgbClr val="E9A52B"/>
    </a:custClr>
    <a:custClr name="Yellow">
      <a:srgbClr val="F6D009"/>
    </a:custClr>
    <a:custClr name="Orange">
      <a:srgbClr val="EB5623"/>
    </a:custClr>
    <a:custClr name="Light Orange">
      <a:srgbClr val="F18C1E"/>
    </a:custClr>
    <a:custClr name="Red">
      <a:srgbClr val="EA0029"/>
    </a:custClr>
  </a:custClrLst>
</a:theme>
</file>

<file path=ppt/theme/theme3.xml><?xml version="1.0" encoding="utf-8"?>
<a:theme xmlns:a="http://schemas.openxmlformats.org/drawingml/2006/main" name="Carrier">
  <a:themeElements>
    <a:clrScheme name="Carrier Colors">
      <a:dk1>
        <a:srgbClr val="000000"/>
      </a:dk1>
      <a:lt1>
        <a:srgbClr val="FFFFFF"/>
      </a:lt1>
      <a:dk2>
        <a:srgbClr val="1891F6"/>
      </a:dk2>
      <a:lt2>
        <a:srgbClr val="152C73"/>
      </a:lt2>
      <a:accent1>
        <a:srgbClr val="152C73"/>
      </a:accent1>
      <a:accent2>
        <a:srgbClr val="1891F6"/>
      </a:accent2>
      <a:accent3>
        <a:srgbClr val="617080"/>
      </a:accent3>
      <a:accent4>
        <a:srgbClr val="BAC0D0"/>
      </a:accent4>
      <a:accent5>
        <a:srgbClr val="61B549"/>
      </a:accent5>
      <a:accent6>
        <a:srgbClr val="F6D009"/>
      </a:accent6>
      <a:hlink>
        <a:srgbClr val="1891F6"/>
      </a:hlink>
      <a:folHlink>
        <a:srgbClr val="1891F6"/>
      </a:folHlink>
    </a:clrScheme>
    <a:fontScheme name="Carrier Fonts">
      <a:majorFont>
        <a:latin typeface="Arial"/>
        <a:ea typeface=""/>
        <a:cs typeface=""/>
      </a:majorFont>
      <a:minorFont>
        <a:latin typeface="Arial"/>
        <a:ea typeface=""/>
        <a:cs typeface=""/>
      </a:minorFont>
    </a:fontScheme>
    <a:fmtScheme name="Carrier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95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a:noAutofit/>
      </a:bodyPr>
      <a:lstStyle>
        <a:defPPr algn="l">
          <a:lnSpc>
            <a:spcPct val="95000"/>
          </a:lnSpc>
          <a:defRPr sz="1600"/>
        </a:defPPr>
      </a:lstStyle>
    </a:txDef>
  </a:objectDefaults>
  <a:extraClrSchemeLst/>
  <a:custClrLst>
    <a:custClr name="Carrier Blue">
      <a:srgbClr val="152C73"/>
    </a:custClr>
    <a:custClr name="Carrier Light Blue">
      <a:srgbClr val="1891F6"/>
    </a:custClr>
    <a:custClr name="Dark Gray">
      <a:srgbClr val="617080"/>
    </a:custClr>
    <a:custClr name="Light Gray">
      <a:srgbClr val="BAC0D0"/>
    </a:custClr>
    <a:custClr name="Green">
      <a:srgbClr val="61B549"/>
    </a:custClr>
    <a:custClr name="Light Green">
      <a:srgbClr val="BED32E"/>
    </a:custClr>
    <a:custClr name="Dark Yellow">
      <a:srgbClr val="E9A52B"/>
    </a:custClr>
    <a:custClr name="Yellow">
      <a:srgbClr val="F6D009"/>
    </a:custClr>
    <a:custClr name="Orange">
      <a:srgbClr val="EB5623"/>
    </a:custClr>
    <a:custClr name="Light Orange">
      <a:srgbClr val="F18C1E"/>
    </a:custClr>
    <a:custClr name="Red">
      <a:srgbClr val="EA0029"/>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ate xmlns="629e81a2-bb19-4a9a-a0ed-c60817b903b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6EFCB6914CF054AAAF3F452609D1F6B" ma:contentTypeVersion="2" ma:contentTypeDescription="Create a new document." ma:contentTypeScope="" ma:versionID="f5ee375e926f6e96bddc6fff105e32d2">
  <xsd:schema xmlns:xsd="http://www.w3.org/2001/XMLSchema" xmlns:xs="http://www.w3.org/2001/XMLSchema" xmlns:p="http://schemas.microsoft.com/office/2006/metadata/properties" xmlns:ns1="http://schemas.microsoft.com/sharepoint/v3" xmlns:ns2="629e81a2-bb19-4a9a-a0ed-c60817b903b7" targetNamespace="http://schemas.microsoft.com/office/2006/metadata/properties" ma:root="true" ma:fieldsID="af3480fbe5db43d3e11c5e415e991449" ns1:_="" ns2:_="">
    <xsd:import namespace="http://schemas.microsoft.com/sharepoint/v3"/>
    <xsd:import namespace="629e81a2-bb19-4a9a-a0ed-c60817b903b7"/>
    <xsd:element name="properties">
      <xsd:complexType>
        <xsd:sequence>
          <xsd:element name="documentManagement">
            <xsd:complexType>
              <xsd:all>
                <xsd:element ref="ns1:PublishingStartDate" minOccurs="0"/>
                <xsd:element ref="ns1:PublishingExpirationDate"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29e81a2-bb19-4a9a-a0ed-c60817b903b7" elementFormDefault="qualified">
    <xsd:import namespace="http://schemas.microsoft.com/office/2006/documentManagement/types"/>
    <xsd:import namespace="http://schemas.microsoft.com/office/infopath/2007/PartnerControls"/>
    <xsd:element name="Date" ma:index="10" nillable="true" ma:displayName="Date" ma:format="DateOnly" ma:internalName="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642436-7841-44FE-A7AE-ADE988073205}">
  <ds:schemaRefs>
    <ds:schemaRef ds:uri="http://schemas.microsoft.com/office/2006/metadata/properties"/>
    <ds:schemaRef ds:uri="http://schemas.microsoft.com/office/infopath/2007/PartnerControls"/>
    <ds:schemaRef ds:uri="http://schemas.microsoft.com/sharepoint/v3"/>
    <ds:schemaRef ds:uri="629e81a2-bb19-4a9a-a0ed-c60817b903b7"/>
  </ds:schemaRefs>
</ds:datastoreItem>
</file>

<file path=customXml/itemProps2.xml><?xml version="1.0" encoding="utf-8"?>
<ds:datastoreItem xmlns:ds="http://schemas.openxmlformats.org/officeDocument/2006/customXml" ds:itemID="{BA7B9052-E158-4F40-B1D2-617288FDBC1F}">
  <ds:schemaRefs>
    <ds:schemaRef ds:uri="http://schemas.microsoft.com/sharepoint/v3/contenttype/forms"/>
  </ds:schemaRefs>
</ds:datastoreItem>
</file>

<file path=customXml/itemProps3.xml><?xml version="1.0" encoding="utf-8"?>
<ds:datastoreItem xmlns:ds="http://schemas.openxmlformats.org/officeDocument/2006/customXml" ds:itemID="{3E053906-6119-4B03-BBC2-00A167D04D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29e81a2-bb19-4a9a-a0ed-c60817b903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This is Carrier_NEW (003)</Template>
  <TotalTime>9957</TotalTime>
  <Words>5546</Words>
  <Application>Microsoft Office PowerPoint</Application>
  <PresentationFormat>Widescreen</PresentationFormat>
  <Paragraphs>598</Paragraphs>
  <Slides>21</Slides>
  <Notes>21</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21</vt:i4>
      </vt:variant>
    </vt:vector>
  </HeadingPairs>
  <TitlesOfParts>
    <vt:vector size="23" baseType="lpstr">
      <vt:lpstr>Arial</vt:lpstr>
      <vt:lpstr>Carrier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Carrier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Carrier 2021</dc:title>
  <dc:subject/>
  <dc:creator>Pazda, Carrie</dc:creator>
  <cp:keywords/>
  <dc:description>©2021 Carrier. All Rights Reserved.</dc:description>
  <cp:lastModifiedBy>Ganguli, Shivashish</cp:lastModifiedBy>
  <cp:revision>433</cp:revision>
  <cp:lastPrinted>2019-08-23T17:21:09Z</cp:lastPrinted>
  <dcterms:created xsi:type="dcterms:W3CDTF">2020-06-15T12:59:35Z</dcterms:created>
  <dcterms:modified xsi:type="dcterms:W3CDTF">2022-02-26T06:21:47Z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0x010100C6EFCB6914CF054AAAF3F452609D1F6B</vt:lpwstr>
  </property>
</Properties>
</file>